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0" r:id="rId1"/>
  </p:sldMasterIdLst>
  <p:notesMasterIdLst>
    <p:notesMasterId r:id="rId264"/>
  </p:notesMasterIdLst>
  <p:sldIdLst>
    <p:sldId id="256" r:id="rId2"/>
    <p:sldId id="257" r:id="rId3"/>
    <p:sldId id="258" r:id="rId4"/>
    <p:sldId id="341" r:id="rId5"/>
    <p:sldId id="259" r:id="rId6"/>
    <p:sldId id="260" r:id="rId7"/>
    <p:sldId id="261" r:id="rId8"/>
    <p:sldId id="342" r:id="rId9"/>
    <p:sldId id="262" r:id="rId10"/>
    <p:sldId id="266" r:id="rId11"/>
    <p:sldId id="263" r:id="rId12"/>
    <p:sldId id="343" r:id="rId13"/>
    <p:sldId id="457" r:id="rId14"/>
    <p:sldId id="264" r:id="rId15"/>
    <p:sldId id="267" r:id="rId16"/>
    <p:sldId id="268" r:id="rId17"/>
    <p:sldId id="269" r:id="rId18"/>
    <p:sldId id="270" r:id="rId19"/>
    <p:sldId id="271" r:id="rId20"/>
    <p:sldId id="265"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344" r:id="rId34"/>
    <p:sldId id="345" r:id="rId35"/>
    <p:sldId id="284" r:id="rId36"/>
    <p:sldId id="288" r:id="rId37"/>
    <p:sldId id="289" r:id="rId38"/>
    <p:sldId id="290" r:id="rId39"/>
    <p:sldId id="346" r:id="rId40"/>
    <p:sldId id="347" r:id="rId41"/>
    <p:sldId id="348" r:id="rId42"/>
    <p:sldId id="349" r:id="rId43"/>
    <p:sldId id="292" r:id="rId44"/>
    <p:sldId id="459" r:id="rId45"/>
    <p:sldId id="291" r:id="rId46"/>
    <p:sldId id="293" r:id="rId47"/>
    <p:sldId id="350" r:id="rId48"/>
    <p:sldId id="352" r:id="rId49"/>
    <p:sldId id="285" r:id="rId50"/>
    <p:sldId id="351" r:id="rId51"/>
    <p:sldId id="294" r:id="rId52"/>
    <p:sldId id="295" r:id="rId53"/>
    <p:sldId id="296" r:id="rId54"/>
    <p:sldId id="297" r:id="rId55"/>
    <p:sldId id="298" r:id="rId56"/>
    <p:sldId id="299" r:id="rId57"/>
    <p:sldId id="300" r:id="rId58"/>
    <p:sldId id="301" r:id="rId59"/>
    <p:sldId id="460" r:id="rId60"/>
    <p:sldId id="303" r:id="rId61"/>
    <p:sldId id="304" r:id="rId62"/>
    <p:sldId id="305" r:id="rId63"/>
    <p:sldId id="458" r:id="rId64"/>
    <p:sldId id="461" r:id="rId65"/>
    <p:sldId id="306" r:id="rId66"/>
    <p:sldId id="307" r:id="rId67"/>
    <p:sldId id="308" r:id="rId68"/>
    <p:sldId id="309" r:id="rId69"/>
    <p:sldId id="310" r:id="rId70"/>
    <p:sldId id="311" r:id="rId71"/>
    <p:sldId id="312" r:id="rId72"/>
    <p:sldId id="313" r:id="rId73"/>
    <p:sldId id="314" r:id="rId74"/>
    <p:sldId id="315" r:id="rId75"/>
    <p:sldId id="316" r:id="rId76"/>
    <p:sldId id="317" r:id="rId77"/>
    <p:sldId id="318" r:id="rId78"/>
    <p:sldId id="319" r:id="rId79"/>
    <p:sldId id="320" r:id="rId80"/>
    <p:sldId id="321" r:id="rId81"/>
    <p:sldId id="322" r:id="rId82"/>
    <p:sldId id="323" r:id="rId83"/>
    <p:sldId id="324" r:id="rId84"/>
    <p:sldId id="325" r:id="rId85"/>
    <p:sldId id="326" r:id="rId86"/>
    <p:sldId id="327" r:id="rId87"/>
    <p:sldId id="328" r:id="rId88"/>
    <p:sldId id="329" r:id="rId89"/>
    <p:sldId id="330" r:id="rId90"/>
    <p:sldId id="331" r:id="rId91"/>
    <p:sldId id="332" r:id="rId92"/>
    <p:sldId id="333" r:id="rId93"/>
    <p:sldId id="335" r:id="rId94"/>
    <p:sldId id="334" r:id="rId95"/>
    <p:sldId id="336" r:id="rId96"/>
    <p:sldId id="337" r:id="rId97"/>
    <p:sldId id="464" r:id="rId98"/>
    <p:sldId id="465" r:id="rId99"/>
    <p:sldId id="473" r:id="rId100"/>
    <p:sldId id="474" r:id="rId101"/>
    <p:sldId id="475" r:id="rId102"/>
    <p:sldId id="476" r:id="rId103"/>
    <p:sldId id="477" r:id="rId104"/>
    <p:sldId id="478" r:id="rId105"/>
    <p:sldId id="479" r:id="rId106"/>
    <p:sldId id="480" r:id="rId107"/>
    <p:sldId id="481" r:id="rId108"/>
    <p:sldId id="482" r:id="rId109"/>
    <p:sldId id="483" r:id="rId110"/>
    <p:sldId id="484" r:id="rId111"/>
    <p:sldId id="485" r:id="rId112"/>
    <p:sldId id="486" r:id="rId113"/>
    <p:sldId id="487" r:id="rId114"/>
    <p:sldId id="488" r:id="rId115"/>
    <p:sldId id="489" r:id="rId116"/>
    <p:sldId id="490" r:id="rId117"/>
    <p:sldId id="491" r:id="rId118"/>
    <p:sldId id="492" r:id="rId119"/>
    <p:sldId id="493" r:id="rId120"/>
    <p:sldId id="338" r:id="rId121"/>
    <p:sldId id="339" r:id="rId122"/>
    <p:sldId id="354" r:id="rId123"/>
    <p:sldId id="353" r:id="rId124"/>
    <p:sldId id="355" r:id="rId125"/>
    <p:sldId id="356" r:id="rId126"/>
    <p:sldId id="462" r:id="rId127"/>
    <p:sldId id="357" r:id="rId128"/>
    <p:sldId id="359" r:id="rId129"/>
    <p:sldId id="360" r:id="rId130"/>
    <p:sldId id="361" r:id="rId131"/>
    <p:sldId id="363" r:id="rId132"/>
    <p:sldId id="362" r:id="rId133"/>
    <p:sldId id="364" r:id="rId134"/>
    <p:sldId id="365" r:id="rId135"/>
    <p:sldId id="366" r:id="rId136"/>
    <p:sldId id="367" r:id="rId137"/>
    <p:sldId id="369" r:id="rId138"/>
    <p:sldId id="368" r:id="rId139"/>
    <p:sldId id="370" r:id="rId140"/>
    <p:sldId id="371" r:id="rId141"/>
    <p:sldId id="372" r:id="rId142"/>
    <p:sldId id="373" r:id="rId143"/>
    <p:sldId id="374" r:id="rId144"/>
    <p:sldId id="375" r:id="rId145"/>
    <p:sldId id="381" r:id="rId146"/>
    <p:sldId id="382" r:id="rId147"/>
    <p:sldId id="463" r:id="rId148"/>
    <p:sldId id="456" r:id="rId149"/>
    <p:sldId id="376" r:id="rId150"/>
    <p:sldId id="379" r:id="rId151"/>
    <p:sldId id="377" r:id="rId152"/>
    <p:sldId id="378" r:id="rId153"/>
    <p:sldId id="383" r:id="rId154"/>
    <p:sldId id="640" r:id="rId155"/>
    <p:sldId id="638" r:id="rId156"/>
    <p:sldId id="639" r:id="rId157"/>
    <p:sldId id="641" r:id="rId158"/>
    <p:sldId id="642" r:id="rId159"/>
    <p:sldId id="643" r:id="rId160"/>
    <p:sldId id="644" r:id="rId161"/>
    <p:sldId id="645" r:id="rId162"/>
    <p:sldId id="646" r:id="rId163"/>
    <p:sldId id="647" r:id="rId164"/>
    <p:sldId id="648" r:id="rId165"/>
    <p:sldId id="649" r:id="rId166"/>
    <p:sldId id="650" r:id="rId167"/>
    <p:sldId id="651" r:id="rId168"/>
    <p:sldId id="652" r:id="rId169"/>
    <p:sldId id="653" r:id="rId170"/>
    <p:sldId id="654" r:id="rId171"/>
    <p:sldId id="655" r:id="rId172"/>
    <p:sldId id="656" r:id="rId173"/>
    <p:sldId id="657" r:id="rId174"/>
    <p:sldId id="658" r:id="rId175"/>
    <p:sldId id="659" r:id="rId176"/>
    <p:sldId id="660" r:id="rId177"/>
    <p:sldId id="661" r:id="rId178"/>
    <p:sldId id="663" r:id="rId179"/>
    <p:sldId id="664" r:id="rId180"/>
    <p:sldId id="665" r:id="rId181"/>
    <p:sldId id="666" r:id="rId182"/>
    <p:sldId id="667" r:id="rId183"/>
    <p:sldId id="668" r:id="rId184"/>
    <p:sldId id="669" r:id="rId185"/>
    <p:sldId id="670" r:id="rId186"/>
    <p:sldId id="671" r:id="rId187"/>
    <p:sldId id="662" r:id="rId188"/>
    <p:sldId id="672" r:id="rId189"/>
    <p:sldId id="673" r:id="rId190"/>
    <p:sldId id="674" r:id="rId191"/>
    <p:sldId id="675" r:id="rId192"/>
    <p:sldId id="676" r:id="rId193"/>
    <p:sldId id="677" r:id="rId194"/>
    <p:sldId id="678" r:id="rId195"/>
    <p:sldId id="679" r:id="rId196"/>
    <p:sldId id="680" r:id="rId197"/>
    <p:sldId id="681" r:id="rId198"/>
    <p:sldId id="682" r:id="rId199"/>
    <p:sldId id="683" r:id="rId200"/>
    <p:sldId id="684" r:id="rId201"/>
    <p:sldId id="685" r:id="rId202"/>
    <p:sldId id="686" r:id="rId203"/>
    <p:sldId id="687" r:id="rId204"/>
    <p:sldId id="688" r:id="rId205"/>
    <p:sldId id="689" r:id="rId206"/>
    <p:sldId id="690" r:id="rId207"/>
    <p:sldId id="694" r:id="rId208"/>
    <p:sldId id="695" r:id="rId209"/>
    <p:sldId id="696" r:id="rId210"/>
    <p:sldId id="697" r:id="rId211"/>
    <p:sldId id="698" r:id="rId212"/>
    <p:sldId id="699" r:id="rId213"/>
    <p:sldId id="700" r:id="rId214"/>
    <p:sldId id="701" r:id="rId215"/>
    <p:sldId id="702" r:id="rId216"/>
    <p:sldId id="703" r:id="rId217"/>
    <p:sldId id="704" r:id="rId218"/>
    <p:sldId id="705" r:id="rId219"/>
    <p:sldId id="706" r:id="rId220"/>
    <p:sldId id="707" r:id="rId221"/>
    <p:sldId id="708" r:id="rId222"/>
    <p:sldId id="709" r:id="rId223"/>
    <p:sldId id="710" r:id="rId224"/>
    <p:sldId id="711" r:id="rId225"/>
    <p:sldId id="712" r:id="rId226"/>
    <p:sldId id="713" r:id="rId227"/>
    <p:sldId id="714" r:id="rId228"/>
    <p:sldId id="691" r:id="rId229"/>
    <p:sldId id="692" r:id="rId230"/>
    <p:sldId id="693" r:id="rId231"/>
    <p:sldId id="716" r:id="rId232"/>
    <p:sldId id="715" r:id="rId233"/>
    <p:sldId id="717" r:id="rId234"/>
    <p:sldId id="719" r:id="rId235"/>
    <p:sldId id="718" r:id="rId236"/>
    <p:sldId id="720" r:id="rId237"/>
    <p:sldId id="721" r:id="rId238"/>
    <p:sldId id="722" r:id="rId239"/>
    <p:sldId id="723" r:id="rId240"/>
    <p:sldId id="724" r:id="rId241"/>
    <p:sldId id="725" r:id="rId242"/>
    <p:sldId id="726" r:id="rId243"/>
    <p:sldId id="727" r:id="rId244"/>
    <p:sldId id="728" r:id="rId245"/>
    <p:sldId id="729" r:id="rId246"/>
    <p:sldId id="730" r:id="rId247"/>
    <p:sldId id="731" r:id="rId248"/>
    <p:sldId id="732" r:id="rId249"/>
    <p:sldId id="733" r:id="rId250"/>
    <p:sldId id="734" r:id="rId251"/>
    <p:sldId id="735" r:id="rId252"/>
    <p:sldId id="736" r:id="rId253"/>
    <p:sldId id="737" r:id="rId254"/>
    <p:sldId id="738" r:id="rId255"/>
    <p:sldId id="739" r:id="rId256"/>
    <p:sldId id="740" r:id="rId257"/>
    <p:sldId id="741" r:id="rId258"/>
    <p:sldId id="742" r:id="rId259"/>
    <p:sldId id="743" r:id="rId260"/>
    <p:sldId id="744" r:id="rId261"/>
    <p:sldId id="745" r:id="rId262"/>
    <p:sldId id="746" r:id="rId263"/>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34" autoAdjust="0"/>
    <p:restoredTop sz="94660"/>
  </p:normalViewPr>
  <p:slideViewPr>
    <p:cSldViewPr snapToGrid="0">
      <p:cViewPr varScale="1">
        <p:scale>
          <a:sx n="70" d="100"/>
          <a:sy n="70" d="100"/>
        </p:scale>
        <p:origin x="912" y="60"/>
      </p:cViewPr>
      <p:guideLst/>
    </p:cSldViewPr>
  </p:slideViewPr>
  <p:notesTextViewPr>
    <p:cViewPr>
      <p:scale>
        <a:sx n="1" d="1"/>
        <a:sy n="1" d="1"/>
      </p:scale>
      <p:origin x="0" y="0"/>
    </p:cViewPr>
  </p:notesTextViewPr>
  <p:sorterViewPr>
    <p:cViewPr>
      <p:scale>
        <a:sx n="100" d="100"/>
        <a:sy n="100" d="100"/>
      </p:scale>
      <p:origin x="0" y="-31908"/>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107" Type="http://schemas.openxmlformats.org/officeDocument/2006/relationships/slide" Target="slides/slide106.xml"/><Relationship Id="rId268"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notesMaster" Target="notesMasters/notesMaster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presProps" Target="presProps.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viewProps" Target="viewProps.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theme" Target="theme/theme1.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60AC51-1138-44E2-95B3-DF1193CFA757}" type="datetimeFigureOut">
              <a:rPr lang="en-US" smtClean="0"/>
              <a:t>10/18/2017</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928C08-B519-48CA-9D7A-CBA8FEE29686}" type="slidenum">
              <a:rPr lang="en-US" smtClean="0"/>
              <a:t>‹#›</a:t>
            </a:fld>
            <a:endParaRPr lang="en-US"/>
          </a:p>
        </p:txBody>
      </p:sp>
    </p:spTree>
    <p:extLst>
      <p:ext uri="{BB962C8B-B14F-4D97-AF65-F5344CB8AC3E}">
        <p14:creationId xmlns:p14="http://schemas.microsoft.com/office/powerpoint/2010/main" val="1723046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928C08-B519-48CA-9D7A-CBA8FEE29686}" type="slidenum">
              <a:rPr lang="en-US" smtClean="0"/>
              <a:t>1</a:t>
            </a:fld>
            <a:endParaRPr lang="en-US"/>
          </a:p>
        </p:txBody>
      </p:sp>
    </p:spTree>
    <p:extLst>
      <p:ext uri="{BB962C8B-B14F-4D97-AF65-F5344CB8AC3E}">
        <p14:creationId xmlns:p14="http://schemas.microsoft.com/office/powerpoint/2010/main" val="2310622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928C08-B519-48CA-9D7A-CBA8FEE29686}" type="slidenum">
              <a:rPr lang="en-US" smtClean="0"/>
              <a:t>7</a:t>
            </a:fld>
            <a:endParaRPr lang="en-US"/>
          </a:p>
        </p:txBody>
      </p:sp>
    </p:spTree>
    <p:extLst>
      <p:ext uri="{BB962C8B-B14F-4D97-AF65-F5344CB8AC3E}">
        <p14:creationId xmlns:p14="http://schemas.microsoft.com/office/powerpoint/2010/main" val="2517156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ctrTitle"/>
          </p:nvPr>
        </p:nvSpPr>
        <p:spPr>
          <a:xfrm>
            <a:off x="1422697" y="1300787"/>
            <a:ext cx="706060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422697" y="3886202"/>
            <a:ext cx="706060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F1E09AF-8442-43B4-8EBE-1BCB6B1A0E28}" type="datetime9">
              <a:rPr lang="en-US" smtClean="0"/>
              <a:t>10/18/2017 1:14:53 PM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48EEC-1D14-4DD9-B8EB-772171F61A1D}" type="slidenum">
              <a:rPr lang="en-US" smtClean="0"/>
              <a:t>‹#›</a:t>
            </a:fld>
            <a:endParaRPr lang="en-US"/>
          </a:p>
        </p:txBody>
      </p:sp>
    </p:spTree>
    <p:extLst>
      <p:ext uri="{BB962C8B-B14F-4D97-AF65-F5344CB8AC3E}">
        <p14:creationId xmlns:p14="http://schemas.microsoft.com/office/powerpoint/2010/main" val="1799402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a:xfrm>
            <a:off x="742458" y="4289374"/>
            <a:ext cx="8421101"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62605" y="698261"/>
            <a:ext cx="7980807"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42443" y="5108728"/>
            <a:ext cx="8421117"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459B2B-A989-4B6B-990D-7A440FCEB8E2}" type="datetime9">
              <a:rPr lang="en-US" smtClean="0"/>
              <a:t>10/18/2017 1:14:53 PM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448EEC-1D14-4DD9-B8EB-772171F61A1D}" type="slidenum">
              <a:rPr lang="en-US" smtClean="0"/>
              <a:t>‹#›</a:t>
            </a:fld>
            <a:endParaRPr lang="en-US"/>
          </a:p>
        </p:txBody>
      </p:sp>
    </p:spTree>
    <p:extLst>
      <p:ext uri="{BB962C8B-B14F-4D97-AF65-F5344CB8AC3E}">
        <p14:creationId xmlns:p14="http://schemas.microsoft.com/office/powerpoint/2010/main" val="480954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a:xfrm>
            <a:off x="742443" y="609601"/>
            <a:ext cx="8421117"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742443" y="4204821"/>
            <a:ext cx="8421117"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7EBA63-9B2E-4586-85C3-5FCF8D75F66B}" type="datetime9">
              <a:rPr lang="en-US" smtClean="0"/>
              <a:t>10/18/2017 1:14:53 PM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448EEC-1D14-4DD9-B8EB-772171F61A1D}" type="slidenum">
              <a:rPr lang="en-US" smtClean="0"/>
              <a:t>‹#›</a:t>
            </a:fld>
            <a:endParaRPr lang="en-US"/>
          </a:p>
        </p:txBody>
      </p:sp>
    </p:spTree>
    <p:extLst>
      <p:ext uri="{BB962C8B-B14F-4D97-AF65-F5344CB8AC3E}">
        <p14:creationId xmlns:p14="http://schemas.microsoft.com/office/powerpoint/2010/main" val="377072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a:xfrm>
            <a:off x="1175047" y="872589"/>
            <a:ext cx="7558486"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98024" y="3610032"/>
            <a:ext cx="7111243"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742443" y="4372798"/>
            <a:ext cx="8421117"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113619-8CAF-4528-9612-678312F5A9DE}" type="datetime9">
              <a:rPr lang="en-US" smtClean="0"/>
              <a:t>10/18/2017 1:14:53 PM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448EEC-1D14-4DD9-B8EB-772171F61A1D}" type="slidenum">
              <a:rPr lang="en-US" smtClean="0"/>
              <a:t>‹#›</a:t>
            </a:fld>
            <a:endParaRPr lang="en-US"/>
          </a:p>
        </p:txBody>
      </p:sp>
      <p:sp>
        <p:nvSpPr>
          <p:cNvPr id="11" name="TextBox 10"/>
          <p:cNvSpPr txBox="1"/>
          <p:nvPr/>
        </p:nvSpPr>
        <p:spPr>
          <a:xfrm>
            <a:off x="799095" y="887859"/>
            <a:ext cx="592462"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504308" y="3120015"/>
            <a:ext cx="59977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07941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a:xfrm>
            <a:off x="742443" y="2138723"/>
            <a:ext cx="8421117"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742443" y="4662335"/>
            <a:ext cx="8421117"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6E0C1A-01C5-4E5B-8509-D17719E6075F}" type="datetime9">
              <a:rPr lang="en-US" smtClean="0"/>
              <a:t>10/18/2017 1:14:53 PM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448EEC-1D14-4DD9-B8EB-772171F61A1D}" type="slidenum">
              <a:rPr lang="en-US" smtClean="0"/>
              <a:t>‹#›</a:t>
            </a:fld>
            <a:endParaRPr lang="en-US"/>
          </a:p>
        </p:txBody>
      </p:sp>
    </p:spTree>
    <p:extLst>
      <p:ext uri="{BB962C8B-B14F-4D97-AF65-F5344CB8AC3E}">
        <p14:creationId xmlns:p14="http://schemas.microsoft.com/office/powerpoint/2010/main" val="1968708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15" name="Title 1"/>
          <p:cNvSpPr>
            <a:spLocks noGrp="1"/>
          </p:cNvSpPr>
          <p:nvPr>
            <p:ph type="title"/>
          </p:nvPr>
        </p:nvSpPr>
        <p:spPr>
          <a:xfrm>
            <a:off x="742443" y="609600"/>
            <a:ext cx="8421117"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742442" y="2367093"/>
            <a:ext cx="2680418"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742442" y="2943357"/>
            <a:ext cx="268041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617567" y="2367093"/>
            <a:ext cx="267436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608597" y="2943357"/>
            <a:ext cx="268397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6478305" y="2367093"/>
            <a:ext cx="2685254"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6478305" y="2943357"/>
            <a:ext cx="2685254"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96450B2-4304-482E-8DAB-61FE5FC0FA7C}" type="datetime9">
              <a:rPr lang="en-US" smtClean="0"/>
              <a:t>10/18/2017 1:14:53 PM</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a:t>
            </a:fld>
            <a:endParaRPr lang="en-US"/>
          </a:p>
        </p:txBody>
      </p:sp>
    </p:spTree>
    <p:extLst>
      <p:ext uri="{BB962C8B-B14F-4D97-AF65-F5344CB8AC3E}">
        <p14:creationId xmlns:p14="http://schemas.microsoft.com/office/powerpoint/2010/main" val="2125517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0" name="Title 1"/>
          <p:cNvSpPr>
            <a:spLocks noGrp="1"/>
          </p:cNvSpPr>
          <p:nvPr>
            <p:ph type="title"/>
          </p:nvPr>
        </p:nvSpPr>
        <p:spPr>
          <a:xfrm>
            <a:off x="742443" y="610772"/>
            <a:ext cx="8421117"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742442" y="4204820"/>
            <a:ext cx="2678333"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742442" y="2367093"/>
            <a:ext cx="2678333"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742442" y="4781082"/>
            <a:ext cx="2678333"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609742" y="4204820"/>
            <a:ext cx="2682735"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608595" y="2367093"/>
            <a:ext cx="268397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608595" y="4781082"/>
            <a:ext cx="268397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6478306" y="4204820"/>
            <a:ext cx="2681804"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6478305" y="2367093"/>
            <a:ext cx="268525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6478203" y="4781080"/>
            <a:ext cx="2685356"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B60B6A-C67E-493C-AACB-6EDE32CED794}" type="datetime9">
              <a:rPr lang="en-US" smtClean="0"/>
              <a:t>10/18/2017 1:14:53 PM</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a:t>
            </a:fld>
            <a:endParaRPr lang="en-US"/>
          </a:p>
        </p:txBody>
      </p:sp>
    </p:spTree>
    <p:extLst>
      <p:ext uri="{BB962C8B-B14F-4D97-AF65-F5344CB8AC3E}">
        <p14:creationId xmlns:p14="http://schemas.microsoft.com/office/powerpoint/2010/main" val="231072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742443" y="2367095"/>
            <a:ext cx="8421117"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59E49B-D697-4C29-A2D1-3CA259EC451A}" type="datetime9">
              <a:rPr lang="en-US" smtClean="0"/>
              <a:t>10/18/2017 1:14:53 PM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48EEC-1D14-4DD9-B8EB-772171F61A1D}" type="slidenum">
              <a:rPr lang="en-US" smtClean="0"/>
              <a:t>‹#›</a:t>
            </a:fld>
            <a:endParaRPr lang="en-US"/>
          </a:p>
        </p:txBody>
      </p:sp>
    </p:spTree>
    <p:extLst>
      <p:ext uri="{BB962C8B-B14F-4D97-AF65-F5344CB8AC3E}">
        <p14:creationId xmlns:p14="http://schemas.microsoft.com/office/powerpoint/2010/main" val="1595125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Vertical Title 1"/>
          <p:cNvSpPr>
            <a:spLocks noGrp="1"/>
          </p:cNvSpPr>
          <p:nvPr>
            <p:ph type="title" orient="vert"/>
          </p:nvPr>
        </p:nvSpPr>
        <p:spPr>
          <a:xfrm>
            <a:off x="7088982" y="609603"/>
            <a:ext cx="2074578"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742443" y="609603"/>
            <a:ext cx="6222713"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805D81-5816-4044-9356-1C331555D301}" type="datetime9">
              <a:rPr lang="en-US" smtClean="0"/>
              <a:t>10/18/2017 1:14:53 PM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48EEC-1D14-4DD9-B8EB-772171F61A1D}" type="slidenum">
              <a:rPr lang="en-US" smtClean="0"/>
              <a:t>‹#›</a:t>
            </a:fld>
            <a:endParaRPr lang="en-US"/>
          </a:p>
        </p:txBody>
      </p:sp>
    </p:spTree>
    <p:extLst>
      <p:ext uri="{BB962C8B-B14F-4D97-AF65-F5344CB8AC3E}">
        <p14:creationId xmlns:p14="http://schemas.microsoft.com/office/powerpoint/2010/main" val="89092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742441" y="2367094"/>
            <a:ext cx="8420609"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042E4E-5814-46EF-800A-9DC2FC2F964B}" type="datetime9">
              <a:rPr lang="en-US" smtClean="0"/>
              <a:t>10/18/2017 1:14:53 PM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48EEC-1D14-4DD9-B8EB-772171F61A1D}" type="slidenum">
              <a:rPr lang="en-US" smtClean="0"/>
              <a:t>‹#›</a:t>
            </a:fld>
            <a:endParaRPr lang="en-US"/>
          </a:p>
        </p:txBody>
      </p:sp>
    </p:spTree>
    <p:extLst>
      <p:ext uri="{BB962C8B-B14F-4D97-AF65-F5344CB8AC3E}">
        <p14:creationId xmlns:p14="http://schemas.microsoft.com/office/powerpoint/2010/main" val="2001993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a:xfrm>
            <a:off x="742442" y="828565"/>
            <a:ext cx="8410799"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742442" y="3657459"/>
            <a:ext cx="8410799"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FCB85D-D12D-47BB-A26D-AB8E13020DE0}" type="datetime9">
              <a:rPr lang="en-US" smtClean="0"/>
              <a:t>10/18/2017 1:14:53 PM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48EEC-1D14-4DD9-B8EB-772171F61A1D}" type="slidenum">
              <a:rPr lang="en-US" smtClean="0"/>
              <a:t>‹#›</a:t>
            </a:fld>
            <a:endParaRPr lang="en-US"/>
          </a:p>
        </p:txBody>
      </p:sp>
    </p:spTree>
    <p:extLst>
      <p:ext uri="{BB962C8B-B14F-4D97-AF65-F5344CB8AC3E}">
        <p14:creationId xmlns:p14="http://schemas.microsoft.com/office/powerpoint/2010/main" val="1477121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14" name="Title 1"/>
          <p:cNvSpPr>
            <a:spLocks noGrp="1"/>
          </p:cNvSpPr>
          <p:nvPr>
            <p:ph type="title"/>
          </p:nvPr>
        </p:nvSpPr>
        <p:spPr>
          <a:xfrm>
            <a:off x="742443" y="618519"/>
            <a:ext cx="8421116"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742441" y="2367094"/>
            <a:ext cx="4148647"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014912" y="2367094"/>
            <a:ext cx="4148138"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1626156-6D4E-45BB-88A5-9BC1D4059330}" type="datetime9">
              <a:rPr lang="en-US" smtClean="0"/>
              <a:t>10/18/2017 1:14:53 PM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448EEC-1D14-4DD9-B8EB-772171F61A1D}" type="slidenum">
              <a:rPr lang="en-US" smtClean="0"/>
              <a:t>‹#›</a:t>
            </a:fld>
            <a:endParaRPr lang="en-US"/>
          </a:p>
        </p:txBody>
      </p:sp>
    </p:spTree>
    <p:extLst>
      <p:ext uri="{BB962C8B-B14F-4D97-AF65-F5344CB8AC3E}">
        <p14:creationId xmlns:p14="http://schemas.microsoft.com/office/powerpoint/2010/main" val="1496275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14" name="Title 1"/>
          <p:cNvSpPr>
            <a:spLocks noGrp="1"/>
          </p:cNvSpPr>
          <p:nvPr>
            <p:ph type="title"/>
          </p:nvPr>
        </p:nvSpPr>
        <p:spPr>
          <a:xfrm>
            <a:off x="742443" y="618519"/>
            <a:ext cx="8421116"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31392" y="2371018"/>
            <a:ext cx="3959698"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742442" y="3051014"/>
            <a:ext cx="414864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97094" y="2371018"/>
            <a:ext cx="396646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014913" y="3051014"/>
            <a:ext cx="4148139"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02A367F-72EE-4807-AFC0-86AD345ACB06}" type="datetime9">
              <a:rPr lang="en-US" smtClean="0"/>
              <a:t>10/18/2017 1:14:53 PM</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448EEC-1D14-4DD9-B8EB-772171F61A1D}" type="slidenum">
              <a:rPr lang="en-US" smtClean="0"/>
              <a:t>‹#›</a:t>
            </a:fld>
            <a:endParaRPr lang="en-US"/>
          </a:p>
        </p:txBody>
      </p:sp>
    </p:spTree>
    <p:extLst>
      <p:ext uri="{BB962C8B-B14F-4D97-AF65-F5344CB8AC3E}">
        <p14:creationId xmlns:p14="http://schemas.microsoft.com/office/powerpoint/2010/main" val="3992112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7CC882-D841-4CD1-8FF4-B8255666EE3B}" type="datetime9">
              <a:rPr lang="en-US" smtClean="0"/>
              <a:t>10/18/2017 1:14:53 PM</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a:t>
            </a:fld>
            <a:endParaRPr lang="en-US"/>
          </a:p>
        </p:txBody>
      </p:sp>
    </p:spTree>
    <p:extLst>
      <p:ext uri="{BB962C8B-B14F-4D97-AF65-F5344CB8AC3E}">
        <p14:creationId xmlns:p14="http://schemas.microsoft.com/office/powerpoint/2010/main" val="1243819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Date Placeholder 1"/>
          <p:cNvSpPr>
            <a:spLocks noGrp="1"/>
          </p:cNvSpPr>
          <p:nvPr>
            <p:ph type="dt" sz="half" idx="10"/>
          </p:nvPr>
        </p:nvSpPr>
        <p:spPr/>
        <p:txBody>
          <a:bodyPr/>
          <a:lstStyle/>
          <a:p>
            <a:fld id="{1AFA05B5-DFAB-432F-95FD-9629C6AA15CE}" type="datetime9">
              <a:rPr lang="en-US" smtClean="0"/>
              <a:t>10/18/2017 1:14:53 PM</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448EEC-1D14-4DD9-B8EB-772171F61A1D}" type="slidenum">
              <a:rPr lang="en-US" smtClean="0"/>
              <a:t>‹#›</a:t>
            </a:fld>
            <a:endParaRPr lang="en-US"/>
          </a:p>
        </p:txBody>
      </p:sp>
    </p:spTree>
    <p:extLst>
      <p:ext uri="{BB962C8B-B14F-4D97-AF65-F5344CB8AC3E}">
        <p14:creationId xmlns:p14="http://schemas.microsoft.com/office/powerpoint/2010/main" val="277660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a:xfrm>
            <a:off x="742442" y="609600"/>
            <a:ext cx="3197747"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4125926" y="609602"/>
            <a:ext cx="5037632"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42442" y="2632852"/>
            <a:ext cx="3197748"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DBE285-2938-4079-83F6-B6F3BC2FE695}" type="datetime9">
              <a:rPr lang="en-US" smtClean="0"/>
              <a:t>10/18/2017 1:14:53 PM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448EEC-1D14-4DD9-B8EB-772171F61A1D}" type="slidenum">
              <a:rPr lang="en-US" smtClean="0"/>
              <a:t>‹#›</a:t>
            </a:fld>
            <a:endParaRPr lang="en-US"/>
          </a:p>
        </p:txBody>
      </p:sp>
    </p:spTree>
    <p:extLst>
      <p:ext uri="{BB962C8B-B14F-4D97-AF65-F5344CB8AC3E}">
        <p14:creationId xmlns:p14="http://schemas.microsoft.com/office/powerpoint/2010/main" val="752295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a:xfrm>
            <a:off x="742443" y="609600"/>
            <a:ext cx="4473753"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21293" y="609601"/>
            <a:ext cx="3256339"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42458" y="2632854"/>
            <a:ext cx="4473738"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728703-1F41-47B1-9FA5-7D3FB6E870A9}" type="datetime9">
              <a:rPr lang="en-US" smtClean="0"/>
              <a:t>10/18/2017 1:14:53 PM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448EEC-1D14-4DD9-B8EB-772171F61A1D}" type="slidenum">
              <a:rPr lang="en-US" smtClean="0"/>
              <a:t>‹#›</a:t>
            </a:fld>
            <a:endParaRPr lang="en-US"/>
          </a:p>
        </p:txBody>
      </p:sp>
    </p:spTree>
    <p:extLst>
      <p:ext uri="{BB962C8B-B14F-4D97-AF65-F5344CB8AC3E}">
        <p14:creationId xmlns:p14="http://schemas.microsoft.com/office/powerpoint/2010/main" val="901697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1" y="-1"/>
            <a:ext cx="9906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742443" y="618519"/>
            <a:ext cx="8421116"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42443" y="2367095"/>
            <a:ext cx="8421117"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38974" y="5883277"/>
            <a:ext cx="2228850" cy="365125"/>
          </a:xfrm>
          <a:prstGeom prst="rect">
            <a:avLst/>
          </a:prstGeom>
        </p:spPr>
        <p:txBody>
          <a:bodyPr vert="horz" lIns="91440" tIns="45720" rIns="91440" bIns="45720" rtlCol="0" anchor="ctr"/>
          <a:lstStyle>
            <a:lvl1pPr algn="r">
              <a:defRPr sz="1000">
                <a:solidFill>
                  <a:schemeClr val="tx1"/>
                </a:solidFill>
              </a:defRPr>
            </a:lvl1pPr>
          </a:lstStyle>
          <a:p>
            <a:fld id="{C2EDA39B-5A2A-4AF8-99D8-B15BCBDCEBA4}" type="datetime9">
              <a:rPr lang="en-US" smtClean="0"/>
              <a:t>10/18/2017 1:14:53 PM</a:t>
            </a:fld>
            <a:endParaRPr lang="en-US"/>
          </a:p>
        </p:txBody>
      </p:sp>
      <p:sp>
        <p:nvSpPr>
          <p:cNvPr id="5" name="Footer Placeholder 4"/>
          <p:cNvSpPr>
            <a:spLocks noGrp="1"/>
          </p:cNvSpPr>
          <p:nvPr>
            <p:ph type="ftr" sz="quarter" idx="3"/>
          </p:nvPr>
        </p:nvSpPr>
        <p:spPr>
          <a:xfrm>
            <a:off x="742443" y="5883277"/>
            <a:ext cx="5421720"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8542636" y="5883277"/>
            <a:ext cx="620924" cy="365125"/>
          </a:xfrm>
          <a:prstGeom prst="rect">
            <a:avLst/>
          </a:prstGeom>
        </p:spPr>
        <p:txBody>
          <a:bodyPr vert="horz" lIns="91440" tIns="45720" rIns="91440" bIns="45720" rtlCol="0" anchor="ctr"/>
          <a:lstStyle>
            <a:lvl1pPr algn="r">
              <a:defRPr sz="1000">
                <a:solidFill>
                  <a:schemeClr val="tx1"/>
                </a:solidFill>
              </a:defRPr>
            </a:lvl1pPr>
          </a:lstStyle>
          <a:p>
            <a:fld id="{C7448EEC-1D14-4DD9-B8EB-772171F61A1D}" type="slidenum">
              <a:rPr lang="en-US" smtClean="0"/>
              <a:t>‹#›</a:t>
            </a:fld>
            <a:endParaRPr lang="en-US"/>
          </a:p>
        </p:txBody>
      </p:sp>
    </p:spTree>
    <p:extLst>
      <p:ext uri="{BB962C8B-B14F-4D97-AF65-F5344CB8AC3E}">
        <p14:creationId xmlns:p14="http://schemas.microsoft.com/office/powerpoint/2010/main" val="1791675778"/>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 id="2147483955" r:id="rId15"/>
    <p:sldLayoutId id="2147483956" r:id="rId16"/>
    <p:sldLayoutId id="2147483957" r:id="rId17"/>
  </p:sldLayoutIdLst>
  <p:hf hdr="0" ftr="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 Target="slide7.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xml"/><Relationship Id="rId4" Type="http://schemas.openxmlformats.org/officeDocument/2006/relationships/image" Target="../media/image66.png"/></Relationships>
</file>

<file path=ppt/slides/_rels/slide10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xml"/><Relationship Id="rId4" Type="http://schemas.openxmlformats.org/officeDocument/2006/relationships/image" Target="../media/image69.png"/></Relationships>
</file>

<file path=ppt/slides/_rels/slide10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xml"/><Relationship Id="rId5" Type="http://schemas.openxmlformats.org/officeDocument/2006/relationships/image" Target="../media/image73.png"/><Relationship Id="rId4" Type="http://schemas.openxmlformats.org/officeDocument/2006/relationships/image" Target="../media/image72.png"/></Relationships>
</file>

<file path=ppt/slides/_rels/slide106.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7.png"/><Relationship Id="rId2" Type="http://schemas.openxmlformats.org/officeDocument/2006/relationships/image" Target="../media/image74.png"/><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audio" Target="../media/audio4.wav"/><Relationship Id="rId4" Type="http://schemas.openxmlformats.org/officeDocument/2006/relationships/slide" Target="slide112.xml"/></Relationships>
</file>

<file path=ppt/slides/_rels/slide10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xml"/><Relationship Id="rId4" Type="http://schemas.openxmlformats.org/officeDocument/2006/relationships/image" Target="../media/image80.png"/></Relationships>
</file>

<file path=ppt/slides/_rels/slide10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xml"/><Relationship Id="rId5" Type="http://schemas.openxmlformats.org/officeDocument/2006/relationships/image" Target="../media/image84.png"/><Relationship Id="rId4" Type="http://schemas.openxmlformats.org/officeDocument/2006/relationships/image" Target="../media/image83.png"/></Relationships>
</file>

<file path=ppt/slides/_rels/slide10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xml"/><Relationship Id="rId4" Type="http://schemas.openxmlformats.org/officeDocument/2006/relationships/image" Target="../media/image87.png"/></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slide" Target="slide106.xml"/><Relationship Id="rId1" Type="http://schemas.openxmlformats.org/officeDocument/2006/relationships/slideLayout" Target="../slideLayouts/slideLayout1.xml"/><Relationship Id="rId4" Type="http://schemas.openxmlformats.org/officeDocument/2006/relationships/image" Target="../media/image89.png"/></Relationships>
</file>

<file path=ppt/slides/_rels/slide11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xml"/><Relationship Id="rId4" Type="http://schemas.openxmlformats.org/officeDocument/2006/relationships/image" Target="../media/image94.png"/></Relationships>
</file>

<file path=ppt/slides/_rels/slide116.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slide" Target="slide6.xml"/><Relationship Id="rId1" Type="http://schemas.openxmlformats.org/officeDocument/2006/relationships/slideLayout" Target="../slideLayouts/slideLayout1.xml"/><Relationship Id="rId5" Type="http://schemas.openxmlformats.org/officeDocument/2006/relationships/image" Target="../media/image96.png"/><Relationship Id="rId4" Type="http://schemas.openxmlformats.org/officeDocument/2006/relationships/image" Target="../media/image95.png"/></Relationships>
</file>

<file path=ppt/slides/_rels/slide11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1.xml"/><Relationship Id="rId5" Type="http://schemas.openxmlformats.org/officeDocument/2006/relationships/image" Target="../media/image100.png"/><Relationship Id="rId4" Type="http://schemas.openxmlformats.org/officeDocument/2006/relationships/image" Target="../media/image99.png"/></Relationships>
</file>

<file path=ppt/slides/_rels/slide118.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103.emf"/><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image" Target="../media/image104.emf"/><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image" Target="../media/image105.emf"/><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image" Target="../media/image106.emf"/><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image" Target="../media/image108.emf"/><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image" Target="../media/image109.png"/><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image" Target="../media/image111.emf"/><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image" Target="../media/image112.emf"/><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image" Target="../media/image113.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image" Target="../media/image114.emf"/><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image" Target="../media/image115.emf"/><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image" Target="../media/image116.emf"/><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image" Target="../media/image117.emf"/><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image" Target="../media/image118.emf"/><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image" Target="../media/image119.emf"/><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3" Type="http://schemas.openxmlformats.org/officeDocument/2006/relationships/image" Target="../media/image121.emf"/><Relationship Id="rId2" Type="http://schemas.openxmlformats.org/officeDocument/2006/relationships/image" Target="../media/image120.emf"/><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image" Target="../media/image122.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emf"/><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image" Target="../media/image125.emf"/><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emf"/><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28.emf"/><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129.emf"/><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emf"/><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13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133.emf"/><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134.emf"/><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135.emf"/><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136.emf"/><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138.emf"/><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139.emf"/><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140.emf"/><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142.emf"/><Relationship Id="rId2" Type="http://schemas.openxmlformats.org/officeDocument/2006/relationships/image" Target="../media/image14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3" Type="http://schemas.openxmlformats.org/officeDocument/2006/relationships/image" Target="../media/image144.emf"/><Relationship Id="rId2" Type="http://schemas.openxmlformats.org/officeDocument/2006/relationships/image" Target="../media/image143.emf"/><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145.emf"/><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146.emf"/><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147.emf"/><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149.emf"/><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15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image" Target="../media/image151.emf"/><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153.emf"/><Relationship Id="rId2" Type="http://schemas.openxmlformats.org/officeDocument/2006/relationships/image" Target="../media/image152.emf"/><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154.emf"/><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156.emf"/><Relationship Id="rId2" Type="http://schemas.openxmlformats.org/officeDocument/2006/relationships/image" Target="../media/image155.emf"/><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158.emf"/><Relationship Id="rId2" Type="http://schemas.openxmlformats.org/officeDocument/2006/relationships/image" Target="../media/image157.emf"/><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image" Target="../media/image160.emf"/><Relationship Id="rId2" Type="http://schemas.openxmlformats.org/officeDocument/2006/relationships/image" Target="../media/image15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image" Target="../media/image161.emf"/><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image" Target="../media/image163.emf"/><Relationship Id="rId2" Type="http://schemas.openxmlformats.org/officeDocument/2006/relationships/image" Target="../media/image162.png"/><Relationship Id="rId1" Type="http://schemas.openxmlformats.org/officeDocument/2006/relationships/slideLayout" Target="../slideLayouts/slideLayout2.xml"/><Relationship Id="rId4" Type="http://schemas.openxmlformats.org/officeDocument/2006/relationships/image" Target="../media/image164.png"/></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65.emf"/><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168.emf"/><Relationship Id="rId2" Type="http://schemas.openxmlformats.org/officeDocument/2006/relationships/image" Target="../media/image167.emf"/><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169.emf"/><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image" Target="../media/image171.emf"/><Relationship Id="rId2" Type="http://schemas.openxmlformats.org/officeDocument/2006/relationships/image" Target="../media/image17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image" Target="../media/image172.emf"/><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image" Target="../media/image174.emf"/><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image" Target="../media/image176.emf"/><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178.emf"/><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179.emf"/><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80.emf"/><Relationship Id="rId1" Type="http://schemas.openxmlformats.org/officeDocument/2006/relationships/slideLayout" Target="../slideLayouts/slideLayout2.xml"/><Relationship Id="rId5" Type="http://schemas.openxmlformats.org/officeDocument/2006/relationships/image" Target="../media/image183.emf"/><Relationship Id="rId4" Type="http://schemas.openxmlformats.org/officeDocument/2006/relationships/image" Target="../media/image182.emf"/></Relationships>
</file>

<file path=ppt/slides/_rels/slide208.xml.rels><?xml version="1.0" encoding="UTF-8" standalone="yes"?>
<Relationships xmlns="http://schemas.openxmlformats.org/package/2006/relationships"><Relationship Id="rId3" Type="http://schemas.openxmlformats.org/officeDocument/2006/relationships/image" Target="../media/image185.emf"/><Relationship Id="rId2" Type="http://schemas.openxmlformats.org/officeDocument/2006/relationships/image" Target="../media/image184.emf"/><Relationship Id="rId1" Type="http://schemas.openxmlformats.org/officeDocument/2006/relationships/slideLayout" Target="../slideLayouts/slideLayout2.xml"/><Relationship Id="rId4" Type="http://schemas.openxmlformats.org/officeDocument/2006/relationships/image" Target="../media/image186.emf"/></Relationships>
</file>

<file path=ppt/slides/_rels/slide209.xml.rels><?xml version="1.0" encoding="UTF-8" standalone="yes"?>
<Relationships xmlns="http://schemas.openxmlformats.org/package/2006/relationships"><Relationship Id="rId3" Type="http://schemas.openxmlformats.org/officeDocument/2006/relationships/image" Target="../media/image188.emf"/><Relationship Id="rId2" Type="http://schemas.openxmlformats.org/officeDocument/2006/relationships/image" Target="../media/image187.emf"/><Relationship Id="rId1" Type="http://schemas.openxmlformats.org/officeDocument/2006/relationships/slideLayout" Target="../slideLayouts/slideLayout2.xml"/><Relationship Id="rId4" Type="http://schemas.openxmlformats.org/officeDocument/2006/relationships/image" Target="../media/image18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3" Type="http://schemas.openxmlformats.org/officeDocument/2006/relationships/image" Target="../media/image191.emf"/><Relationship Id="rId2" Type="http://schemas.openxmlformats.org/officeDocument/2006/relationships/image" Target="../media/image190.emf"/><Relationship Id="rId1" Type="http://schemas.openxmlformats.org/officeDocument/2006/relationships/slideLayout" Target="../slideLayouts/slideLayout2.xml"/><Relationship Id="rId4" Type="http://schemas.openxmlformats.org/officeDocument/2006/relationships/image" Target="../media/image192.emf"/></Relationships>
</file>

<file path=ppt/slides/_rels/slide211.xml.rels><?xml version="1.0" encoding="UTF-8" standalone="yes"?>
<Relationships xmlns="http://schemas.openxmlformats.org/package/2006/relationships"><Relationship Id="rId3" Type="http://schemas.openxmlformats.org/officeDocument/2006/relationships/image" Target="../media/image194.emf"/><Relationship Id="rId2" Type="http://schemas.openxmlformats.org/officeDocument/2006/relationships/image" Target="../media/image193.emf"/><Relationship Id="rId1" Type="http://schemas.openxmlformats.org/officeDocument/2006/relationships/slideLayout" Target="../slideLayouts/slideLayout2.xml"/><Relationship Id="rId4" Type="http://schemas.openxmlformats.org/officeDocument/2006/relationships/image" Target="../media/image195.emf"/></Relationships>
</file>

<file path=ppt/slides/_rels/slide212.xml.rels><?xml version="1.0" encoding="UTF-8" standalone="yes"?>
<Relationships xmlns="http://schemas.openxmlformats.org/package/2006/relationships"><Relationship Id="rId3" Type="http://schemas.openxmlformats.org/officeDocument/2006/relationships/image" Target="../media/image197.emf"/><Relationship Id="rId2" Type="http://schemas.openxmlformats.org/officeDocument/2006/relationships/image" Target="../media/image196.emf"/><Relationship Id="rId1" Type="http://schemas.openxmlformats.org/officeDocument/2006/relationships/slideLayout" Target="../slideLayouts/slideLayout2.xml"/><Relationship Id="rId4" Type="http://schemas.openxmlformats.org/officeDocument/2006/relationships/image" Target="../media/image198.emf"/></Relationships>
</file>

<file path=ppt/slides/_rels/slide213.xml.rels><?xml version="1.0" encoding="UTF-8" standalone="yes"?>
<Relationships xmlns="http://schemas.openxmlformats.org/package/2006/relationships"><Relationship Id="rId3" Type="http://schemas.openxmlformats.org/officeDocument/2006/relationships/image" Target="../media/image200.emf"/><Relationship Id="rId2" Type="http://schemas.openxmlformats.org/officeDocument/2006/relationships/image" Target="../media/image199.emf"/><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image" Target="../media/image202.emf"/><Relationship Id="rId2" Type="http://schemas.openxmlformats.org/officeDocument/2006/relationships/image" Target="../media/image201.emf"/><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3" Type="http://schemas.openxmlformats.org/officeDocument/2006/relationships/image" Target="../media/image204.emf"/><Relationship Id="rId2" Type="http://schemas.openxmlformats.org/officeDocument/2006/relationships/image" Target="../media/image203.emf"/><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3" Type="http://schemas.openxmlformats.org/officeDocument/2006/relationships/image" Target="../media/image206.emf"/><Relationship Id="rId2" Type="http://schemas.openxmlformats.org/officeDocument/2006/relationships/image" Target="../media/image205.pn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207.emf"/><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image" Target="../media/image208.emf"/><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20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image" Target="../media/image210.emf"/><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image" Target="../media/image211.pn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212.emf"/><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213.pn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3" Type="http://schemas.openxmlformats.org/officeDocument/2006/relationships/image" Target="../media/image215.emf"/><Relationship Id="rId2" Type="http://schemas.openxmlformats.org/officeDocument/2006/relationships/image" Target="../media/image214.emf"/><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image" Target="../media/image216.emf"/><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3" Type="http://schemas.openxmlformats.org/officeDocument/2006/relationships/image" Target="../media/image218.emf"/><Relationship Id="rId2" Type="http://schemas.openxmlformats.org/officeDocument/2006/relationships/image" Target="../media/image217.png"/><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3" Type="http://schemas.openxmlformats.org/officeDocument/2006/relationships/image" Target="../media/image220.emf"/><Relationship Id="rId2" Type="http://schemas.openxmlformats.org/officeDocument/2006/relationships/image" Target="../media/image219.pn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221.emf"/><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3" Type="http://schemas.openxmlformats.org/officeDocument/2006/relationships/image" Target="../media/image223.emf"/><Relationship Id="rId2" Type="http://schemas.openxmlformats.org/officeDocument/2006/relationships/image" Target="../media/image222.emf"/><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3" Type="http://schemas.openxmlformats.org/officeDocument/2006/relationships/image" Target="../media/image225.emf"/><Relationship Id="rId2" Type="http://schemas.openxmlformats.org/officeDocument/2006/relationships/image" Target="../media/image224.emf"/><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image" Target="../media/image226.emf"/><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3" Type="http://schemas.openxmlformats.org/officeDocument/2006/relationships/image" Target="../media/image228.emf"/><Relationship Id="rId2" Type="http://schemas.openxmlformats.org/officeDocument/2006/relationships/image" Target="../media/image227.emf"/><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image" Target="../media/image229.emf"/><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3" Type="http://schemas.openxmlformats.org/officeDocument/2006/relationships/image" Target="../media/image231.emf"/><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image" Target="../media/image23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3" Type="http://schemas.openxmlformats.org/officeDocument/2006/relationships/image" Target="../media/image234.emf"/><Relationship Id="rId2" Type="http://schemas.openxmlformats.org/officeDocument/2006/relationships/image" Target="../media/image233.emf"/><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235.emf"/><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3" Type="http://schemas.openxmlformats.org/officeDocument/2006/relationships/image" Target="../media/image236.emf"/><Relationship Id="rId2" Type="http://schemas.openxmlformats.org/officeDocument/2006/relationships/image" Target="../media/image236.pn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image" Target="../media/image237.emf"/><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38.emf"/><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3" Type="http://schemas.openxmlformats.org/officeDocument/2006/relationships/image" Target="../media/image240.emf"/><Relationship Id="rId2" Type="http://schemas.openxmlformats.org/officeDocument/2006/relationships/image" Target="../media/image239.emf"/><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image" Target="../media/image24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2" Type="http://schemas.openxmlformats.org/officeDocument/2006/relationships/image" Target="../media/image244.png"/><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image" Target="../media/image242.emf"/><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image" Target="../media/image243.emf"/><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3" Type="http://schemas.openxmlformats.org/officeDocument/2006/relationships/image" Target="../media/image245.emf"/><Relationship Id="rId2" Type="http://schemas.openxmlformats.org/officeDocument/2006/relationships/image" Target="../media/image244.emf"/><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image" Target="../media/image246.emf"/><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3" Type="http://schemas.openxmlformats.org/officeDocument/2006/relationships/image" Target="../media/image248.emf"/><Relationship Id="rId2" Type="http://schemas.openxmlformats.org/officeDocument/2006/relationships/image" Target="../media/image247.emf"/><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image" Target="../media/image249.emf"/><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1.xml"/><Relationship Id="rId4" Type="http://schemas.openxmlformats.org/officeDocument/2006/relationships/image" Target="../media/image29.emf"/></Relationships>
</file>

<file path=ppt/slides/_rels/slide7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7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file:///C:\Documents%20and%20Settings\elektro\My%20Documents\HENDRA%20MY\scaning%20distribusi\22_files\pict0.jpg" TargetMode="External"/><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file:///C:\Documents%20and%20Settings\elektro\My%20Documents\HENDRA%20MY\scaning%20distribusi\22_files\pict1.jpg" TargetMode="External"/><Relationship Id="rId2" Type="http://schemas.openxmlformats.org/officeDocument/2006/relationships/image" Target="../media/image60.jpeg"/><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94133" y="341714"/>
            <a:ext cx="4000371" cy="5791910"/>
          </a:xfrm>
          <a:prstGeom prst="rect">
            <a:avLst/>
          </a:prstGeom>
        </p:spPr>
      </p:pic>
      <p:sp>
        <p:nvSpPr>
          <p:cNvPr id="7" name="Rectangle 6"/>
          <p:cNvSpPr/>
          <p:nvPr/>
        </p:nvSpPr>
        <p:spPr>
          <a:xfrm>
            <a:off x="4794504" y="863752"/>
            <a:ext cx="6096000" cy="3693319"/>
          </a:xfrm>
          <a:prstGeom prst="rect">
            <a:avLst/>
          </a:prstGeom>
        </p:spPr>
        <p:txBody>
          <a:bodyPr>
            <a:spAutoFit/>
          </a:bodyPr>
          <a:lstStyle/>
          <a:p>
            <a:r>
              <a:rPr lang="en-US" dirty="0">
                <a:latin typeface="AdvGTIMES-R"/>
              </a:rPr>
              <a:t>Prof. Hossein </a:t>
            </a:r>
            <a:r>
              <a:rPr lang="en-US" dirty="0" err="1">
                <a:latin typeface="AdvGTIMES-R"/>
              </a:rPr>
              <a:t>Seifi</a:t>
            </a:r>
            <a:endParaRPr lang="en-US" dirty="0">
              <a:latin typeface="AdvGTIMES-R"/>
            </a:endParaRPr>
          </a:p>
          <a:p>
            <a:r>
              <a:rPr lang="en-ID" dirty="0">
                <a:latin typeface="AdvGTIMES-R"/>
              </a:rPr>
              <a:t>Faculty of Electrical and Computer </a:t>
            </a:r>
          </a:p>
          <a:p>
            <a:r>
              <a:rPr lang="en-US" dirty="0">
                <a:latin typeface="AdvGTIMES-R"/>
              </a:rPr>
              <a:t>Engineering </a:t>
            </a:r>
            <a:r>
              <a:rPr lang="en-US" dirty="0" err="1">
                <a:latin typeface="AdvGTIMES-R"/>
              </a:rPr>
              <a:t>Tarbiat</a:t>
            </a:r>
            <a:r>
              <a:rPr lang="en-US" dirty="0">
                <a:latin typeface="AdvGTIMES-R"/>
              </a:rPr>
              <a:t> </a:t>
            </a:r>
            <a:r>
              <a:rPr lang="en-US" dirty="0" err="1">
                <a:latin typeface="AdvGTIMES-R"/>
              </a:rPr>
              <a:t>Modares</a:t>
            </a:r>
            <a:r>
              <a:rPr lang="en-US" dirty="0">
                <a:latin typeface="AdvGTIMES-R"/>
              </a:rPr>
              <a:t> University</a:t>
            </a:r>
          </a:p>
          <a:p>
            <a:r>
              <a:rPr lang="en-US" dirty="0">
                <a:latin typeface="AdvGTIMES-R"/>
              </a:rPr>
              <a:t>PO Box 14115-194</a:t>
            </a:r>
          </a:p>
          <a:p>
            <a:r>
              <a:rPr lang="en-US" dirty="0">
                <a:latin typeface="AdvGTIMES-R"/>
              </a:rPr>
              <a:t>Tehran</a:t>
            </a:r>
          </a:p>
          <a:p>
            <a:r>
              <a:rPr lang="en-US" dirty="0">
                <a:latin typeface="AdvGTIMES-R"/>
              </a:rPr>
              <a:t>Iran</a:t>
            </a:r>
          </a:p>
          <a:p>
            <a:r>
              <a:rPr lang="en-US" dirty="0">
                <a:latin typeface="AdvGTIMES-R"/>
              </a:rPr>
              <a:t>e-mail: seifi_ho@modares.ac.ir</a:t>
            </a:r>
          </a:p>
          <a:p>
            <a:r>
              <a:rPr lang="en-US" dirty="0">
                <a:latin typeface="AdvGTIMES-R"/>
              </a:rPr>
              <a:t>Dr. Mohammad </a:t>
            </a:r>
            <a:r>
              <a:rPr lang="en-US" dirty="0" err="1">
                <a:latin typeface="AdvGTIMES-R"/>
              </a:rPr>
              <a:t>Sadegh</a:t>
            </a:r>
            <a:r>
              <a:rPr lang="en-US" dirty="0">
                <a:latin typeface="AdvGTIMES-R"/>
              </a:rPr>
              <a:t> </a:t>
            </a:r>
            <a:r>
              <a:rPr lang="en-US" dirty="0" err="1">
                <a:latin typeface="AdvGTIMES-R"/>
              </a:rPr>
              <a:t>Sepasian</a:t>
            </a:r>
            <a:endParaRPr lang="en-US" dirty="0">
              <a:latin typeface="AdvGTIMES-R"/>
            </a:endParaRPr>
          </a:p>
          <a:p>
            <a:r>
              <a:rPr lang="en-ID" dirty="0">
                <a:latin typeface="AdvGTIMES-R"/>
              </a:rPr>
              <a:t>Power and Water University of Technology</a:t>
            </a:r>
          </a:p>
          <a:p>
            <a:r>
              <a:rPr lang="en-US" dirty="0">
                <a:latin typeface="AdvGTIMES-R"/>
              </a:rPr>
              <a:t>PO Box 16765-1719</a:t>
            </a:r>
          </a:p>
          <a:p>
            <a:r>
              <a:rPr lang="en-US" dirty="0">
                <a:latin typeface="AdvGTIMES-R"/>
              </a:rPr>
              <a:t>Tehran</a:t>
            </a:r>
          </a:p>
          <a:p>
            <a:r>
              <a:rPr lang="en-US" dirty="0">
                <a:latin typeface="AdvGTIMES-R"/>
              </a:rPr>
              <a:t>Iran</a:t>
            </a:r>
          </a:p>
          <a:p>
            <a:r>
              <a:rPr lang="en-US" dirty="0">
                <a:latin typeface="AdvGTIMES-R"/>
              </a:rPr>
              <a:t>e-mail: sepasian@pwut.ac.ir</a:t>
            </a:r>
          </a:p>
        </p:txBody>
      </p:sp>
      <p:sp>
        <p:nvSpPr>
          <p:cNvPr id="8" name="Rectangle 7"/>
          <p:cNvSpPr/>
          <p:nvPr/>
        </p:nvSpPr>
        <p:spPr>
          <a:xfrm>
            <a:off x="4794504" y="4933295"/>
            <a:ext cx="4303776" cy="1200329"/>
          </a:xfrm>
          <a:prstGeom prst="rect">
            <a:avLst/>
          </a:prstGeom>
        </p:spPr>
        <p:txBody>
          <a:bodyPr wrap="square">
            <a:spAutoFit/>
          </a:bodyPr>
          <a:lstStyle/>
          <a:p>
            <a:r>
              <a:rPr lang="en-US" dirty="0">
                <a:latin typeface="AdvGTIMES-R"/>
              </a:rPr>
              <a:t>ISSN 1612-1287 e-ISSN 1860-4676</a:t>
            </a:r>
          </a:p>
          <a:p>
            <a:r>
              <a:rPr lang="en-US" dirty="0">
                <a:latin typeface="AdvGTIMES-R"/>
              </a:rPr>
              <a:t>ISBN 978-3-642-17988-4 </a:t>
            </a:r>
            <a:endParaRPr lang="en-US" dirty="0" smtClean="0">
              <a:latin typeface="AdvGTIMES-R"/>
            </a:endParaRPr>
          </a:p>
          <a:p>
            <a:r>
              <a:rPr lang="en-US" dirty="0" smtClean="0">
                <a:latin typeface="AdvGTIMES-R"/>
              </a:rPr>
              <a:t>e-ISBN </a:t>
            </a:r>
            <a:r>
              <a:rPr lang="en-US" dirty="0">
                <a:latin typeface="AdvGTIMES-R"/>
              </a:rPr>
              <a:t>978-3-642-17989-1</a:t>
            </a:r>
          </a:p>
          <a:p>
            <a:r>
              <a:rPr lang="en-US" dirty="0">
                <a:latin typeface="AdvGTIMES-R"/>
              </a:rPr>
              <a:t>DOI 10.1007/</a:t>
            </a:r>
            <a:endParaRPr lang="en-US" dirty="0"/>
          </a:p>
        </p:txBody>
      </p:sp>
      <p:sp>
        <p:nvSpPr>
          <p:cNvPr id="2" name="Date Placeholder 1"/>
          <p:cNvSpPr>
            <a:spLocks noGrp="1"/>
          </p:cNvSpPr>
          <p:nvPr>
            <p:ph type="dt" sz="half" idx="10"/>
          </p:nvPr>
        </p:nvSpPr>
        <p:spPr/>
        <p:txBody>
          <a:bodyPr/>
          <a:lstStyle/>
          <a:p>
            <a:fld id="{6068F05F-53D3-4CFA-8CA1-3A304B166044}" type="datetime9">
              <a:rPr lang="en-US" sz="1400" smtClean="0"/>
              <a:t>10/18/2017 1:14:53 PM</a:t>
            </a:fld>
            <a:endParaRPr lang="en-US" dirty="0"/>
          </a:p>
        </p:txBody>
      </p:sp>
      <p:sp>
        <p:nvSpPr>
          <p:cNvPr id="3" name="Slide Number Placeholder 2"/>
          <p:cNvSpPr>
            <a:spLocks noGrp="1"/>
          </p:cNvSpPr>
          <p:nvPr>
            <p:ph type="sldNum" sz="quarter" idx="12"/>
          </p:nvPr>
        </p:nvSpPr>
        <p:spPr/>
        <p:txBody>
          <a:bodyPr/>
          <a:lstStyle/>
          <a:p>
            <a:fld id="{C7448EEC-1D14-4DD9-B8EB-772171F61A1D}" type="slidenum">
              <a:rPr lang="en-US" sz="1400" smtClean="0"/>
              <a:t>1</a:t>
            </a:fld>
            <a:endParaRPr lang="en-US" sz="1400" dirty="0"/>
          </a:p>
        </p:txBody>
      </p:sp>
    </p:spTree>
    <p:extLst>
      <p:ext uri="{BB962C8B-B14F-4D97-AF65-F5344CB8AC3E}">
        <p14:creationId xmlns:p14="http://schemas.microsoft.com/office/powerpoint/2010/main" val="1280203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9372" y="298627"/>
            <a:ext cx="6356604" cy="369332"/>
          </a:xfrm>
          <a:prstGeom prst="rect">
            <a:avLst/>
          </a:prstGeom>
        </p:spPr>
        <p:txBody>
          <a:bodyPr wrap="square">
            <a:spAutoFit/>
          </a:bodyPr>
          <a:lstStyle/>
          <a:p>
            <a:r>
              <a:rPr lang="en-ID" dirty="0">
                <a:latin typeface="AdvGTIMES-B"/>
              </a:rPr>
              <a:t>1.4 </a:t>
            </a:r>
            <a:r>
              <a:rPr lang="en-ID" dirty="0" err="1">
                <a:latin typeface="AdvGTIMES-B"/>
              </a:rPr>
              <a:t>Studi</a:t>
            </a:r>
            <a:r>
              <a:rPr lang="en-ID" dirty="0">
                <a:latin typeface="AdvGTIMES-B"/>
              </a:rPr>
              <a:t> </a:t>
            </a:r>
            <a:r>
              <a:rPr lang="en-ID" dirty="0" err="1">
                <a:latin typeface="AdvGTIMES-B"/>
              </a:rPr>
              <a:t>Sistem</a:t>
            </a:r>
            <a:r>
              <a:rPr lang="en-ID" dirty="0">
                <a:latin typeface="AdvGTIMES-B"/>
              </a:rPr>
              <a:t> Tenaga, </a:t>
            </a:r>
            <a:r>
              <a:rPr lang="en-ID" dirty="0" err="1">
                <a:latin typeface="AdvGTIMES-B"/>
              </a:rPr>
              <a:t>sebuah</a:t>
            </a:r>
            <a:r>
              <a:rPr lang="en-ID" dirty="0">
                <a:latin typeface="AdvGTIMES-B"/>
              </a:rPr>
              <a:t> </a:t>
            </a:r>
            <a:r>
              <a:rPr lang="en-ID" dirty="0" err="1">
                <a:latin typeface="AdvGTIMES-B"/>
              </a:rPr>
              <a:t>Perspektif</a:t>
            </a:r>
            <a:r>
              <a:rPr lang="en-ID" dirty="0">
                <a:latin typeface="AdvGTIMES-B"/>
              </a:rPr>
              <a:t> Time-horizon</a:t>
            </a:r>
            <a:endParaRPr lang="en-US" dirty="0"/>
          </a:p>
        </p:txBody>
      </p:sp>
      <p:sp>
        <p:nvSpPr>
          <p:cNvPr id="3" name="Rectangle 2"/>
          <p:cNvSpPr/>
          <p:nvPr/>
        </p:nvSpPr>
        <p:spPr>
          <a:xfrm>
            <a:off x="711708" y="732734"/>
            <a:ext cx="8761476" cy="1477328"/>
          </a:xfrm>
          <a:prstGeom prst="rect">
            <a:avLst/>
          </a:prstGeom>
        </p:spPr>
        <p:txBody>
          <a:bodyPr wrap="square">
            <a:spAutoFit/>
          </a:bodyPr>
          <a:lstStyle/>
          <a:p>
            <a:r>
              <a:rPr lang="en-ID" dirty="0">
                <a:latin typeface="AdvGTIMES-R"/>
              </a:rPr>
              <a:t>Kami </a:t>
            </a:r>
            <a:r>
              <a:rPr lang="en-ID" dirty="0" err="1">
                <a:latin typeface="AdvGTIMES-R"/>
              </a:rPr>
              <a:t>secara</a:t>
            </a:r>
            <a:r>
              <a:rPr lang="en-ID" dirty="0">
                <a:latin typeface="AdvGTIMES-R"/>
              </a:rPr>
              <a:t> </a:t>
            </a:r>
            <a:r>
              <a:rPr lang="en-ID" dirty="0" err="1">
                <a:latin typeface="AdvGTIMES-R"/>
              </a:rPr>
              <a:t>singkat</a:t>
            </a:r>
            <a:r>
              <a:rPr lang="en-ID" dirty="0">
                <a:latin typeface="AdvGTIMES-R"/>
              </a:rPr>
              <a:t> </a:t>
            </a:r>
            <a:r>
              <a:rPr lang="en-ID" dirty="0" err="1">
                <a:latin typeface="AdvGTIMES-R"/>
              </a:rPr>
              <a:t>mencatat</a:t>
            </a:r>
            <a:r>
              <a:rPr lang="en-ID" dirty="0">
                <a:latin typeface="AdvGTIMES-R"/>
              </a:rPr>
              <a:t> </a:t>
            </a:r>
            <a:r>
              <a:rPr lang="en-ID" dirty="0" err="1">
                <a:latin typeface="AdvGTIMES-R"/>
              </a:rPr>
              <a:t>sebelumnya</a:t>
            </a:r>
            <a:r>
              <a:rPr lang="en-ID" dirty="0">
                <a:latin typeface="AdvGTIMES-R"/>
              </a:rPr>
              <a:t> </a:t>
            </a:r>
            <a:r>
              <a:rPr lang="en-ID" dirty="0" err="1">
                <a:latin typeface="AdvGTIMES-R"/>
              </a:rPr>
              <a:t>bahwa</a:t>
            </a:r>
            <a:r>
              <a:rPr lang="en-ID" dirty="0">
                <a:latin typeface="AdvGTIMES-R"/>
              </a:rPr>
              <a:t> </a:t>
            </a:r>
            <a:r>
              <a:rPr lang="en-ID" dirty="0" err="1">
                <a:latin typeface="AdvGTIMES-R"/>
              </a:rPr>
              <a:t>memikirkan</a:t>
            </a:r>
            <a:r>
              <a:rPr lang="en-ID" dirty="0">
                <a:latin typeface="AdvGTIMES-R"/>
              </a:rPr>
              <a:t> </a:t>
            </a:r>
            <a:r>
              <a:rPr lang="en-ID" dirty="0" err="1">
                <a:latin typeface="AdvGTIMES-R"/>
              </a:rPr>
              <a:t>keadaan</a:t>
            </a:r>
            <a:r>
              <a:rPr lang="en-ID" dirty="0">
                <a:latin typeface="AdvGTIMES-R"/>
              </a:rPr>
              <a:t> </a:t>
            </a:r>
            <a:r>
              <a:rPr lang="en-ID" dirty="0" err="1">
                <a:latin typeface="AdvGTIMES-R"/>
              </a:rPr>
              <a:t>terkini</a:t>
            </a:r>
            <a:r>
              <a:rPr lang="en-ID" dirty="0">
                <a:latin typeface="AdvGTIMES-R"/>
              </a:rPr>
              <a:t> </a:t>
            </a:r>
            <a:r>
              <a:rPr lang="en-ID" dirty="0" err="1">
                <a:latin typeface="AdvGTIMES-R"/>
              </a:rPr>
              <a:t>dan</a:t>
            </a:r>
            <a:r>
              <a:rPr lang="en-ID" dirty="0">
                <a:latin typeface="AdvGTIMES-R"/>
              </a:rPr>
              <a:t> masa </a:t>
            </a:r>
            <a:r>
              <a:rPr lang="en-ID" dirty="0" err="1">
                <a:latin typeface="AdvGTIMES-R"/>
              </a:rPr>
              <a:t>depan</a:t>
            </a:r>
            <a:r>
              <a:rPr lang="en-ID" dirty="0">
                <a:latin typeface="AdvGTIMES-R"/>
              </a:rPr>
              <a:t> </a:t>
            </a:r>
            <a:r>
              <a:rPr lang="en-ID" dirty="0" err="1">
                <a:latin typeface="AdvGTIMES-R"/>
              </a:rPr>
              <a:t>suatu</a:t>
            </a:r>
            <a:r>
              <a:rPr lang="en-ID" dirty="0">
                <a:latin typeface="AdvGTIMES-R"/>
              </a:rPr>
              <a:t> </a:t>
            </a:r>
            <a:r>
              <a:rPr lang="en-ID" dirty="0" err="1">
                <a:latin typeface="AdvGTIMES-R"/>
              </a:rPr>
              <a:t>sistem</a:t>
            </a:r>
            <a:r>
              <a:rPr lang="en-ID" dirty="0">
                <a:latin typeface="AdvGTIMES-R"/>
              </a:rPr>
              <a:t> </a:t>
            </a:r>
            <a:r>
              <a:rPr lang="en-ID" dirty="0" err="1">
                <a:latin typeface="AdvGTIMES-R"/>
              </a:rPr>
              <a:t>tenaga</a:t>
            </a:r>
            <a:r>
              <a:rPr lang="en-ID" dirty="0">
                <a:latin typeface="AdvGTIMES-R"/>
              </a:rPr>
              <a:t> </a:t>
            </a:r>
            <a:r>
              <a:rPr lang="en-ID" dirty="0" err="1">
                <a:latin typeface="AdvGTIMES-R"/>
              </a:rPr>
              <a:t>disebut</a:t>
            </a:r>
            <a:r>
              <a:rPr lang="en-ID" dirty="0">
                <a:latin typeface="AdvGTIMES-R"/>
              </a:rPr>
              <a:t> </a:t>
            </a:r>
            <a:r>
              <a:rPr lang="en-ID" dirty="0" err="1">
                <a:latin typeface="AdvGTIMES-R"/>
              </a:rPr>
              <a:t>masing-masing</a:t>
            </a:r>
            <a:r>
              <a:rPr lang="en-ID" dirty="0">
                <a:latin typeface="AdvGTIMES-R"/>
              </a:rPr>
              <a:t> </a:t>
            </a:r>
            <a:r>
              <a:rPr lang="en-ID" dirty="0" err="1">
                <a:latin typeface="AdvGTIMES-R"/>
              </a:rPr>
              <a:t>dengan</a:t>
            </a:r>
            <a:r>
              <a:rPr lang="en-ID" dirty="0">
                <a:latin typeface="AdvGTIMES-R"/>
              </a:rPr>
              <a:t> </a:t>
            </a:r>
            <a:r>
              <a:rPr lang="en-ID" dirty="0" err="1">
                <a:latin typeface="AdvGTIMES-R"/>
              </a:rPr>
              <a:t>operasi</a:t>
            </a:r>
            <a:r>
              <a:rPr lang="en-ID" dirty="0">
                <a:latin typeface="AdvGTIMES-R"/>
              </a:rPr>
              <a:t> </a:t>
            </a:r>
            <a:r>
              <a:rPr lang="en-ID" dirty="0" err="1">
                <a:latin typeface="AdvGTIMES-R"/>
              </a:rPr>
              <a:t>dan</a:t>
            </a:r>
            <a:r>
              <a:rPr lang="en-ID" dirty="0">
                <a:latin typeface="AdvGTIMES-R"/>
              </a:rPr>
              <a:t> </a:t>
            </a:r>
            <a:r>
              <a:rPr lang="en-ID" dirty="0" err="1">
                <a:latin typeface="AdvGTIMES-R"/>
              </a:rPr>
              <a:t>perencanaan</a:t>
            </a:r>
            <a:r>
              <a:rPr lang="en-ID" dirty="0">
                <a:latin typeface="AdvGTIMES-R"/>
              </a:rPr>
              <a:t>. Mari </a:t>
            </a:r>
            <a:r>
              <a:rPr lang="en-ID" dirty="0" err="1">
                <a:latin typeface="AdvGTIMES-R"/>
              </a:rPr>
              <a:t>kita</a:t>
            </a:r>
            <a:r>
              <a:rPr lang="en-ID" dirty="0">
                <a:latin typeface="AdvGTIMES-R"/>
              </a:rPr>
              <a:t> </a:t>
            </a:r>
            <a:r>
              <a:rPr lang="en-ID" dirty="0" err="1">
                <a:latin typeface="AdvGTIMES-R"/>
              </a:rPr>
              <a:t>definisikan</a:t>
            </a:r>
            <a:r>
              <a:rPr lang="en-ID" dirty="0">
                <a:latin typeface="AdvGTIMES-R"/>
              </a:rPr>
              <a:t> </a:t>
            </a:r>
            <a:r>
              <a:rPr lang="en-ID" dirty="0" err="1">
                <a:latin typeface="AdvGTIMES-R"/>
              </a:rPr>
              <a:t>istilah</a:t>
            </a:r>
            <a:r>
              <a:rPr lang="en-ID" dirty="0">
                <a:latin typeface="AdvGTIMES-R"/>
              </a:rPr>
              <a:t> </a:t>
            </a:r>
            <a:r>
              <a:rPr lang="en-ID" dirty="0" err="1">
                <a:latin typeface="AdvGTIMES-R"/>
              </a:rPr>
              <a:t>lebih</a:t>
            </a:r>
            <a:r>
              <a:rPr lang="en-ID" dirty="0">
                <a:latin typeface="AdvGTIMES-R"/>
              </a:rPr>
              <a:t> </a:t>
            </a:r>
            <a:r>
              <a:rPr lang="en-ID" dirty="0" err="1">
                <a:latin typeface="AdvGTIMES-R"/>
              </a:rPr>
              <a:t>tepatnya</a:t>
            </a:r>
            <a:r>
              <a:rPr lang="en-ID" dirty="0">
                <a:latin typeface="AdvGTIMES-R"/>
              </a:rPr>
              <a:t>. </a:t>
            </a:r>
            <a:r>
              <a:rPr lang="en-ID" dirty="0" err="1">
                <a:latin typeface="AdvGTIMES-R"/>
              </a:rPr>
              <a:t>Sebelum</a:t>
            </a:r>
            <a:r>
              <a:rPr lang="en-ID" dirty="0">
                <a:latin typeface="AdvGTIMES-R"/>
              </a:rPr>
              <a:t> </a:t>
            </a:r>
            <a:r>
              <a:rPr lang="en-ID" dirty="0" err="1">
                <a:latin typeface="AdvGTIMES-R"/>
              </a:rPr>
              <a:t>itu</a:t>
            </a:r>
            <a:r>
              <a:rPr lang="en-ID" dirty="0">
                <a:latin typeface="AdvGTIMES-R"/>
              </a:rPr>
              <a:t>, </a:t>
            </a:r>
            <a:r>
              <a:rPr lang="en-ID" dirty="0" err="1">
                <a:latin typeface="AdvGTIMES-R"/>
              </a:rPr>
              <a:t>bagaimanapun</a:t>
            </a:r>
            <a:r>
              <a:rPr lang="en-ID" dirty="0">
                <a:latin typeface="AdvGTIMES-R"/>
              </a:rPr>
              <a:t>, kami </a:t>
            </a:r>
            <a:r>
              <a:rPr lang="en-ID" dirty="0" err="1">
                <a:latin typeface="AdvGTIMES-R"/>
              </a:rPr>
              <a:t>menyebutkan</a:t>
            </a:r>
            <a:r>
              <a:rPr lang="en-ID" dirty="0">
                <a:latin typeface="AdvGTIMES-R"/>
              </a:rPr>
              <a:t> </a:t>
            </a:r>
            <a:r>
              <a:rPr lang="en-ID" dirty="0" err="1">
                <a:latin typeface="AdvGTIMES-R"/>
              </a:rPr>
              <a:t>dua</a:t>
            </a:r>
            <a:r>
              <a:rPr lang="en-ID" dirty="0">
                <a:latin typeface="AdvGTIMES-R"/>
              </a:rPr>
              <a:t> </a:t>
            </a:r>
            <a:r>
              <a:rPr lang="en-ID" dirty="0" err="1">
                <a:latin typeface="AdvGTIMES-R"/>
              </a:rPr>
              <a:t>tipikal</a:t>
            </a:r>
            <a:r>
              <a:rPr lang="en-ID" dirty="0">
                <a:latin typeface="AdvGTIMES-R"/>
              </a:rPr>
              <a:t> </a:t>
            </a:r>
            <a:r>
              <a:rPr lang="en-ID" dirty="0" err="1">
                <a:latin typeface="AdvGTIMES-R"/>
              </a:rPr>
              <a:t>studi</a:t>
            </a:r>
            <a:r>
              <a:rPr lang="en-ID" dirty="0">
                <a:latin typeface="AdvGTIMES-R"/>
              </a:rPr>
              <a:t>  </a:t>
            </a:r>
            <a:r>
              <a:rPr lang="en-ID" dirty="0" err="1">
                <a:latin typeface="AdvGTIMES-R"/>
              </a:rPr>
              <a:t>dimana</a:t>
            </a:r>
            <a:r>
              <a:rPr lang="en-ID" dirty="0">
                <a:latin typeface="AdvGTIMES-R"/>
              </a:rPr>
              <a:t> </a:t>
            </a:r>
            <a:r>
              <a:rPr lang="en-ID" dirty="0" err="1">
                <a:latin typeface="AdvGTIMES-R"/>
              </a:rPr>
              <a:t>pakar</a:t>
            </a:r>
            <a:r>
              <a:rPr lang="en-ID" dirty="0">
                <a:latin typeface="AdvGTIMES-R"/>
              </a:rPr>
              <a:t> </a:t>
            </a:r>
            <a:r>
              <a:rPr lang="en-ID" dirty="0" err="1">
                <a:latin typeface="AdvGTIMES-R"/>
              </a:rPr>
              <a:t>sistem</a:t>
            </a:r>
            <a:r>
              <a:rPr lang="en-ID" dirty="0">
                <a:latin typeface="AdvGTIMES-R"/>
              </a:rPr>
              <a:t> </a:t>
            </a:r>
            <a:r>
              <a:rPr lang="en-ID" dirty="0" err="1">
                <a:latin typeface="AdvGTIMES-R"/>
              </a:rPr>
              <a:t>tenaga</a:t>
            </a:r>
            <a:r>
              <a:rPr lang="en-ID" dirty="0">
                <a:latin typeface="AdvGTIMES-R"/>
              </a:rPr>
              <a:t> </a:t>
            </a:r>
            <a:r>
              <a:rPr lang="en-ID" dirty="0" err="1">
                <a:latin typeface="AdvGTIMES-R"/>
              </a:rPr>
              <a:t>tampil</a:t>
            </a:r>
            <a:r>
              <a:rPr lang="en-ID" dirty="0">
                <a:latin typeface="AdvGTIMES-R"/>
              </a:rPr>
              <a:t> </a:t>
            </a:r>
            <a:r>
              <a:rPr lang="en-ID" dirty="0" err="1">
                <a:latin typeface="AdvGTIMES-R"/>
              </a:rPr>
              <a:t>dalam</a:t>
            </a:r>
            <a:r>
              <a:rPr lang="en-ID" dirty="0">
                <a:latin typeface="AdvGTIMES-R"/>
              </a:rPr>
              <a:t> </a:t>
            </a:r>
            <a:r>
              <a:rPr lang="en-ID" dirty="0" err="1">
                <a:latin typeface="AdvGTIMES-R"/>
              </a:rPr>
              <a:t>kehidupan</a:t>
            </a:r>
            <a:r>
              <a:rPr lang="en-ID" dirty="0">
                <a:latin typeface="AdvGTIMES-R"/>
              </a:rPr>
              <a:t> </a:t>
            </a:r>
            <a:r>
              <a:rPr lang="en-ID" dirty="0" err="1">
                <a:latin typeface="AdvGTIMES-R"/>
              </a:rPr>
              <a:t>nyata</a:t>
            </a:r>
            <a:r>
              <a:rPr lang="en-ID" dirty="0">
                <a:latin typeface="AdvGTIMES-R"/>
              </a:rPr>
              <a:t>.</a:t>
            </a:r>
            <a:endParaRPr lang="en-US" dirty="0"/>
          </a:p>
        </p:txBody>
      </p:sp>
      <p:sp>
        <p:nvSpPr>
          <p:cNvPr id="4" name="Rectangle 3"/>
          <p:cNvSpPr/>
          <p:nvPr/>
        </p:nvSpPr>
        <p:spPr>
          <a:xfrm>
            <a:off x="743712" y="2274837"/>
            <a:ext cx="8606028" cy="2031325"/>
          </a:xfrm>
          <a:prstGeom prst="rect">
            <a:avLst/>
          </a:prstGeom>
        </p:spPr>
        <p:txBody>
          <a:bodyPr wrap="square">
            <a:spAutoFit/>
          </a:bodyPr>
          <a:lstStyle/>
          <a:p>
            <a:r>
              <a:rPr lang="en-ID" b="1" dirty="0" err="1">
                <a:solidFill>
                  <a:srgbClr val="000000"/>
                </a:solidFill>
                <a:latin typeface="AdvGTIMES-R"/>
              </a:rPr>
              <a:t>Pertama</a:t>
            </a:r>
            <a:r>
              <a:rPr lang="en-ID" dirty="0">
                <a:solidFill>
                  <a:srgbClr val="000000"/>
                </a:solidFill>
                <a:latin typeface="AdvGTIMES-R"/>
              </a:rPr>
              <a:t>, </a:t>
            </a:r>
            <a:r>
              <a:rPr lang="en-ID" dirty="0" err="1">
                <a:solidFill>
                  <a:srgbClr val="000000"/>
                </a:solidFill>
                <a:latin typeface="AdvGTIMES-R"/>
              </a:rPr>
              <a:t>anggaplah</a:t>
            </a:r>
            <a:r>
              <a:rPr lang="en-ID" dirty="0">
                <a:solidFill>
                  <a:srgbClr val="000000"/>
                </a:solidFill>
                <a:latin typeface="AdvGTIMES-R"/>
              </a:rPr>
              <a:t> </a:t>
            </a:r>
            <a:r>
              <a:rPr lang="en-ID" dirty="0" err="1">
                <a:solidFill>
                  <a:srgbClr val="000000"/>
                </a:solidFill>
                <a:latin typeface="AdvGTIMES-R"/>
              </a:rPr>
              <a:t>diramalkan</a:t>
            </a:r>
            <a:r>
              <a:rPr lang="en-ID" dirty="0">
                <a:solidFill>
                  <a:srgbClr val="000000"/>
                </a:solidFill>
                <a:latin typeface="AdvGTIMES-R"/>
              </a:rPr>
              <a:t> </a:t>
            </a:r>
            <a:r>
              <a:rPr lang="en-ID" dirty="0" err="1">
                <a:solidFill>
                  <a:srgbClr val="000000"/>
                </a:solidFill>
                <a:latin typeface="AdvGTIMES-R"/>
              </a:rPr>
              <a:t>bahwa</a:t>
            </a:r>
            <a:r>
              <a:rPr lang="en-ID" dirty="0">
                <a:solidFill>
                  <a:srgbClr val="000000"/>
                </a:solidFill>
                <a:latin typeface="AdvGTIMES-R"/>
              </a:rPr>
              <a:t> </a:t>
            </a:r>
            <a:r>
              <a:rPr lang="en-ID" dirty="0" err="1">
                <a:solidFill>
                  <a:srgbClr val="000000"/>
                </a:solidFill>
                <a:latin typeface="AdvGTIMES-R"/>
              </a:rPr>
              <a:t>perkiraan</a:t>
            </a:r>
            <a:r>
              <a:rPr lang="en-ID" dirty="0">
                <a:solidFill>
                  <a:srgbClr val="000000"/>
                </a:solidFill>
                <a:latin typeface="AdvGTIMES-R"/>
              </a:rPr>
              <a:t> </a:t>
            </a:r>
            <a:r>
              <a:rPr lang="en-ID" dirty="0" err="1">
                <a:solidFill>
                  <a:srgbClr val="000000"/>
                </a:solidFill>
                <a:latin typeface="AdvGTIMES-R"/>
              </a:rPr>
              <a:t>beban</a:t>
            </a:r>
            <a:r>
              <a:rPr lang="en-ID" dirty="0">
                <a:solidFill>
                  <a:srgbClr val="000000"/>
                </a:solidFill>
                <a:latin typeface="AdvGTIMES-R"/>
              </a:rPr>
              <a:t> </a:t>
            </a:r>
            <a:r>
              <a:rPr lang="en-ID" dirty="0" err="1">
                <a:solidFill>
                  <a:srgbClr val="000000"/>
                </a:solidFill>
                <a:latin typeface="AdvGTIMES-R"/>
              </a:rPr>
              <a:t>dalam</a:t>
            </a:r>
            <a:r>
              <a:rPr lang="en-ID" dirty="0">
                <a:solidFill>
                  <a:srgbClr val="000000"/>
                </a:solidFill>
                <a:latin typeface="AdvGTIMES-R"/>
              </a:rPr>
              <a:t> 10 </a:t>
            </a:r>
            <a:r>
              <a:rPr lang="en-ID" dirty="0" err="1">
                <a:solidFill>
                  <a:srgbClr val="000000"/>
                </a:solidFill>
                <a:latin typeface="AdvGTIMES-R"/>
              </a:rPr>
              <a:t>tahun</a:t>
            </a:r>
            <a:r>
              <a:rPr lang="en-ID" dirty="0">
                <a:solidFill>
                  <a:srgbClr val="000000"/>
                </a:solidFill>
                <a:latin typeface="AdvGTIMES-R"/>
              </a:rPr>
              <a:t> </a:t>
            </a:r>
            <a:r>
              <a:rPr lang="en-ID" dirty="0" err="1">
                <a:solidFill>
                  <a:srgbClr val="000000"/>
                </a:solidFill>
                <a:latin typeface="AdvGTIMES-R"/>
              </a:rPr>
              <a:t>dari</a:t>
            </a:r>
            <a:r>
              <a:rPr lang="en-ID" dirty="0">
                <a:solidFill>
                  <a:srgbClr val="000000"/>
                </a:solidFill>
                <a:latin typeface="AdvGTIMES-R"/>
              </a:rPr>
              <a:t> </a:t>
            </a:r>
            <a:r>
              <a:rPr lang="en-ID" dirty="0" err="1">
                <a:solidFill>
                  <a:srgbClr val="000000"/>
                </a:solidFill>
                <a:latin typeface="AdvGTIMES-R"/>
              </a:rPr>
              <a:t>sekarang</a:t>
            </a:r>
            <a:r>
              <a:rPr lang="en-ID" dirty="0">
                <a:solidFill>
                  <a:srgbClr val="000000"/>
                </a:solidFill>
                <a:latin typeface="AdvGTIMES-R"/>
              </a:rPr>
              <a:t>, </a:t>
            </a:r>
            <a:r>
              <a:rPr lang="en-ID" dirty="0" err="1">
                <a:solidFill>
                  <a:srgbClr val="000000"/>
                </a:solidFill>
                <a:latin typeface="AdvGTIMES-R"/>
              </a:rPr>
              <a:t>mungkin</a:t>
            </a:r>
            <a:r>
              <a:rPr lang="en-ID" dirty="0">
                <a:solidFill>
                  <a:srgbClr val="000000"/>
                </a:solidFill>
                <a:latin typeface="AdvGTIMES-R"/>
              </a:rPr>
              <a:t> </a:t>
            </a:r>
            <a:r>
              <a:rPr lang="en-ID" dirty="0" err="1">
                <a:solidFill>
                  <a:srgbClr val="000000"/>
                </a:solidFill>
                <a:latin typeface="AdvGTIMES-R"/>
              </a:rPr>
              <a:t>saja</a:t>
            </a:r>
            <a:r>
              <a:rPr lang="en-ID" dirty="0">
                <a:solidFill>
                  <a:srgbClr val="000000"/>
                </a:solidFill>
                <a:latin typeface="AdvGTIMES-R"/>
              </a:rPr>
              <a:t> </a:t>
            </a:r>
            <a:r>
              <a:rPr lang="en-ID" dirty="0" err="1">
                <a:solidFill>
                  <a:srgbClr val="000000"/>
                </a:solidFill>
                <a:latin typeface="AdvGTIMES-R"/>
              </a:rPr>
              <a:t>dilayani</a:t>
            </a:r>
            <a:r>
              <a:rPr lang="en-ID" dirty="0">
                <a:solidFill>
                  <a:srgbClr val="000000"/>
                </a:solidFill>
                <a:latin typeface="AdvGTIMES-R"/>
              </a:rPr>
              <a:t> </a:t>
            </a:r>
            <a:r>
              <a:rPr lang="en-ID" dirty="0" err="1">
                <a:solidFill>
                  <a:srgbClr val="000000"/>
                </a:solidFill>
                <a:latin typeface="AdvGTIMES-R"/>
              </a:rPr>
              <a:t>dengan</a:t>
            </a:r>
            <a:r>
              <a:rPr lang="en-ID" dirty="0">
                <a:solidFill>
                  <a:srgbClr val="000000"/>
                </a:solidFill>
                <a:latin typeface="AdvGTIMES-R"/>
              </a:rPr>
              <a:t> </a:t>
            </a:r>
            <a:r>
              <a:rPr lang="en-ID" dirty="0" err="1">
                <a:solidFill>
                  <a:srgbClr val="000000"/>
                </a:solidFill>
                <a:latin typeface="AdvGTIMES-R"/>
              </a:rPr>
              <a:t>syarat</a:t>
            </a:r>
            <a:r>
              <a:rPr lang="en-ID" dirty="0">
                <a:solidFill>
                  <a:srgbClr val="000000"/>
                </a:solidFill>
                <a:latin typeface="AdvGTIMES-R"/>
              </a:rPr>
              <a:t> </a:t>
            </a:r>
            <a:r>
              <a:rPr lang="en-ID" dirty="0" err="1">
                <a:solidFill>
                  <a:srgbClr val="000000"/>
                </a:solidFill>
                <a:latin typeface="AdvGTIMES-R"/>
              </a:rPr>
              <a:t>bahwa</a:t>
            </a:r>
            <a:r>
              <a:rPr lang="en-ID" dirty="0">
                <a:solidFill>
                  <a:srgbClr val="000000"/>
                </a:solidFill>
                <a:latin typeface="AdvGTIMES-R"/>
              </a:rPr>
              <a:t> </a:t>
            </a:r>
            <a:r>
              <a:rPr lang="en-ID" dirty="0" err="1">
                <a:solidFill>
                  <a:srgbClr val="000000"/>
                </a:solidFill>
                <a:latin typeface="AdvGTIMES-R"/>
              </a:rPr>
              <a:t>sistem</a:t>
            </a:r>
            <a:r>
              <a:rPr lang="en-ID" dirty="0">
                <a:solidFill>
                  <a:srgbClr val="000000"/>
                </a:solidFill>
                <a:latin typeface="AdvGTIMES-R"/>
              </a:rPr>
              <a:t> </a:t>
            </a:r>
            <a:r>
              <a:rPr lang="en-ID" dirty="0" err="1">
                <a:solidFill>
                  <a:srgbClr val="000000"/>
                </a:solidFill>
                <a:latin typeface="AdvGTIMES-R"/>
              </a:rPr>
              <a:t>pembangkit</a:t>
            </a:r>
            <a:r>
              <a:rPr lang="en-ID" dirty="0">
                <a:solidFill>
                  <a:srgbClr val="000000"/>
                </a:solidFill>
                <a:latin typeface="AdvGTIMES-R"/>
              </a:rPr>
              <a:t> </a:t>
            </a:r>
            <a:r>
              <a:rPr lang="en-ID" dirty="0" err="1">
                <a:solidFill>
                  <a:srgbClr val="000000"/>
                </a:solidFill>
                <a:latin typeface="AdvGTIMES-R"/>
              </a:rPr>
              <a:t>baru</a:t>
            </a:r>
            <a:r>
              <a:rPr lang="en-ID" dirty="0">
                <a:solidFill>
                  <a:srgbClr val="000000"/>
                </a:solidFill>
                <a:latin typeface="AdvGTIMES-R"/>
              </a:rPr>
              <a:t> </a:t>
            </a:r>
            <a:r>
              <a:rPr lang="en-ID" dirty="0" err="1">
                <a:solidFill>
                  <a:srgbClr val="000000"/>
                </a:solidFill>
                <a:latin typeface="AdvGTIMES-R"/>
              </a:rPr>
              <a:t>dibangun</a:t>
            </a:r>
            <a:r>
              <a:rPr lang="en-ID" dirty="0">
                <a:solidFill>
                  <a:srgbClr val="000000"/>
                </a:solidFill>
                <a:latin typeface="AdvGTIMES-R"/>
              </a:rPr>
              <a:t>. Ahli </a:t>
            </a:r>
            <a:r>
              <a:rPr lang="en-ID" dirty="0" err="1">
                <a:solidFill>
                  <a:srgbClr val="000000"/>
                </a:solidFill>
                <a:latin typeface="AdvGTIMES-R"/>
              </a:rPr>
              <a:t>harus</a:t>
            </a:r>
            <a:r>
              <a:rPr lang="en-ID" dirty="0">
                <a:solidFill>
                  <a:srgbClr val="000000"/>
                </a:solidFill>
                <a:latin typeface="AdvGTIMES-R"/>
              </a:rPr>
              <a:t> </a:t>
            </a:r>
            <a:r>
              <a:rPr lang="en-ID" dirty="0" err="1">
                <a:solidFill>
                  <a:srgbClr val="000000"/>
                </a:solidFill>
                <a:latin typeface="AdvGTIMES-R"/>
              </a:rPr>
              <a:t>memutuskan</a:t>
            </a:r>
            <a:r>
              <a:rPr lang="en-ID" dirty="0">
                <a:solidFill>
                  <a:srgbClr val="000000"/>
                </a:solidFill>
                <a:latin typeface="AdvGTIMES-R"/>
              </a:rPr>
              <a:t> </a:t>
            </a:r>
            <a:r>
              <a:rPr lang="en-ID" dirty="0" err="1">
                <a:solidFill>
                  <a:srgbClr val="000000"/>
                </a:solidFill>
                <a:latin typeface="AdvGTIMES-R"/>
              </a:rPr>
              <a:t>kapasitas</a:t>
            </a:r>
            <a:r>
              <a:rPr lang="en-ID" dirty="0">
                <a:solidFill>
                  <a:srgbClr val="000000"/>
                </a:solidFill>
                <a:latin typeface="AdvGTIMES-R"/>
              </a:rPr>
              <a:t>, </a:t>
            </a:r>
            <a:r>
              <a:rPr lang="en-ID" dirty="0" err="1">
                <a:solidFill>
                  <a:srgbClr val="000000"/>
                </a:solidFill>
                <a:latin typeface="AdvGTIMES-R"/>
              </a:rPr>
              <a:t>jenis</a:t>
            </a:r>
            <a:r>
              <a:rPr lang="en-ID" dirty="0">
                <a:solidFill>
                  <a:srgbClr val="000000"/>
                </a:solidFill>
                <a:latin typeface="AdvGTIMES-R"/>
              </a:rPr>
              <a:t>, </a:t>
            </a:r>
            <a:r>
              <a:rPr lang="en-ID" dirty="0" err="1">
                <a:solidFill>
                  <a:srgbClr val="000000"/>
                </a:solidFill>
                <a:latin typeface="AdvGTIMES-R"/>
              </a:rPr>
              <a:t>dan</a:t>
            </a:r>
            <a:r>
              <a:rPr lang="en-ID" dirty="0">
                <a:solidFill>
                  <a:srgbClr val="000000"/>
                </a:solidFill>
                <a:latin typeface="AdvGTIMES-R"/>
              </a:rPr>
              <a:t> </a:t>
            </a:r>
            <a:r>
              <a:rPr lang="en-ID" dirty="0" err="1">
                <a:solidFill>
                  <a:srgbClr val="000000"/>
                </a:solidFill>
                <a:latin typeface="AdvGTIMES-R"/>
              </a:rPr>
              <a:t>dimana</a:t>
            </a:r>
            <a:r>
              <a:rPr lang="en-ID" dirty="0">
                <a:solidFill>
                  <a:srgbClr val="000000"/>
                </a:solidFill>
                <a:latin typeface="AdvGTIMES-R"/>
              </a:rPr>
              <a:t> </a:t>
            </a:r>
            <a:r>
              <a:rPr lang="en-ID" dirty="0" err="1">
                <a:solidFill>
                  <a:srgbClr val="000000"/>
                </a:solidFill>
                <a:latin typeface="AdvGTIMES-R"/>
              </a:rPr>
              <a:t>pembangkit</a:t>
            </a:r>
            <a:r>
              <a:rPr lang="en-ID" dirty="0">
                <a:solidFill>
                  <a:srgbClr val="000000"/>
                </a:solidFill>
                <a:latin typeface="AdvGTIMES-R"/>
              </a:rPr>
              <a:t> yang </a:t>
            </a:r>
            <a:r>
              <a:rPr lang="en-ID" dirty="0" err="1">
                <a:solidFill>
                  <a:srgbClr val="000000"/>
                </a:solidFill>
                <a:latin typeface="AdvGTIMES-R"/>
              </a:rPr>
              <a:t>diperlukan</a:t>
            </a:r>
            <a:r>
              <a:rPr lang="en-ID" dirty="0">
                <a:solidFill>
                  <a:srgbClr val="000000"/>
                </a:solidFill>
                <a:latin typeface="AdvGTIMES-R"/>
              </a:rPr>
              <a:t> </a:t>
            </a:r>
            <a:r>
              <a:rPr lang="en-ID" dirty="0" err="1">
                <a:solidFill>
                  <a:srgbClr val="000000"/>
                </a:solidFill>
                <a:latin typeface="AdvGTIMES-R"/>
              </a:rPr>
              <a:t>dihubungkan</a:t>
            </a:r>
            <a:r>
              <a:rPr lang="en-ID" dirty="0">
                <a:solidFill>
                  <a:srgbClr val="000000"/>
                </a:solidFill>
                <a:latin typeface="AdvGTIMES-R"/>
              </a:rPr>
              <a:t> </a:t>
            </a:r>
            <a:r>
              <a:rPr lang="en-ID" dirty="0" err="1">
                <a:solidFill>
                  <a:srgbClr val="000000"/>
                </a:solidFill>
                <a:latin typeface="AdvGTIMES-R"/>
              </a:rPr>
              <a:t>ke</a:t>
            </a:r>
            <a:r>
              <a:rPr lang="en-ID" dirty="0">
                <a:solidFill>
                  <a:srgbClr val="000000"/>
                </a:solidFill>
                <a:latin typeface="AdvGTIMES-R"/>
              </a:rPr>
              <a:t> </a:t>
            </a:r>
            <a:r>
              <a:rPr lang="en-ID" dirty="0" err="1">
                <a:solidFill>
                  <a:srgbClr val="000000"/>
                </a:solidFill>
                <a:latin typeface="AdvGTIMES-R"/>
              </a:rPr>
              <a:t>jaringan</a:t>
            </a:r>
            <a:r>
              <a:rPr lang="en-ID" dirty="0">
                <a:solidFill>
                  <a:srgbClr val="000000"/>
                </a:solidFill>
                <a:latin typeface="AdvGTIMES-R"/>
              </a:rPr>
              <a:t>. </a:t>
            </a:r>
            <a:r>
              <a:rPr lang="en-ID" dirty="0" err="1">
                <a:solidFill>
                  <a:srgbClr val="000000"/>
                </a:solidFill>
                <a:latin typeface="AdvGTIMES-R"/>
              </a:rPr>
              <a:t>Setelah</a:t>
            </a:r>
            <a:r>
              <a:rPr lang="en-ID" dirty="0">
                <a:solidFill>
                  <a:srgbClr val="000000"/>
                </a:solidFill>
                <a:latin typeface="AdvGTIMES-R"/>
              </a:rPr>
              <a:t> </a:t>
            </a:r>
            <a:r>
              <a:rPr lang="en-ID" dirty="0" err="1">
                <a:solidFill>
                  <a:srgbClr val="000000"/>
                </a:solidFill>
                <a:latin typeface="AdvGTIMES-R"/>
              </a:rPr>
              <a:t>diputuskan</a:t>
            </a:r>
            <a:r>
              <a:rPr lang="en-ID" dirty="0">
                <a:solidFill>
                  <a:srgbClr val="000000"/>
                </a:solidFill>
                <a:latin typeface="AdvGTIMES-R"/>
              </a:rPr>
              <a:t> </a:t>
            </a:r>
            <a:r>
              <a:rPr lang="en-ID" dirty="0" err="1">
                <a:solidFill>
                  <a:srgbClr val="000000"/>
                </a:solidFill>
                <a:latin typeface="AdvGTIMES-R"/>
              </a:rPr>
              <a:t>dengan</a:t>
            </a:r>
            <a:r>
              <a:rPr lang="en-ID" dirty="0">
                <a:solidFill>
                  <a:srgbClr val="000000"/>
                </a:solidFill>
                <a:latin typeface="AdvGTIMES-R"/>
              </a:rPr>
              <a:t> </a:t>
            </a:r>
            <a:r>
              <a:rPr lang="en-ID" dirty="0" err="1">
                <a:solidFill>
                  <a:srgbClr val="000000"/>
                </a:solidFill>
                <a:latin typeface="AdvGTIMES-R"/>
              </a:rPr>
              <a:t>benar</a:t>
            </a:r>
            <a:r>
              <a:rPr lang="en-ID" dirty="0">
                <a:solidFill>
                  <a:srgbClr val="000000"/>
                </a:solidFill>
                <a:latin typeface="AdvGTIMES-R"/>
              </a:rPr>
              <a:t>, </a:t>
            </a:r>
            <a:r>
              <a:rPr lang="en-ID" dirty="0" err="1">
                <a:solidFill>
                  <a:srgbClr val="000000"/>
                </a:solidFill>
                <a:latin typeface="AdvGTIMES-R"/>
              </a:rPr>
              <a:t>pembangunannya</a:t>
            </a:r>
            <a:r>
              <a:rPr lang="en-ID" dirty="0">
                <a:solidFill>
                  <a:srgbClr val="000000"/>
                </a:solidFill>
                <a:latin typeface="AdvGTIMES-R"/>
              </a:rPr>
              <a:t> </a:t>
            </a:r>
            <a:r>
              <a:rPr lang="en-ID" dirty="0" err="1">
                <a:solidFill>
                  <a:srgbClr val="000000"/>
                </a:solidFill>
                <a:latin typeface="AdvGTIMES-R"/>
              </a:rPr>
              <a:t>harus</a:t>
            </a:r>
            <a:r>
              <a:rPr lang="en-ID" dirty="0">
                <a:solidFill>
                  <a:srgbClr val="000000"/>
                </a:solidFill>
                <a:latin typeface="AdvGTIMES-R"/>
              </a:rPr>
              <a:t> </a:t>
            </a:r>
            <a:r>
              <a:rPr lang="en-ID" dirty="0" err="1">
                <a:solidFill>
                  <a:srgbClr val="000000"/>
                </a:solidFill>
                <a:latin typeface="AdvGTIMES-R"/>
              </a:rPr>
              <a:t>dimulai</a:t>
            </a:r>
            <a:r>
              <a:rPr lang="en-ID" dirty="0">
                <a:solidFill>
                  <a:srgbClr val="000000"/>
                </a:solidFill>
                <a:latin typeface="AdvGTIMES-R"/>
              </a:rPr>
              <a:t> </a:t>
            </a:r>
            <a:r>
              <a:rPr lang="en-ID" dirty="0" err="1">
                <a:solidFill>
                  <a:srgbClr val="000000"/>
                </a:solidFill>
                <a:latin typeface="AdvGTIMES-R"/>
              </a:rPr>
              <a:t>lebih</a:t>
            </a:r>
            <a:r>
              <a:rPr lang="en-ID" dirty="0">
                <a:solidFill>
                  <a:srgbClr val="000000"/>
                </a:solidFill>
                <a:latin typeface="AdvGTIMES-R"/>
              </a:rPr>
              <a:t> </a:t>
            </a:r>
            <a:r>
              <a:rPr lang="en-ID" dirty="0" err="1">
                <a:solidFill>
                  <a:srgbClr val="000000"/>
                </a:solidFill>
                <a:latin typeface="AdvGTIMES-R"/>
              </a:rPr>
              <a:t>dulu</a:t>
            </a:r>
            <a:r>
              <a:rPr lang="en-ID" dirty="0">
                <a:solidFill>
                  <a:srgbClr val="000000"/>
                </a:solidFill>
                <a:latin typeface="AdvGTIMES-R"/>
              </a:rPr>
              <a:t>, </a:t>
            </a:r>
            <a:r>
              <a:rPr lang="en-ID" dirty="0" err="1">
                <a:solidFill>
                  <a:srgbClr val="000000"/>
                </a:solidFill>
                <a:latin typeface="AdvGTIMES-R"/>
              </a:rPr>
              <a:t>sehingga</a:t>
            </a:r>
            <a:r>
              <a:rPr lang="en-ID" dirty="0">
                <a:solidFill>
                  <a:srgbClr val="000000"/>
                </a:solidFill>
                <a:latin typeface="AdvGTIMES-R"/>
              </a:rPr>
              <a:t> </a:t>
            </a:r>
            <a:r>
              <a:rPr lang="en-ID" dirty="0" err="1">
                <a:solidFill>
                  <a:srgbClr val="000000"/>
                </a:solidFill>
                <a:latin typeface="AdvGTIMES-R"/>
              </a:rPr>
              <a:t>pembangkit</a:t>
            </a:r>
            <a:r>
              <a:rPr lang="en-ID" dirty="0">
                <a:solidFill>
                  <a:srgbClr val="000000"/>
                </a:solidFill>
                <a:latin typeface="AdvGTIMES-R"/>
              </a:rPr>
              <a:t> </a:t>
            </a:r>
            <a:r>
              <a:rPr lang="en-ID" dirty="0" err="1">
                <a:solidFill>
                  <a:srgbClr val="000000"/>
                </a:solidFill>
                <a:latin typeface="AdvGTIMES-R"/>
              </a:rPr>
              <a:t>tersedia</a:t>
            </a:r>
            <a:r>
              <a:rPr lang="en-ID" dirty="0">
                <a:solidFill>
                  <a:srgbClr val="000000"/>
                </a:solidFill>
                <a:latin typeface="AdvGTIMES-R"/>
              </a:rPr>
              <a:t> </a:t>
            </a:r>
            <a:r>
              <a:rPr lang="en-ID" dirty="0" err="1">
                <a:solidFill>
                  <a:srgbClr val="000000"/>
                </a:solidFill>
                <a:latin typeface="AdvGTIMES-R"/>
              </a:rPr>
              <a:t>dalam</a:t>
            </a:r>
            <a:r>
              <a:rPr lang="en-ID" dirty="0">
                <a:solidFill>
                  <a:srgbClr val="000000"/>
                </a:solidFill>
                <a:latin typeface="AdvGTIMES-R"/>
              </a:rPr>
              <a:t> </a:t>
            </a:r>
            <a:r>
              <a:rPr lang="en-ID" dirty="0" err="1">
                <a:solidFill>
                  <a:srgbClr val="000000"/>
                </a:solidFill>
                <a:latin typeface="AdvGTIMES-R"/>
              </a:rPr>
              <a:t>waktu</a:t>
            </a:r>
            <a:r>
              <a:rPr lang="en-ID" dirty="0">
                <a:solidFill>
                  <a:srgbClr val="000000"/>
                </a:solidFill>
                <a:latin typeface="AdvGTIMES-R"/>
              </a:rPr>
              <a:t> 10 </a:t>
            </a:r>
            <a:r>
              <a:rPr lang="en-ID" dirty="0" err="1">
                <a:solidFill>
                  <a:srgbClr val="000000"/>
                </a:solidFill>
                <a:latin typeface="AdvGTIMES-R"/>
              </a:rPr>
              <a:t>tahun</a:t>
            </a:r>
            <a:r>
              <a:rPr lang="en-ID" dirty="0">
                <a:solidFill>
                  <a:srgbClr val="000000"/>
                </a:solidFill>
                <a:latin typeface="AdvGTIMES-R"/>
              </a:rPr>
              <a:t>. </a:t>
            </a:r>
            <a:r>
              <a:rPr lang="en-ID" dirty="0" err="1">
                <a:solidFill>
                  <a:srgbClr val="000000"/>
                </a:solidFill>
                <a:latin typeface="AdvGTIMES-R"/>
              </a:rPr>
              <a:t>Ini</a:t>
            </a:r>
            <a:r>
              <a:rPr lang="en-ID" dirty="0">
                <a:solidFill>
                  <a:srgbClr val="000000"/>
                </a:solidFill>
                <a:latin typeface="AdvGTIMES-R"/>
              </a:rPr>
              <a:t> </a:t>
            </a:r>
            <a:r>
              <a:rPr lang="en-ID" dirty="0" err="1">
                <a:solidFill>
                  <a:srgbClr val="000000"/>
                </a:solidFill>
                <a:latin typeface="AdvGTIMES-R"/>
              </a:rPr>
              <a:t>adalah</a:t>
            </a:r>
            <a:r>
              <a:rPr lang="en-ID" dirty="0">
                <a:solidFill>
                  <a:srgbClr val="000000"/>
                </a:solidFill>
                <a:latin typeface="AdvGTIMES-R"/>
              </a:rPr>
              <a:t> </a:t>
            </a:r>
            <a:r>
              <a:rPr lang="en-ID" dirty="0" err="1">
                <a:solidFill>
                  <a:srgbClr val="000000"/>
                </a:solidFill>
                <a:latin typeface="AdvGTIMES-R"/>
              </a:rPr>
              <a:t>studi</a:t>
            </a:r>
            <a:r>
              <a:rPr lang="en-ID" dirty="0">
                <a:solidFill>
                  <a:srgbClr val="000000"/>
                </a:solidFill>
                <a:latin typeface="AdvGTIMES-R"/>
              </a:rPr>
              <a:t> </a:t>
            </a:r>
            <a:r>
              <a:rPr lang="en-ID" dirty="0" err="1">
                <a:solidFill>
                  <a:srgbClr val="000000"/>
                </a:solidFill>
                <a:latin typeface="AdvGTIMES-R"/>
              </a:rPr>
              <a:t>jangka</a:t>
            </a:r>
            <a:r>
              <a:rPr lang="en-ID" dirty="0">
                <a:solidFill>
                  <a:srgbClr val="000000"/>
                </a:solidFill>
                <a:latin typeface="AdvGTIMES-R"/>
              </a:rPr>
              <a:t> </a:t>
            </a:r>
            <a:r>
              <a:rPr lang="en-ID" dirty="0" err="1">
                <a:solidFill>
                  <a:srgbClr val="000000"/>
                </a:solidFill>
                <a:latin typeface="AdvGTIMES-R"/>
              </a:rPr>
              <a:t>panjang</a:t>
            </a:r>
            <a:r>
              <a:rPr lang="en-ID" dirty="0">
                <a:solidFill>
                  <a:srgbClr val="000000"/>
                </a:solidFill>
                <a:latin typeface="AdvGTIMES-R"/>
              </a:rPr>
              <a:t> yang </a:t>
            </a:r>
            <a:r>
              <a:rPr lang="en-ID" dirty="0" err="1">
                <a:solidFill>
                  <a:srgbClr val="000000"/>
                </a:solidFill>
                <a:latin typeface="AdvGTIMES-R"/>
              </a:rPr>
              <a:t>khas</a:t>
            </a:r>
            <a:r>
              <a:rPr lang="en-ID" dirty="0">
                <a:solidFill>
                  <a:srgbClr val="000000"/>
                </a:solidFill>
                <a:latin typeface="AdvGTIMES-R"/>
              </a:rPr>
              <a:t> </a:t>
            </a:r>
            <a:r>
              <a:rPr lang="en-ID" dirty="0" err="1">
                <a:solidFill>
                  <a:srgbClr val="000000"/>
                </a:solidFill>
                <a:latin typeface="AdvGTIMES-R"/>
              </a:rPr>
              <a:t>mengenai</a:t>
            </a:r>
            <a:r>
              <a:rPr lang="en-ID" dirty="0">
                <a:solidFill>
                  <a:srgbClr val="000000"/>
                </a:solidFill>
                <a:latin typeface="AdvGTIMES-R"/>
              </a:rPr>
              <a:t> </a:t>
            </a:r>
            <a:r>
              <a:rPr lang="en-ID" dirty="0" err="1">
                <a:solidFill>
                  <a:srgbClr val="000000"/>
                </a:solidFill>
                <a:latin typeface="AdvGTIMES-R"/>
              </a:rPr>
              <a:t>sistem</a:t>
            </a:r>
            <a:r>
              <a:rPr lang="en-ID" dirty="0">
                <a:solidFill>
                  <a:srgbClr val="000000"/>
                </a:solidFill>
                <a:latin typeface="AdvGTIMES-R"/>
              </a:rPr>
              <a:t> </a:t>
            </a:r>
            <a:r>
              <a:rPr lang="en-ID" dirty="0" err="1">
                <a:solidFill>
                  <a:srgbClr val="000000"/>
                </a:solidFill>
                <a:latin typeface="AdvGTIMES-R"/>
              </a:rPr>
              <a:t>tenaga</a:t>
            </a:r>
            <a:r>
              <a:rPr lang="en-ID" dirty="0">
                <a:solidFill>
                  <a:srgbClr val="000000"/>
                </a:solidFill>
                <a:latin typeface="AdvGTIMES-R"/>
              </a:rPr>
              <a:t> (</a:t>
            </a:r>
            <a:r>
              <a:rPr lang="en-ID" dirty="0" err="1">
                <a:solidFill>
                  <a:srgbClr val="000000"/>
                </a:solidFill>
                <a:latin typeface="AdvGTIMES-R"/>
              </a:rPr>
              <a:t>Gambar</a:t>
            </a:r>
            <a:r>
              <a:rPr lang="en-ID" dirty="0">
                <a:solidFill>
                  <a:srgbClr val="000000"/>
                </a:solidFill>
                <a:latin typeface="AdvGTIMES-R"/>
              </a:rPr>
              <a:t> 1.3).</a:t>
            </a:r>
            <a:endParaRPr lang="en-US" dirty="0"/>
          </a:p>
        </p:txBody>
      </p:sp>
      <p:sp>
        <p:nvSpPr>
          <p:cNvPr id="5" name="Rectangle 4"/>
          <p:cNvSpPr/>
          <p:nvPr/>
        </p:nvSpPr>
        <p:spPr>
          <a:xfrm>
            <a:off x="743712" y="4306162"/>
            <a:ext cx="8542020" cy="1200329"/>
          </a:xfrm>
          <a:prstGeom prst="rect">
            <a:avLst/>
          </a:prstGeom>
        </p:spPr>
        <p:txBody>
          <a:bodyPr wrap="square">
            <a:spAutoFit/>
          </a:bodyPr>
          <a:lstStyle/>
          <a:p>
            <a:r>
              <a:rPr lang="en-ID" dirty="0" err="1">
                <a:latin typeface="AdvGTIMES-R"/>
              </a:rPr>
              <a:t>Kedua</a:t>
            </a:r>
            <a:r>
              <a:rPr lang="en-ID" dirty="0">
                <a:latin typeface="AdvGTIMES-R"/>
              </a:rPr>
              <a:t>, </a:t>
            </a:r>
            <a:r>
              <a:rPr lang="en-ID" dirty="0" err="1">
                <a:latin typeface="AdvGTIMES-R"/>
              </a:rPr>
              <a:t>misalkan</a:t>
            </a:r>
            <a:r>
              <a:rPr lang="en-ID" dirty="0">
                <a:latin typeface="AdvGTIMES-R"/>
              </a:rPr>
              <a:t> </a:t>
            </a:r>
            <a:r>
              <a:rPr lang="en-ID" dirty="0" err="1">
                <a:latin typeface="AdvGTIMES-R"/>
              </a:rPr>
              <a:t>kita</a:t>
            </a:r>
            <a:r>
              <a:rPr lang="en-ID" dirty="0">
                <a:latin typeface="AdvGTIMES-R"/>
              </a:rPr>
              <a:t> </a:t>
            </a:r>
            <a:r>
              <a:rPr lang="en-ID" dirty="0" err="1">
                <a:latin typeface="AdvGTIMES-R"/>
              </a:rPr>
              <a:t>akan</a:t>
            </a:r>
            <a:r>
              <a:rPr lang="en-ID" dirty="0">
                <a:latin typeface="AdvGTIMES-R"/>
              </a:rPr>
              <a:t> </a:t>
            </a:r>
            <a:r>
              <a:rPr lang="en-ID" dirty="0" err="1">
                <a:latin typeface="AdvGTIMES-R"/>
              </a:rPr>
              <a:t>membangun</a:t>
            </a:r>
            <a:r>
              <a:rPr lang="en-ID" dirty="0">
                <a:latin typeface="AdvGTIMES-R"/>
              </a:rPr>
              <a:t> </a:t>
            </a:r>
            <a:r>
              <a:rPr lang="en-ID" dirty="0" err="1">
                <a:latin typeface="AdvGTIMES-R"/>
              </a:rPr>
              <a:t>sistem</a:t>
            </a:r>
            <a:r>
              <a:rPr lang="en-ID" dirty="0">
                <a:latin typeface="AdvGTIMES-R"/>
              </a:rPr>
              <a:t> </a:t>
            </a:r>
            <a:r>
              <a:rPr lang="en-ID" dirty="0" err="1">
                <a:latin typeface="AdvGTIMES-R"/>
              </a:rPr>
              <a:t>transmisi</a:t>
            </a:r>
            <a:r>
              <a:rPr lang="en-ID" dirty="0">
                <a:latin typeface="AdvGTIMES-R"/>
              </a:rPr>
              <a:t>, </a:t>
            </a:r>
            <a:r>
              <a:rPr lang="en-ID" dirty="0" err="1">
                <a:latin typeface="AdvGTIMES-R"/>
              </a:rPr>
              <a:t>melewati</a:t>
            </a:r>
            <a:r>
              <a:rPr lang="en-ID" dirty="0">
                <a:latin typeface="AdvGTIMES-R"/>
              </a:rPr>
              <a:t> </a:t>
            </a:r>
            <a:r>
              <a:rPr lang="en-ID" dirty="0" err="1">
                <a:latin typeface="AdvGTIMES-R"/>
              </a:rPr>
              <a:t>adaerah</a:t>
            </a:r>
            <a:r>
              <a:rPr lang="en-ID" dirty="0">
                <a:latin typeface="AdvGTIMES-R"/>
              </a:rPr>
              <a:t> </a:t>
            </a:r>
            <a:r>
              <a:rPr lang="en-ID" dirty="0" err="1">
                <a:latin typeface="AdvGTIMES-R"/>
              </a:rPr>
              <a:t>pegunungan</a:t>
            </a:r>
            <a:r>
              <a:rPr lang="en-ID" dirty="0">
                <a:latin typeface="AdvGTIMES-R"/>
              </a:rPr>
              <a:t>. </a:t>
            </a:r>
            <a:r>
              <a:rPr lang="en-ID" dirty="0" err="1">
                <a:latin typeface="AdvGTIMES-R"/>
              </a:rPr>
              <a:t>Setelah</a:t>
            </a:r>
            <a:r>
              <a:rPr lang="en-ID" dirty="0">
                <a:latin typeface="AdvGTIMES-R"/>
              </a:rPr>
              <a:t> </a:t>
            </a:r>
            <a:r>
              <a:rPr lang="en-ID" dirty="0" err="1">
                <a:latin typeface="AdvGTIMES-R"/>
              </a:rPr>
              <a:t>dibangun</a:t>
            </a:r>
            <a:r>
              <a:rPr lang="en-ID" dirty="0">
                <a:latin typeface="AdvGTIMES-R"/>
              </a:rPr>
              <a:t>, </a:t>
            </a:r>
            <a:r>
              <a:rPr lang="en-ID" dirty="0" err="1">
                <a:latin typeface="AdvGTIMES-R"/>
              </a:rPr>
              <a:t>saluran</a:t>
            </a:r>
            <a:r>
              <a:rPr lang="en-ID" dirty="0">
                <a:latin typeface="AdvGTIMES-R"/>
              </a:rPr>
              <a:t> </a:t>
            </a:r>
            <a:r>
              <a:rPr lang="en-ID" dirty="0" err="1">
                <a:latin typeface="AdvGTIMES-R"/>
              </a:rPr>
              <a:t>tersebut</a:t>
            </a:r>
            <a:r>
              <a:rPr lang="en-ID" dirty="0">
                <a:latin typeface="AdvGTIMES-R"/>
              </a:rPr>
              <a:t> </a:t>
            </a:r>
            <a:r>
              <a:rPr lang="en-ID" dirty="0" err="1">
                <a:latin typeface="AdvGTIMES-R"/>
              </a:rPr>
              <a:t>mungkin</a:t>
            </a:r>
            <a:r>
              <a:rPr lang="en-ID" dirty="0">
                <a:latin typeface="AdvGTIMES-R"/>
              </a:rPr>
              <a:t> </a:t>
            </a:r>
            <a:r>
              <a:rPr lang="en-ID" dirty="0" err="1">
                <a:latin typeface="AdvGTIMES-R"/>
              </a:rPr>
              <a:t>terkena</a:t>
            </a:r>
            <a:r>
              <a:rPr lang="en-ID" dirty="0">
                <a:latin typeface="AdvGTIMES-R"/>
              </a:rPr>
              <a:t> </a:t>
            </a:r>
            <a:r>
              <a:rPr lang="en-ID" dirty="0" err="1">
                <a:latin typeface="AdvGTIMES-R"/>
              </a:rPr>
              <a:t>petir</a:t>
            </a:r>
            <a:r>
              <a:rPr lang="en-ID" dirty="0">
                <a:latin typeface="AdvGTIMES-R"/>
              </a:rPr>
              <a:t> yang </a:t>
            </a:r>
            <a:r>
              <a:rPr lang="en-ID" dirty="0" err="1">
                <a:latin typeface="AdvGTIMES-R"/>
              </a:rPr>
              <a:t>parah.Petir</a:t>
            </a:r>
            <a:r>
              <a:rPr lang="en-ID" dirty="0">
                <a:latin typeface="AdvGTIMES-R"/>
              </a:rPr>
              <a:t> </a:t>
            </a:r>
            <a:r>
              <a:rPr lang="en-ID" dirty="0" err="1">
                <a:latin typeface="AdvGTIMES-R"/>
              </a:rPr>
              <a:t>adalah</a:t>
            </a:r>
            <a:r>
              <a:rPr lang="en-ID" dirty="0">
                <a:latin typeface="AdvGTIMES-R"/>
              </a:rPr>
              <a:t> </a:t>
            </a:r>
            <a:r>
              <a:rPr lang="en-ID" dirty="0" err="1">
                <a:latin typeface="AdvGTIMES-R"/>
              </a:rPr>
              <a:t>fenomena</a:t>
            </a:r>
            <a:r>
              <a:rPr lang="en-ID" dirty="0">
                <a:latin typeface="AdvGTIMES-R"/>
              </a:rPr>
              <a:t> yang </a:t>
            </a:r>
            <a:r>
              <a:rPr lang="en-ID" dirty="0" err="1">
                <a:latin typeface="AdvGTIMES-R"/>
              </a:rPr>
              <a:t>sangat</a:t>
            </a:r>
            <a:r>
              <a:rPr lang="en-ID" dirty="0">
                <a:latin typeface="AdvGTIMES-R"/>
              </a:rPr>
              <a:t> </a:t>
            </a:r>
            <a:r>
              <a:rPr lang="en-ID" dirty="0" err="1">
                <a:latin typeface="AdvGTIMES-R"/>
              </a:rPr>
              <a:t>cepat</a:t>
            </a:r>
            <a:r>
              <a:rPr lang="en-ID" dirty="0">
                <a:latin typeface="AdvGTIMES-R"/>
              </a:rPr>
              <a:t> </a:t>
            </a:r>
            <a:r>
              <a:rPr lang="en-ID" dirty="0" err="1">
                <a:latin typeface="AdvGTIMES-R"/>
              </a:rPr>
              <a:t>sehingga</a:t>
            </a:r>
            <a:r>
              <a:rPr lang="en-ID" dirty="0">
                <a:latin typeface="AdvGTIMES-R"/>
              </a:rPr>
              <a:t> </a:t>
            </a:r>
            <a:r>
              <a:rPr lang="en-ID" dirty="0" err="1">
                <a:latin typeface="AdvGTIMES-R"/>
              </a:rPr>
              <a:t>mempengaruhi</a:t>
            </a:r>
            <a:r>
              <a:rPr lang="en-ID" dirty="0">
                <a:latin typeface="AdvGTIMES-R"/>
              </a:rPr>
              <a:t> </a:t>
            </a:r>
            <a:r>
              <a:rPr lang="en-ID" dirty="0" err="1">
                <a:latin typeface="AdvGTIMES-R"/>
              </a:rPr>
              <a:t>sistem</a:t>
            </a:r>
            <a:r>
              <a:rPr lang="en-ID" dirty="0">
                <a:latin typeface="AdvGTIMES-R"/>
              </a:rPr>
              <a:t> </a:t>
            </a:r>
            <a:r>
              <a:rPr lang="en-ID" dirty="0" err="1">
                <a:latin typeface="AdvGTIMES-R"/>
              </a:rPr>
              <a:t>dalam</a:t>
            </a:r>
            <a:r>
              <a:rPr lang="en-ID" dirty="0">
                <a:latin typeface="AdvGTIMES-R"/>
              </a:rPr>
              <a:t> </a:t>
            </a:r>
            <a:r>
              <a:rPr lang="en-ID" dirty="0" err="1">
                <a:latin typeface="AdvGTIMES-R"/>
              </a:rPr>
              <a:t>nanodetik</a:t>
            </a:r>
            <a:r>
              <a:rPr lang="en-ID" dirty="0">
                <a:latin typeface="AdvGTIMES-R"/>
              </a:rPr>
              <a:t>. </a:t>
            </a:r>
            <a:endParaRPr lang="en-US" dirty="0"/>
          </a:p>
        </p:txBody>
      </p:sp>
      <p:sp>
        <p:nvSpPr>
          <p:cNvPr id="6" name="Date Placeholder 5"/>
          <p:cNvSpPr>
            <a:spLocks noGrp="1"/>
          </p:cNvSpPr>
          <p:nvPr>
            <p:ph type="dt" sz="half" idx="10"/>
          </p:nvPr>
        </p:nvSpPr>
        <p:spPr/>
        <p:txBody>
          <a:bodyPr/>
          <a:lstStyle/>
          <a:p>
            <a:fld id="{18218B1F-478F-4068-9238-6DCF7C86EB93}" type="datetime9">
              <a:rPr lang="en-US" smtClean="0"/>
              <a:t>10/18/2017 1:14:55 PM</a:t>
            </a:fld>
            <a:endParaRPr lang="en-US"/>
          </a:p>
        </p:txBody>
      </p:sp>
      <p:sp>
        <p:nvSpPr>
          <p:cNvPr id="7" name="Slide Number Placeholder 6"/>
          <p:cNvSpPr>
            <a:spLocks noGrp="1"/>
          </p:cNvSpPr>
          <p:nvPr>
            <p:ph type="sldNum" sz="quarter" idx="12"/>
          </p:nvPr>
        </p:nvSpPr>
        <p:spPr/>
        <p:txBody>
          <a:bodyPr/>
          <a:lstStyle/>
          <a:p>
            <a:fld id="{C7448EEC-1D14-4DD9-B8EB-772171F61A1D}" type="slidenum">
              <a:rPr lang="en-US" smtClean="0"/>
              <a:t>10</a:t>
            </a:fld>
            <a:endParaRPr lang="en-US"/>
          </a:p>
        </p:txBody>
      </p:sp>
    </p:spTree>
    <p:extLst>
      <p:ext uri="{BB962C8B-B14F-4D97-AF65-F5344CB8AC3E}">
        <p14:creationId xmlns:p14="http://schemas.microsoft.com/office/powerpoint/2010/main" val="301526348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fld id="{5EADBCF6-BE05-4E69-BE6C-79AFADB16486}" type="datetime1">
              <a:rPr lang="en-US" altLang="en-US"/>
              <a:pPr/>
              <a:t>10/18/2017</a:t>
            </a:fld>
            <a:endParaRPr lang="en-US" altLang="en-US"/>
          </a:p>
        </p:txBody>
      </p:sp>
      <p:sp>
        <p:nvSpPr>
          <p:cNvPr id="12" name="Slide Number Placeholder 5"/>
          <p:cNvSpPr>
            <a:spLocks noGrp="1"/>
          </p:cNvSpPr>
          <p:nvPr>
            <p:ph type="sldNum" sz="quarter" idx="12"/>
          </p:nvPr>
        </p:nvSpPr>
        <p:spPr/>
        <p:txBody>
          <a:bodyPr/>
          <a:lstStyle/>
          <a:p>
            <a:fld id="{42DBD350-966C-4768-99C2-7C08C7F2D0B2}" type="slidenum">
              <a:rPr lang="en-US" altLang="en-US"/>
              <a:pPr/>
              <a:t>100</a:t>
            </a:fld>
            <a:endParaRPr lang="en-US" altLang="en-US"/>
          </a:p>
        </p:txBody>
      </p:sp>
      <p:sp>
        <p:nvSpPr>
          <p:cNvPr id="23554" name="Rectangle 2"/>
          <p:cNvSpPr>
            <a:spLocks noChangeArrowheads="1"/>
          </p:cNvSpPr>
          <p:nvPr/>
        </p:nvSpPr>
        <p:spPr bwMode="auto">
          <a:xfrm>
            <a:off x="762000" y="-34140"/>
            <a:ext cx="8686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altLang="en-US" sz="2000" b="1" dirty="0">
                <a:latin typeface="Book Antiqua" panose="02040602050305030304" pitchFamily="18" charset="0"/>
              </a:rPr>
              <a:t>Maximum demand</a:t>
            </a:r>
            <a:r>
              <a:rPr lang="en-US" altLang="en-US" sz="1600" dirty="0">
                <a:latin typeface="Book Antiqua" panose="02040602050305030304" pitchFamily="18" charset="0"/>
              </a:rPr>
              <a:t> </a:t>
            </a:r>
            <a:r>
              <a:rPr lang="id-ID" dirty="0">
                <a:latin typeface="AdvGTIMES-R"/>
              </a:rPr>
              <a:t>"Permintaan maksimum pemasangan atau sistem adalah yang terbesar dari semua tuntutan yang telah terjadi selama periode waktu yang ditentukan" [1].</a:t>
            </a:r>
            <a:endParaRPr lang="en-US" altLang="en-US" dirty="0">
              <a:latin typeface="AdvGTIMES-R"/>
            </a:endParaRPr>
          </a:p>
        </p:txBody>
      </p:sp>
      <p:sp>
        <p:nvSpPr>
          <p:cNvPr id="23555" name="Rectangle 3"/>
          <p:cNvSpPr>
            <a:spLocks noChangeArrowheads="1"/>
          </p:cNvSpPr>
          <p:nvPr/>
        </p:nvSpPr>
        <p:spPr bwMode="auto">
          <a:xfrm>
            <a:off x="762000" y="887466"/>
            <a:ext cx="8915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dirty="0">
                <a:latin typeface="AdvGTIMES-R"/>
              </a:rPr>
              <a:t>Pernyataan demand maksimum juga harus mengungkapkan interval demand yang digunakan untuk mengukurnya.Misalnya, demand spesifik mungkin maksimal dari semua tuntutan seperti harian, mingguan, bulanan, atau tahunan.</a:t>
            </a:r>
            <a:endParaRPr lang="en-US" altLang="en-US" dirty="0">
              <a:latin typeface="AdvGTIMES-R"/>
            </a:endParaRPr>
          </a:p>
        </p:txBody>
      </p:sp>
      <p:sp>
        <p:nvSpPr>
          <p:cNvPr id="23556" name="Rectangle 4"/>
          <p:cNvSpPr>
            <a:spLocks noChangeArrowheads="1"/>
          </p:cNvSpPr>
          <p:nvPr/>
        </p:nvSpPr>
        <p:spPr bwMode="auto">
          <a:xfrm>
            <a:off x="749079" y="1728548"/>
            <a:ext cx="8686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000" b="1" dirty="0">
                <a:latin typeface="Book Antiqua" panose="02040602050305030304" pitchFamily="18" charset="0"/>
              </a:rPr>
              <a:t>Example 2-1</a:t>
            </a:r>
            <a:r>
              <a:rPr lang="en-US" altLang="en-US" dirty="0">
                <a:latin typeface="AdvGTIMES-R"/>
              </a:rPr>
              <a:t> </a:t>
            </a:r>
            <a:r>
              <a:rPr lang="id-ID" dirty="0">
                <a:latin typeface="AdvGTIMES-R"/>
              </a:rPr>
              <a:t>Asumsikan bahwa data pemuatan yang diberikan pada Tabel 2-2 termasuk salah satu pengumpan utama Perusahaan Tanpa Light &amp; No Power (NL &amp; NP) dan bahwa pada musim dingin yang khas.</a:t>
            </a:r>
            <a:endParaRPr lang="en-US" altLang="en-US" sz="1600" dirty="0">
              <a:latin typeface="AdvGTIMES-R"/>
            </a:endParaRPr>
          </a:p>
        </p:txBody>
      </p:sp>
      <p:sp>
        <p:nvSpPr>
          <p:cNvPr id="23557" name="Rectangle 5"/>
          <p:cNvSpPr>
            <a:spLocks noChangeArrowheads="1"/>
          </p:cNvSpPr>
          <p:nvPr/>
        </p:nvSpPr>
        <p:spPr bwMode="auto">
          <a:xfrm>
            <a:off x="749079" y="2676751"/>
            <a:ext cx="87126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dirty="0">
                <a:latin typeface="AdvGTIMES-R"/>
              </a:rPr>
              <a:t>Kembangkan kurva </a:t>
            </a:r>
            <a:r>
              <a:rPr lang="id-ID" dirty="0" smtClean="0">
                <a:latin typeface="AdvGTIMES-R"/>
              </a:rPr>
              <a:t>beban </a:t>
            </a:r>
            <a:r>
              <a:rPr lang="id-ID" dirty="0">
                <a:latin typeface="AdvGTIMES-R"/>
              </a:rPr>
              <a:t>ideal untuk pengumpan utama hipotetis yang diberikan</a:t>
            </a:r>
            <a:endParaRPr lang="en-US" altLang="en-US" sz="2000" dirty="0">
              <a:latin typeface="AdvGTIMES-R"/>
            </a:endParaRPr>
          </a:p>
        </p:txBody>
      </p:sp>
      <p:sp>
        <p:nvSpPr>
          <p:cNvPr id="23558" name="Rectangle 6"/>
          <p:cNvSpPr>
            <a:spLocks noChangeArrowheads="1"/>
          </p:cNvSpPr>
          <p:nvPr/>
        </p:nvSpPr>
        <p:spPr bwMode="auto">
          <a:xfrm>
            <a:off x="762000" y="3084901"/>
            <a:ext cx="73019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dirty="0">
                <a:latin typeface="AdvGTIMES-R"/>
              </a:rPr>
              <a:t>SOLUSI Solusinya cukup jelas, seperti ditunjukkan pada Gambar 2-3.</a:t>
            </a:r>
            <a:endParaRPr lang="en-US" altLang="en-US" sz="1600" dirty="0">
              <a:latin typeface="AdvGTIMES-R"/>
            </a:endParaRPr>
          </a:p>
        </p:txBody>
      </p:sp>
      <p:sp>
        <p:nvSpPr>
          <p:cNvPr id="23559" name="Rectangle 7"/>
          <p:cNvSpPr>
            <a:spLocks noChangeArrowheads="1"/>
          </p:cNvSpPr>
          <p:nvPr/>
        </p:nvSpPr>
        <p:spPr bwMode="auto">
          <a:xfrm>
            <a:off x="762000" y="3478248"/>
            <a:ext cx="86868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000" b="1" dirty="0">
                <a:latin typeface="Book Antiqua" panose="02040602050305030304" pitchFamily="18" charset="0"/>
              </a:rPr>
              <a:t>Diversified demand (or coincident demand</a:t>
            </a:r>
            <a:r>
              <a:rPr lang="en-US" altLang="en-US" sz="1600" b="1" dirty="0">
                <a:latin typeface="Book Antiqua" panose="02040602050305030304" pitchFamily="18" charset="0"/>
              </a:rPr>
              <a:t>) </a:t>
            </a:r>
            <a:r>
              <a:rPr lang="id-ID" dirty="0">
                <a:latin typeface="AdvGTIMES-R"/>
              </a:rPr>
              <a:t>Ini adalah demand kelompok komposit, secara keseluruhan, beban yang agak tidak terkait selama periode waktu tertentu</a:t>
            </a:r>
            <a:r>
              <a:rPr lang="id-ID" dirty="0" smtClean="0">
                <a:latin typeface="AdvGTIMES-R"/>
              </a:rPr>
              <a:t>.</a:t>
            </a:r>
            <a:r>
              <a:rPr lang="en-ID" dirty="0" smtClean="0">
                <a:latin typeface="AdvGTIMES-R"/>
              </a:rPr>
              <a:t> </a:t>
            </a:r>
            <a:r>
              <a:rPr lang="id-ID" sz="1600" dirty="0">
                <a:latin typeface="AdvGTIMES-R"/>
              </a:rPr>
              <a:t>Di sini, permintaan diversifikasi maksimum sangat penting. Ini adalah jumlah maksimum kontribusi dari tuntutan individu terhadap permintaan beragam selama interval waktu tertentu</a:t>
            </a:r>
            <a:r>
              <a:rPr lang="id-ID" sz="1600" dirty="0" smtClean="0">
                <a:latin typeface="AdvGTIMES-R"/>
              </a:rPr>
              <a:t>.</a:t>
            </a:r>
            <a:endParaRPr lang="en-US" altLang="en-US" sz="1600" dirty="0">
              <a:latin typeface="AdvGTIMES-R"/>
            </a:endParaRPr>
          </a:p>
        </p:txBody>
      </p:sp>
      <p:sp>
        <p:nvSpPr>
          <p:cNvPr id="23561" name="Rectangle 9"/>
          <p:cNvSpPr>
            <a:spLocks noChangeArrowheads="1"/>
          </p:cNvSpPr>
          <p:nvPr/>
        </p:nvSpPr>
        <p:spPr bwMode="auto">
          <a:xfrm>
            <a:off x="762000" y="4896676"/>
            <a:ext cx="8763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dirty="0">
                <a:latin typeface="AdvGTIMES-R"/>
              </a:rPr>
              <a:t>Misalnya, "jika lokasi uji dapat, secara keseluruhan, dianggap mewakili pelanggan perumahan secara keseluruhan secara keseluruhan, kurva beban untuk keseluruhan kelas residensial pelanggan dapat dia siapkan. Jika teknik yang sama digunakan untuk kelas pelanggan lain, kurva beban serupa dapat dia siapkan "[3].</a:t>
            </a:r>
            <a:endParaRPr lang="en-US" altLang="en-US" sz="2000" dirty="0">
              <a:latin typeface="AdvGTIMES-R"/>
            </a:endParaRPr>
          </a:p>
        </p:txBody>
      </p:sp>
      <p:sp>
        <p:nvSpPr>
          <p:cNvPr id="23562" name="Rectangle 10"/>
          <p:cNvSpPr>
            <a:spLocks noChangeArrowheads="1"/>
          </p:cNvSpPr>
          <p:nvPr/>
        </p:nvSpPr>
        <p:spPr bwMode="auto">
          <a:xfrm>
            <a:off x="5583936" y="5729289"/>
            <a:ext cx="2116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600" b="1" dirty="0">
                <a:latin typeface="Book Antiqua" panose="02040602050305030304" pitchFamily="18" charset="0"/>
                <a:hlinkClick r:id="rId2" action="ppaction://hlinksldjump">
                  <a:snd r:embed="rId3" name="wind.wav"/>
                </a:hlinkClick>
              </a:rPr>
              <a:t>As shown in Fig. 2-4,</a:t>
            </a:r>
            <a:endParaRPr lang="en-US" altLang="en-US" sz="1600" b="1" dirty="0">
              <a:latin typeface="Book Antiqua" panose="02040602050305030304" pitchFamily="18" charset="0"/>
            </a:endParaRPr>
          </a:p>
        </p:txBody>
      </p:sp>
    </p:spTree>
    <p:extLst>
      <p:ext uri="{BB962C8B-B14F-4D97-AF65-F5344CB8AC3E}">
        <p14:creationId xmlns:p14="http://schemas.microsoft.com/office/powerpoint/2010/main" val="376627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3554"/>
                                        </p:tgtEl>
                                        <p:attrNameLst>
                                          <p:attrName>style.visibility</p:attrName>
                                        </p:attrNameLst>
                                      </p:cBhvr>
                                      <p:to>
                                        <p:strVal val="visible"/>
                                      </p:to>
                                    </p:set>
                                    <p:animEffect transition="in" filter="fade">
                                      <p:cBhvr>
                                        <p:cTn id="7" dur="500"/>
                                        <p:tgtEl>
                                          <p:spTgt spid="23554"/>
                                        </p:tgtEl>
                                      </p:cBhvr>
                                    </p:animEffect>
                                    <p:anim calcmode="lin" valueType="num">
                                      <p:cBhvr>
                                        <p:cTn id="8" dur="500" fill="hold"/>
                                        <p:tgtEl>
                                          <p:spTgt spid="23554"/>
                                        </p:tgtEl>
                                        <p:attrNameLst>
                                          <p:attrName>ppt_w</p:attrName>
                                        </p:attrNameLst>
                                      </p:cBhvr>
                                      <p:tavLst>
                                        <p:tav tm="0" fmla="#ppt_w*sin(2.5*pi*$)">
                                          <p:val>
                                            <p:fltVal val="0"/>
                                          </p:val>
                                        </p:tav>
                                        <p:tav tm="100000">
                                          <p:val>
                                            <p:fltVal val="1"/>
                                          </p:val>
                                        </p:tav>
                                      </p:tavLst>
                                    </p:anim>
                                    <p:anim calcmode="lin" valueType="num">
                                      <p:cBhvr>
                                        <p:cTn id="9" dur="500" fill="hold"/>
                                        <p:tgtEl>
                                          <p:spTgt spid="23554"/>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23555"/>
                                        </p:tgtEl>
                                        <p:attrNameLst>
                                          <p:attrName>style.visibility</p:attrName>
                                        </p:attrNameLst>
                                      </p:cBhvr>
                                      <p:to>
                                        <p:strVal val="visible"/>
                                      </p:to>
                                    </p:set>
                                    <p:animEffect transition="in" filter="fade">
                                      <p:cBhvr>
                                        <p:cTn id="14" dur="500"/>
                                        <p:tgtEl>
                                          <p:spTgt spid="23555"/>
                                        </p:tgtEl>
                                      </p:cBhvr>
                                    </p:animEffect>
                                    <p:anim calcmode="lin" valueType="num">
                                      <p:cBhvr>
                                        <p:cTn id="15" dur="500" fill="hold"/>
                                        <p:tgtEl>
                                          <p:spTgt spid="23555"/>
                                        </p:tgtEl>
                                        <p:attrNameLst>
                                          <p:attrName>ppt_w</p:attrName>
                                        </p:attrNameLst>
                                      </p:cBhvr>
                                      <p:tavLst>
                                        <p:tav tm="0" fmla="#ppt_w*sin(2.5*pi*$)">
                                          <p:val>
                                            <p:fltVal val="0"/>
                                          </p:val>
                                        </p:tav>
                                        <p:tav tm="100000">
                                          <p:val>
                                            <p:fltVal val="1"/>
                                          </p:val>
                                        </p:tav>
                                      </p:tavLst>
                                    </p:anim>
                                    <p:anim calcmode="lin" valueType="num">
                                      <p:cBhvr>
                                        <p:cTn id="16" dur="500" fill="hold"/>
                                        <p:tgtEl>
                                          <p:spTgt spid="23555"/>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5" presetClass="entr" presetSubtype="0" fill="hold" grpId="0" nodeType="clickEffect">
                                  <p:stCondLst>
                                    <p:cond delay="0"/>
                                  </p:stCondLst>
                                  <p:iterate type="lt">
                                    <p:tmPct val="10000"/>
                                  </p:iterate>
                                  <p:childTnLst>
                                    <p:set>
                                      <p:cBhvr>
                                        <p:cTn id="20" dur="1" fill="hold">
                                          <p:stCondLst>
                                            <p:cond delay="0"/>
                                          </p:stCondLst>
                                        </p:cTn>
                                        <p:tgtEl>
                                          <p:spTgt spid="23556"/>
                                        </p:tgtEl>
                                        <p:attrNameLst>
                                          <p:attrName>style.visibility</p:attrName>
                                        </p:attrNameLst>
                                      </p:cBhvr>
                                      <p:to>
                                        <p:strVal val="visible"/>
                                      </p:to>
                                    </p:set>
                                    <p:animEffect transition="in" filter="fade">
                                      <p:cBhvr>
                                        <p:cTn id="21" dur="500"/>
                                        <p:tgtEl>
                                          <p:spTgt spid="23556"/>
                                        </p:tgtEl>
                                      </p:cBhvr>
                                    </p:animEffect>
                                    <p:anim calcmode="lin" valueType="num">
                                      <p:cBhvr>
                                        <p:cTn id="22" dur="500" fill="hold"/>
                                        <p:tgtEl>
                                          <p:spTgt spid="23556"/>
                                        </p:tgtEl>
                                        <p:attrNameLst>
                                          <p:attrName>ppt_w</p:attrName>
                                        </p:attrNameLst>
                                      </p:cBhvr>
                                      <p:tavLst>
                                        <p:tav tm="0" fmla="#ppt_w*sin(2.5*pi*$)">
                                          <p:val>
                                            <p:fltVal val="0"/>
                                          </p:val>
                                        </p:tav>
                                        <p:tav tm="100000">
                                          <p:val>
                                            <p:fltVal val="1"/>
                                          </p:val>
                                        </p:tav>
                                      </p:tavLst>
                                    </p:anim>
                                    <p:anim calcmode="lin" valueType="num">
                                      <p:cBhvr>
                                        <p:cTn id="23" dur="500" fill="hold"/>
                                        <p:tgtEl>
                                          <p:spTgt spid="23556"/>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23557"/>
                                        </p:tgtEl>
                                        <p:attrNameLst>
                                          <p:attrName>style.visibility</p:attrName>
                                        </p:attrNameLst>
                                      </p:cBhvr>
                                      <p:to>
                                        <p:strVal val="visible"/>
                                      </p:to>
                                    </p:set>
                                    <p:animEffect transition="in" filter="strips(downLeft)">
                                      <p:cBhvr>
                                        <p:cTn id="28" dur="500"/>
                                        <p:tgtEl>
                                          <p:spTgt spid="2355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5" presetClass="entr" presetSubtype="0" fill="hold" grpId="0" nodeType="clickEffect">
                                  <p:stCondLst>
                                    <p:cond delay="0"/>
                                  </p:stCondLst>
                                  <p:iterate type="lt">
                                    <p:tmPct val="10000"/>
                                  </p:iterate>
                                  <p:childTnLst>
                                    <p:set>
                                      <p:cBhvr>
                                        <p:cTn id="32" dur="1" fill="hold">
                                          <p:stCondLst>
                                            <p:cond delay="0"/>
                                          </p:stCondLst>
                                        </p:cTn>
                                        <p:tgtEl>
                                          <p:spTgt spid="23558"/>
                                        </p:tgtEl>
                                        <p:attrNameLst>
                                          <p:attrName>style.visibility</p:attrName>
                                        </p:attrNameLst>
                                      </p:cBhvr>
                                      <p:to>
                                        <p:strVal val="visible"/>
                                      </p:to>
                                    </p:set>
                                    <p:animEffect transition="in" filter="fade">
                                      <p:cBhvr>
                                        <p:cTn id="33" dur="500"/>
                                        <p:tgtEl>
                                          <p:spTgt spid="23558"/>
                                        </p:tgtEl>
                                      </p:cBhvr>
                                    </p:animEffect>
                                    <p:anim calcmode="lin" valueType="num">
                                      <p:cBhvr>
                                        <p:cTn id="34" dur="500" fill="hold"/>
                                        <p:tgtEl>
                                          <p:spTgt spid="23558"/>
                                        </p:tgtEl>
                                        <p:attrNameLst>
                                          <p:attrName>ppt_w</p:attrName>
                                        </p:attrNameLst>
                                      </p:cBhvr>
                                      <p:tavLst>
                                        <p:tav tm="0" fmla="#ppt_w*sin(2.5*pi*$)">
                                          <p:val>
                                            <p:fltVal val="0"/>
                                          </p:val>
                                        </p:tav>
                                        <p:tav tm="100000">
                                          <p:val>
                                            <p:fltVal val="1"/>
                                          </p:val>
                                        </p:tav>
                                      </p:tavLst>
                                    </p:anim>
                                    <p:anim calcmode="lin" valueType="num">
                                      <p:cBhvr>
                                        <p:cTn id="35" dur="500" fill="hold"/>
                                        <p:tgtEl>
                                          <p:spTgt spid="23558"/>
                                        </p:tgtEl>
                                        <p:attrNameLst>
                                          <p:attrName>ppt_h</p:attrName>
                                        </p:attrNameLst>
                                      </p:cBhvr>
                                      <p:tavLst>
                                        <p:tav tm="0">
                                          <p:val>
                                            <p:strVal val="#ppt_h"/>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23559"/>
                                        </p:tgtEl>
                                        <p:attrNameLst>
                                          <p:attrName>style.visibility</p:attrName>
                                        </p:attrNameLst>
                                      </p:cBhvr>
                                      <p:to>
                                        <p:strVal val="visible"/>
                                      </p:to>
                                    </p:set>
                                    <p:anim calcmode="lin" valueType="num">
                                      <p:cBhvr>
                                        <p:cTn id="40" dur="1000" fill="hold"/>
                                        <p:tgtEl>
                                          <p:spTgt spid="23559"/>
                                        </p:tgtEl>
                                        <p:attrNameLst>
                                          <p:attrName>ppt_x</p:attrName>
                                        </p:attrNameLst>
                                      </p:cBhvr>
                                      <p:tavLst>
                                        <p:tav tm="0">
                                          <p:val>
                                            <p:strVal val="#ppt_x-.2"/>
                                          </p:val>
                                        </p:tav>
                                        <p:tav tm="100000">
                                          <p:val>
                                            <p:strVal val="#ppt_x"/>
                                          </p:val>
                                        </p:tav>
                                      </p:tavLst>
                                    </p:anim>
                                    <p:anim calcmode="lin" valueType="num">
                                      <p:cBhvr>
                                        <p:cTn id="41" dur="1000" fill="hold"/>
                                        <p:tgtEl>
                                          <p:spTgt spid="23559"/>
                                        </p:tgtEl>
                                        <p:attrNameLst>
                                          <p:attrName>ppt_y</p:attrName>
                                        </p:attrNameLst>
                                      </p:cBhvr>
                                      <p:tavLst>
                                        <p:tav tm="0">
                                          <p:val>
                                            <p:strVal val="#ppt_y"/>
                                          </p:val>
                                        </p:tav>
                                        <p:tav tm="100000">
                                          <p:val>
                                            <p:strVal val="#ppt_y"/>
                                          </p:val>
                                        </p:tav>
                                      </p:tavLst>
                                    </p:anim>
                                    <p:animEffect transition="in" filter="wipe(right)" prLst="gradientSize: 0.1">
                                      <p:cBhvr>
                                        <p:cTn id="42" dur="1000"/>
                                        <p:tgtEl>
                                          <p:spTgt spid="2355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23561"/>
                                        </p:tgtEl>
                                        <p:attrNameLst>
                                          <p:attrName>style.visibility</p:attrName>
                                        </p:attrNameLst>
                                      </p:cBhvr>
                                      <p:to>
                                        <p:strVal val="visible"/>
                                      </p:to>
                                    </p:set>
                                    <p:animEffect transition="in" filter="strips(downLeft)">
                                      <p:cBhvr>
                                        <p:cTn id="47" dur="1000"/>
                                        <p:tgtEl>
                                          <p:spTgt spid="23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p:bldP spid="23556" grpId="0"/>
      <p:bldP spid="23557" grpId="0"/>
      <p:bldP spid="23558" grpId="0"/>
      <p:bldP spid="23559" grpId="0"/>
      <p:bldP spid="23561"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Date Placeholder 3"/>
          <p:cNvSpPr>
            <a:spLocks noGrp="1"/>
          </p:cNvSpPr>
          <p:nvPr>
            <p:ph type="dt" sz="half" idx="10"/>
          </p:nvPr>
        </p:nvSpPr>
        <p:spPr/>
        <p:txBody>
          <a:bodyPr/>
          <a:lstStyle/>
          <a:p>
            <a:fld id="{433079FC-D949-42A7-82CE-97FA9586BB0D}" type="datetime1">
              <a:rPr lang="en-US" altLang="en-US"/>
              <a:pPr/>
              <a:t>10/18/2017</a:t>
            </a:fld>
            <a:endParaRPr lang="en-US" altLang="en-US"/>
          </a:p>
        </p:txBody>
      </p:sp>
      <p:sp>
        <p:nvSpPr>
          <p:cNvPr id="151" name="Slide Number Placeholder 5"/>
          <p:cNvSpPr>
            <a:spLocks noGrp="1"/>
          </p:cNvSpPr>
          <p:nvPr>
            <p:ph type="sldNum" sz="quarter" idx="12"/>
          </p:nvPr>
        </p:nvSpPr>
        <p:spPr/>
        <p:txBody>
          <a:bodyPr/>
          <a:lstStyle/>
          <a:p>
            <a:fld id="{99CACC9B-FD04-433A-A3C2-E2ACC0386244}" type="slidenum">
              <a:rPr lang="en-US" altLang="en-US"/>
              <a:pPr/>
              <a:t>101</a:t>
            </a:fld>
            <a:endParaRPr lang="en-US" altLang="en-US"/>
          </a:p>
        </p:txBody>
      </p:sp>
      <p:sp>
        <p:nvSpPr>
          <p:cNvPr id="24579" name="Rectangle 3"/>
          <p:cNvSpPr>
            <a:spLocks noChangeArrowheads="1"/>
          </p:cNvSpPr>
          <p:nvPr/>
        </p:nvSpPr>
        <p:spPr bwMode="auto">
          <a:xfrm>
            <a:off x="6096001" y="5715000"/>
            <a:ext cx="10906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600">
                <a:latin typeface="Book Antiqua" panose="02040602050305030304" pitchFamily="18" charset="0"/>
                <a:hlinkClick r:id="" action="ppaction://hlinkshowjump?jump=previousslide">
                  <a:snd r:embed="rId2" name="breeze.wav"/>
                </a:hlinkClick>
              </a:rPr>
              <a:t>Figure 2-3</a:t>
            </a:r>
            <a:endParaRPr lang="en-US" altLang="en-US" sz="1600">
              <a:latin typeface="Book Antiqua" panose="02040602050305030304" pitchFamily="18" charset="0"/>
            </a:endParaRPr>
          </a:p>
        </p:txBody>
      </p:sp>
      <p:graphicFrame>
        <p:nvGraphicFramePr>
          <p:cNvPr id="25267" name="Group 691"/>
          <p:cNvGraphicFramePr>
            <a:graphicFrameLocks noGrp="1"/>
          </p:cNvGraphicFramePr>
          <p:nvPr/>
        </p:nvGraphicFramePr>
        <p:xfrm>
          <a:off x="920750" y="228600"/>
          <a:ext cx="3117850" cy="6019806"/>
        </p:xfrm>
        <a:graphic>
          <a:graphicData uri="http://schemas.openxmlformats.org/drawingml/2006/table">
            <a:tbl>
              <a:tblPr/>
              <a:tblGrid>
                <a:gridCol w="644525"/>
                <a:gridCol w="911225"/>
                <a:gridCol w="781050"/>
                <a:gridCol w="781050"/>
              </a:tblGrid>
              <a:tr h="219075">
                <a:tc row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Time </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Load, </a:t>
                      </a:r>
                      <a:r>
                        <a:rPr kumimoji="0" lang="en-US" altLang="en-US"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kW</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42900">
                <a:tc vMerge="1">
                  <a:txBody>
                    <a:bodyPr/>
                    <a:lstStyle/>
                    <a:p>
                      <a:endParaRPr lang="en-US"/>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Street lighting </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Residential</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Commercial </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90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12 AM. </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174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 </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190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 </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174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 </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190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 </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200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174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5 </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100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200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200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190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6 </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100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200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200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174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7 </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100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300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200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190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8 </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chemeClr val="tx1"/>
                          </a:solidFill>
                          <a:effectLst/>
                          <a:latin typeface="Helvetica, sans-serif" charset="0"/>
                          <a:cs typeface="Times New Roman" panose="02020603050405020304" pitchFamily="18"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300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174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9 </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chemeClr val="tx1"/>
                          </a:solidFill>
                          <a:effectLst/>
                          <a:latin typeface="Helvetica, sans-serif" charset="0"/>
                          <a:cs typeface="Times New Roman" panose="02020603050405020304" pitchFamily="18"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500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500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190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10 </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chemeClr val="tx1"/>
                          </a:solidFill>
                          <a:effectLst/>
                          <a:latin typeface="Helvetica, sans-serif" charset="0"/>
                          <a:cs typeface="Times New Roman" panose="02020603050405020304" pitchFamily="18"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500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1000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174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11 </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chemeClr val="tx1"/>
                          </a:solidFill>
                          <a:effectLst/>
                          <a:latin typeface="Helvetica, sans-serif" charset="0"/>
                          <a:cs typeface="Times New Roman" panose="02020603050405020304" pitchFamily="18"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500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1000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190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12 noon </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chemeClr val="tx1"/>
                          </a:solidFill>
                          <a:effectLst/>
                          <a:latin typeface="Helvetica, sans-serif" charset="0"/>
                          <a:cs typeface="Times New Roman" panose="02020603050405020304" pitchFamily="18"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500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1000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174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I </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chemeClr val="tx1"/>
                          </a:solidFill>
                          <a:effectLst/>
                          <a:latin typeface="Helvetica, sans-serif" charset="0"/>
                          <a:cs typeface="Times New Roman" panose="02020603050405020304" pitchFamily="18"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500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1000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190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2 </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chemeClr val="tx1"/>
                          </a:solidFill>
                          <a:effectLst/>
                          <a:latin typeface="Helvetica, sans-serif" charset="0"/>
                          <a:cs typeface="Times New Roman" panose="02020603050405020304" pitchFamily="18"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200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174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 </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chemeClr val="tx1"/>
                          </a:solidFill>
                          <a:effectLst/>
                          <a:latin typeface="Helvetica, sans-serif" charset="0"/>
                          <a:cs typeface="Times New Roman" panose="02020603050405020304" pitchFamily="18"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500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1200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190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 </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400" b="0" i="0" u="none" strike="noStrike" cap="none" normalizeH="0" baseline="0" smtClean="0">
                          <a:ln>
                            <a:noFill/>
                          </a:ln>
                          <a:solidFill>
                            <a:schemeClr val="tx1"/>
                          </a:solidFill>
                          <a:effectLst/>
                          <a:latin typeface="Helvetica, sans-serif" charset="0"/>
                          <a:cs typeface="Times New Roman" panose="02020603050405020304" pitchFamily="18" charset="0"/>
                        </a:rPr>
                        <a:t>—</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1200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174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5 </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100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1200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190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6 </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100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700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800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174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7 </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100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800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400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190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8 </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100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1000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400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174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9 </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100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1000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400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190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10 </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100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800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200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174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11 </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100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600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200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190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l2PM </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Courier" charset="0"/>
                          <a:cs typeface="Times New Roman" panose="02020603050405020304" pitchFamily="18" charset="0"/>
                        </a:rPr>
                        <a:t>100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300</a:t>
                      </a:r>
                      <a:endParaRPr kumimoji="0" lang="en-US" altLang="en-US" sz="18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latin typeface="Courier" charset="0"/>
                          <a:cs typeface="Times New Roman" panose="02020603050405020304" pitchFamily="18" charset="0"/>
                        </a:rPr>
                        <a:t>200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25268" name="Picture 6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855663"/>
            <a:ext cx="5410200"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630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25267"/>
                                        </p:tgtEl>
                                        <p:attrNameLst>
                                          <p:attrName>style.visibility</p:attrName>
                                        </p:attrNameLst>
                                      </p:cBhvr>
                                      <p:to>
                                        <p:strVal val="visible"/>
                                      </p:to>
                                    </p:set>
                                    <p:animEffect transition="in" filter="fade">
                                      <p:cBhvr>
                                        <p:cTn id="7" dur="2000"/>
                                        <p:tgtEl>
                                          <p:spTgt spid="25267"/>
                                        </p:tgtEl>
                                      </p:cBhvr>
                                    </p:animEffect>
                                    <p:anim calcmode="lin" valueType="num">
                                      <p:cBhvr>
                                        <p:cTn id="8" dur="2000" fill="hold"/>
                                        <p:tgtEl>
                                          <p:spTgt spid="25267"/>
                                        </p:tgtEl>
                                        <p:attrNameLst>
                                          <p:attrName>style.rotation</p:attrName>
                                        </p:attrNameLst>
                                      </p:cBhvr>
                                      <p:tavLst>
                                        <p:tav tm="0">
                                          <p:val>
                                            <p:fltVal val="720"/>
                                          </p:val>
                                        </p:tav>
                                        <p:tav tm="100000">
                                          <p:val>
                                            <p:fltVal val="0"/>
                                          </p:val>
                                        </p:tav>
                                      </p:tavLst>
                                    </p:anim>
                                    <p:anim calcmode="lin" valueType="num">
                                      <p:cBhvr>
                                        <p:cTn id="9" dur="2000" fill="hold"/>
                                        <p:tgtEl>
                                          <p:spTgt spid="25267"/>
                                        </p:tgtEl>
                                        <p:attrNameLst>
                                          <p:attrName>ppt_h</p:attrName>
                                        </p:attrNameLst>
                                      </p:cBhvr>
                                      <p:tavLst>
                                        <p:tav tm="0">
                                          <p:val>
                                            <p:fltVal val="0"/>
                                          </p:val>
                                        </p:tav>
                                        <p:tav tm="100000">
                                          <p:val>
                                            <p:strVal val="#ppt_h"/>
                                          </p:val>
                                        </p:tav>
                                      </p:tavLst>
                                    </p:anim>
                                    <p:anim calcmode="lin" valueType="num">
                                      <p:cBhvr>
                                        <p:cTn id="10" dur="2000" fill="hold"/>
                                        <p:tgtEl>
                                          <p:spTgt spid="25267"/>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nodeType="clickEffect">
                                  <p:stCondLst>
                                    <p:cond delay="0"/>
                                  </p:stCondLst>
                                  <p:childTnLst>
                                    <p:set>
                                      <p:cBhvr>
                                        <p:cTn id="14" dur="1" fill="hold">
                                          <p:stCondLst>
                                            <p:cond delay="0"/>
                                          </p:stCondLst>
                                        </p:cTn>
                                        <p:tgtEl>
                                          <p:spTgt spid="25268"/>
                                        </p:tgtEl>
                                        <p:attrNameLst>
                                          <p:attrName>style.visibility</p:attrName>
                                        </p:attrNameLst>
                                      </p:cBhvr>
                                      <p:to>
                                        <p:strVal val="visible"/>
                                      </p:to>
                                    </p:set>
                                    <p:anim calcmode="lin" valueType="num">
                                      <p:cBhvr>
                                        <p:cTn id="15" dur="1000" fill="hold"/>
                                        <p:tgtEl>
                                          <p:spTgt spid="25268"/>
                                        </p:tgtEl>
                                        <p:attrNameLst>
                                          <p:attrName>ppt_x</p:attrName>
                                        </p:attrNameLst>
                                      </p:cBhvr>
                                      <p:tavLst>
                                        <p:tav tm="0">
                                          <p:val>
                                            <p:strVal val="#ppt_x-.2"/>
                                          </p:val>
                                        </p:tav>
                                        <p:tav tm="100000">
                                          <p:val>
                                            <p:strVal val="#ppt_x"/>
                                          </p:val>
                                        </p:tav>
                                      </p:tavLst>
                                    </p:anim>
                                    <p:anim calcmode="lin" valueType="num">
                                      <p:cBhvr>
                                        <p:cTn id="16" dur="1000" fill="hold"/>
                                        <p:tgtEl>
                                          <p:spTgt spid="25268"/>
                                        </p:tgtEl>
                                        <p:attrNameLst>
                                          <p:attrName>ppt_y</p:attrName>
                                        </p:attrNameLst>
                                      </p:cBhvr>
                                      <p:tavLst>
                                        <p:tav tm="0">
                                          <p:val>
                                            <p:strVal val="#ppt_y"/>
                                          </p:val>
                                        </p:tav>
                                        <p:tav tm="100000">
                                          <p:val>
                                            <p:strVal val="#ppt_y"/>
                                          </p:val>
                                        </p:tav>
                                      </p:tavLst>
                                    </p:anim>
                                    <p:animEffect transition="in" filter="wipe(right)" prLst="gradientSize: 0.1">
                                      <p:cBhvr>
                                        <p:cTn id="17" dur="1000"/>
                                        <p:tgtEl>
                                          <p:spTgt spid="25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fld id="{E286BD41-A27E-4F85-8979-023A750FB9A0}" type="datetime1">
              <a:rPr lang="en-US" altLang="en-US"/>
              <a:pPr/>
              <a:t>10/18/2017</a:t>
            </a:fld>
            <a:endParaRPr lang="en-US" altLang="en-US"/>
          </a:p>
        </p:txBody>
      </p:sp>
      <p:sp>
        <p:nvSpPr>
          <p:cNvPr id="11" name="Slide Number Placeholder 5"/>
          <p:cNvSpPr>
            <a:spLocks noGrp="1"/>
          </p:cNvSpPr>
          <p:nvPr>
            <p:ph type="sldNum" sz="quarter" idx="12"/>
          </p:nvPr>
        </p:nvSpPr>
        <p:spPr/>
        <p:txBody>
          <a:bodyPr/>
          <a:lstStyle/>
          <a:p>
            <a:fld id="{73DDCA69-B5A6-4B5A-9864-6E5434B4D5B1}" type="slidenum">
              <a:rPr lang="en-US" altLang="en-US"/>
              <a:pPr/>
              <a:t>102</a:t>
            </a:fld>
            <a:endParaRPr lang="en-US" altLang="en-US"/>
          </a:p>
        </p:txBody>
      </p:sp>
      <p:sp>
        <p:nvSpPr>
          <p:cNvPr id="21506" name="Rectangle 2"/>
          <p:cNvSpPr>
            <a:spLocks noChangeArrowheads="1"/>
          </p:cNvSpPr>
          <p:nvPr/>
        </p:nvSpPr>
        <p:spPr bwMode="auto">
          <a:xfrm>
            <a:off x="622300" y="164297"/>
            <a:ext cx="89027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000" b="1" dirty="0" err="1">
                <a:latin typeface="Book Antiqua" panose="02040602050305030304" pitchFamily="18" charset="0"/>
              </a:rPr>
              <a:t>Noncoincident</a:t>
            </a:r>
            <a:r>
              <a:rPr lang="en-US" altLang="en-US" sz="2000" b="1" dirty="0">
                <a:latin typeface="Book Antiqua" panose="02040602050305030304" pitchFamily="18" charset="0"/>
              </a:rPr>
              <a:t> demand</a:t>
            </a:r>
            <a:r>
              <a:rPr lang="en-US" altLang="en-US" dirty="0">
                <a:latin typeface="AdvGTIMES-R"/>
              </a:rPr>
              <a:t> </a:t>
            </a:r>
            <a:r>
              <a:rPr lang="id-ID" dirty="0">
                <a:latin typeface="AdvGTIMES-R"/>
              </a:rPr>
              <a:t>Manning [2] mendefinisikannya sebagai "jumlah permintaan sekelompok beban tanpa batasan pada interval dimana setiap permintaan berlaku</a:t>
            </a:r>
            <a:r>
              <a:rPr lang="id-ID" dirty="0" smtClean="0">
                <a:latin typeface="AdvGTIMES-R"/>
              </a:rPr>
              <a:t>.“</a:t>
            </a:r>
            <a:r>
              <a:rPr lang="id-ID" dirty="0"/>
              <a:t>Di sini, sekali lagi, permintaan noncoincident maksimum adalah nilai yang penting.</a:t>
            </a:r>
            <a:endParaRPr lang="en-US" altLang="en-US" dirty="0">
              <a:latin typeface="AdvGTIMES-R"/>
            </a:endParaRPr>
          </a:p>
        </p:txBody>
      </p:sp>
      <p:sp>
        <p:nvSpPr>
          <p:cNvPr id="21507" name="Rectangle 3"/>
          <p:cNvSpPr>
            <a:spLocks noChangeArrowheads="1"/>
          </p:cNvSpPr>
          <p:nvPr/>
        </p:nvSpPr>
        <p:spPr bwMode="auto">
          <a:xfrm>
            <a:off x="577850" y="1089026"/>
            <a:ext cx="8750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600" dirty="0">
                <a:latin typeface="Book Antiqua" panose="02040602050305030304" pitchFamily="18" charset="0"/>
              </a:rPr>
              <a:t> </a:t>
            </a:r>
          </a:p>
        </p:txBody>
      </p:sp>
      <p:sp>
        <p:nvSpPr>
          <p:cNvPr id="21508" name="Rectangle 4"/>
          <p:cNvSpPr>
            <a:spLocks noChangeArrowheads="1"/>
          </p:cNvSpPr>
          <p:nvPr/>
        </p:nvSpPr>
        <p:spPr bwMode="auto">
          <a:xfrm>
            <a:off x="622300" y="1182984"/>
            <a:ext cx="84582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000" b="1" dirty="0">
                <a:latin typeface="Book Antiqua" panose="02040602050305030304" pitchFamily="18" charset="0"/>
              </a:rPr>
              <a:t>Demand factor</a:t>
            </a:r>
            <a:r>
              <a:rPr lang="en-US" altLang="en-US" sz="1600" dirty="0">
                <a:latin typeface="Book Antiqua" panose="02040602050305030304" pitchFamily="18" charset="0"/>
              </a:rPr>
              <a:t> </a:t>
            </a:r>
            <a:r>
              <a:rPr lang="en-US" altLang="en-US" sz="1600" dirty="0" smtClean="0">
                <a:latin typeface="Book Antiqua" panose="02040602050305030304" pitchFamily="18" charset="0"/>
              </a:rPr>
              <a:t>. </a:t>
            </a:r>
            <a:r>
              <a:rPr lang="id-ID" dirty="0" smtClean="0">
                <a:latin typeface="AdvGTIMES-R"/>
              </a:rPr>
              <a:t>Ini </a:t>
            </a:r>
            <a:r>
              <a:rPr lang="id-ID" dirty="0">
                <a:latin typeface="AdvGTIMES-R"/>
              </a:rPr>
              <a:t>adalah "rasio permintaan maksimum sistem terhadap total beban sistem yang terhubung" [1]. Oleh karena itu, faktor permintaan (DF) adalah</a:t>
            </a:r>
            <a:endParaRPr lang="en-US" altLang="en-US" dirty="0">
              <a:latin typeface="AdvGTIMES-R"/>
            </a:endParaRPr>
          </a:p>
        </p:txBody>
      </p:sp>
      <p:pic>
        <p:nvPicPr>
          <p:cNvPr id="2150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19077"/>
            <a:ext cx="7010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6"/>
          <p:cNvSpPr>
            <a:spLocks noChangeArrowheads="1"/>
          </p:cNvSpPr>
          <p:nvPr/>
        </p:nvSpPr>
        <p:spPr bwMode="auto">
          <a:xfrm>
            <a:off x="622300" y="2779348"/>
            <a:ext cx="876300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000" b="1" dirty="0">
                <a:latin typeface="Book Antiqua" panose="02040602050305030304" pitchFamily="18" charset="0"/>
              </a:rPr>
              <a:t>Connected </a:t>
            </a:r>
            <a:r>
              <a:rPr lang="en-US" altLang="en-US" sz="2000" b="1" dirty="0" smtClean="0">
                <a:latin typeface="Book Antiqua" panose="02040602050305030304" pitchFamily="18" charset="0"/>
              </a:rPr>
              <a:t>load. </a:t>
            </a:r>
            <a:r>
              <a:rPr lang="en-US" altLang="en-US" sz="1600" dirty="0" smtClean="0">
                <a:latin typeface="Book Antiqua" panose="02040602050305030304" pitchFamily="18" charset="0"/>
              </a:rPr>
              <a:t> </a:t>
            </a:r>
            <a:r>
              <a:rPr lang="id-ID" dirty="0">
                <a:latin typeface="AdvGTIMES-R"/>
              </a:rPr>
              <a:t>Ini adalah "jumlah dari penilaian terus menerus dari alat yang mengkonsumsi beban yang terhubung ke sistem atau bagiannya" [1].</a:t>
            </a:r>
            <a:endParaRPr lang="en-US" altLang="en-US" sz="2000" dirty="0">
              <a:latin typeface="AdvGTIMES-R"/>
            </a:endParaRPr>
          </a:p>
        </p:txBody>
      </p:sp>
      <p:sp>
        <p:nvSpPr>
          <p:cNvPr id="21511" name="Rectangle 7"/>
          <p:cNvSpPr>
            <a:spLocks noChangeArrowheads="1"/>
          </p:cNvSpPr>
          <p:nvPr/>
        </p:nvSpPr>
        <p:spPr bwMode="auto">
          <a:xfrm>
            <a:off x="622300" y="3515441"/>
            <a:ext cx="8763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dirty="0">
                <a:latin typeface="AdvGTIMES-R"/>
              </a:rPr>
              <a:t>Bila permintaan maksimum dan total permintaan terhubung memiliki unit yang sama, faktor permintaan tidak berdimensi.</a:t>
            </a:r>
            <a:endParaRPr lang="en-US" altLang="en-US" sz="2000" dirty="0">
              <a:latin typeface="AdvGTIMES-R"/>
            </a:endParaRPr>
          </a:p>
        </p:txBody>
      </p:sp>
      <p:sp>
        <p:nvSpPr>
          <p:cNvPr id="21512" name="Rectangle 8"/>
          <p:cNvSpPr>
            <a:spLocks noChangeArrowheads="1"/>
          </p:cNvSpPr>
          <p:nvPr/>
        </p:nvSpPr>
        <p:spPr bwMode="auto">
          <a:xfrm>
            <a:off x="622300" y="4185643"/>
            <a:ext cx="8534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000" b="1" dirty="0">
                <a:latin typeface="Book Antiqua" panose="02040602050305030304" pitchFamily="18" charset="0"/>
              </a:rPr>
              <a:t>Utilization </a:t>
            </a:r>
            <a:r>
              <a:rPr lang="en-US" altLang="en-US" sz="2000" b="1" dirty="0" smtClean="0">
                <a:latin typeface="Book Antiqua" panose="02040602050305030304" pitchFamily="18" charset="0"/>
              </a:rPr>
              <a:t>factor. </a:t>
            </a:r>
            <a:r>
              <a:rPr lang="en-US" altLang="en-US" sz="1600" dirty="0" smtClean="0">
                <a:latin typeface="Book Antiqua" panose="02040602050305030304" pitchFamily="18" charset="0"/>
              </a:rPr>
              <a:t> </a:t>
            </a:r>
            <a:r>
              <a:rPr lang="id-ID" dirty="0">
                <a:latin typeface="AdvGTIMES-R"/>
              </a:rPr>
              <a:t>Ini adalah "rasio permintaan maksimum suatu sistem terhadap kapasitas pengenal sistem" [1]. Oleh karena itu, faktor pemanfaatan (F) adalah</a:t>
            </a:r>
            <a:endParaRPr lang="en-US" altLang="en-US" dirty="0">
              <a:latin typeface="AdvGTIMES-R"/>
            </a:endParaRPr>
          </a:p>
        </p:txBody>
      </p:sp>
      <p:pic>
        <p:nvPicPr>
          <p:cNvPr id="2151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8600" y="5060952"/>
            <a:ext cx="6781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6975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1506"/>
                                        </p:tgtEl>
                                        <p:attrNameLst>
                                          <p:attrName>style.visibility</p:attrName>
                                        </p:attrNameLst>
                                      </p:cBhvr>
                                      <p:to>
                                        <p:strVal val="visible"/>
                                      </p:to>
                                    </p:set>
                                    <p:animEffect transition="in" filter="fade">
                                      <p:cBhvr>
                                        <p:cTn id="7" dur="500"/>
                                        <p:tgtEl>
                                          <p:spTgt spid="21506"/>
                                        </p:tgtEl>
                                      </p:cBhvr>
                                    </p:animEffect>
                                    <p:anim calcmode="lin" valueType="num">
                                      <p:cBhvr>
                                        <p:cTn id="8" dur="500" fill="hold"/>
                                        <p:tgtEl>
                                          <p:spTgt spid="21506"/>
                                        </p:tgtEl>
                                        <p:attrNameLst>
                                          <p:attrName>ppt_w</p:attrName>
                                        </p:attrNameLst>
                                      </p:cBhvr>
                                      <p:tavLst>
                                        <p:tav tm="0" fmla="#ppt_w*sin(2.5*pi*$)">
                                          <p:val>
                                            <p:fltVal val="0"/>
                                          </p:val>
                                        </p:tav>
                                        <p:tav tm="100000">
                                          <p:val>
                                            <p:fltVal val="1"/>
                                          </p:val>
                                        </p:tav>
                                      </p:tavLst>
                                    </p:anim>
                                    <p:anim calcmode="lin" valueType="num">
                                      <p:cBhvr>
                                        <p:cTn id="9" dur="500" fill="hold"/>
                                        <p:tgtEl>
                                          <p:spTgt spid="21506"/>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21507"/>
                                        </p:tgtEl>
                                        <p:attrNameLst>
                                          <p:attrName>style.visibility</p:attrName>
                                        </p:attrNameLst>
                                      </p:cBhvr>
                                      <p:to>
                                        <p:strVal val="visible"/>
                                      </p:to>
                                    </p:set>
                                    <p:animEffect transition="in" filter="fade">
                                      <p:cBhvr>
                                        <p:cTn id="14" dur="500"/>
                                        <p:tgtEl>
                                          <p:spTgt spid="21507"/>
                                        </p:tgtEl>
                                      </p:cBhvr>
                                    </p:animEffect>
                                    <p:anim calcmode="lin" valueType="num">
                                      <p:cBhvr>
                                        <p:cTn id="15" dur="500" fill="hold"/>
                                        <p:tgtEl>
                                          <p:spTgt spid="21507"/>
                                        </p:tgtEl>
                                        <p:attrNameLst>
                                          <p:attrName>ppt_w</p:attrName>
                                        </p:attrNameLst>
                                      </p:cBhvr>
                                      <p:tavLst>
                                        <p:tav tm="0" fmla="#ppt_w*sin(2.5*pi*$)">
                                          <p:val>
                                            <p:fltVal val="0"/>
                                          </p:val>
                                        </p:tav>
                                        <p:tav tm="100000">
                                          <p:val>
                                            <p:fltVal val="1"/>
                                          </p:val>
                                        </p:tav>
                                      </p:tavLst>
                                    </p:anim>
                                    <p:anim calcmode="lin" valueType="num">
                                      <p:cBhvr>
                                        <p:cTn id="16" dur="500" fill="hold"/>
                                        <p:tgtEl>
                                          <p:spTgt spid="21507"/>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5" presetClass="entr" presetSubtype="0" fill="hold" grpId="0" nodeType="clickEffect">
                                  <p:stCondLst>
                                    <p:cond delay="0"/>
                                  </p:stCondLst>
                                  <p:iterate type="lt">
                                    <p:tmPct val="10000"/>
                                  </p:iterate>
                                  <p:childTnLst>
                                    <p:set>
                                      <p:cBhvr>
                                        <p:cTn id="20" dur="1" fill="hold">
                                          <p:stCondLst>
                                            <p:cond delay="0"/>
                                          </p:stCondLst>
                                        </p:cTn>
                                        <p:tgtEl>
                                          <p:spTgt spid="21508"/>
                                        </p:tgtEl>
                                        <p:attrNameLst>
                                          <p:attrName>style.visibility</p:attrName>
                                        </p:attrNameLst>
                                      </p:cBhvr>
                                      <p:to>
                                        <p:strVal val="visible"/>
                                      </p:to>
                                    </p:set>
                                    <p:animEffect transition="in" filter="fade">
                                      <p:cBhvr>
                                        <p:cTn id="21" dur="500"/>
                                        <p:tgtEl>
                                          <p:spTgt spid="21508"/>
                                        </p:tgtEl>
                                      </p:cBhvr>
                                    </p:animEffect>
                                    <p:anim calcmode="lin" valueType="num">
                                      <p:cBhvr>
                                        <p:cTn id="22" dur="500" fill="hold"/>
                                        <p:tgtEl>
                                          <p:spTgt spid="21508"/>
                                        </p:tgtEl>
                                        <p:attrNameLst>
                                          <p:attrName>ppt_w</p:attrName>
                                        </p:attrNameLst>
                                      </p:cBhvr>
                                      <p:tavLst>
                                        <p:tav tm="0" fmla="#ppt_w*sin(2.5*pi*$)">
                                          <p:val>
                                            <p:fltVal val="0"/>
                                          </p:val>
                                        </p:tav>
                                        <p:tav tm="100000">
                                          <p:val>
                                            <p:fltVal val="1"/>
                                          </p:val>
                                        </p:tav>
                                      </p:tavLst>
                                    </p:anim>
                                    <p:anim calcmode="lin" valueType="num">
                                      <p:cBhvr>
                                        <p:cTn id="23" dur="500" fill="hold"/>
                                        <p:tgtEl>
                                          <p:spTgt spid="21508"/>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21509"/>
                                        </p:tgtEl>
                                        <p:attrNameLst>
                                          <p:attrName>style.visibility</p:attrName>
                                        </p:attrNameLst>
                                      </p:cBhvr>
                                      <p:to>
                                        <p:strVal val="visible"/>
                                      </p:to>
                                    </p:set>
                                    <p:anim calcmode="lin" valueType="num">
                                      <p:cBhvr>
                                        <p:cTn id="28" dur="1000" fill="hold"/>
                                        <p:tgtEl>
                                          <p:spTgt spid="21509"/>
                                        </p:tgtEl>
                                        <p:attrNameLst>
                                          <p:attrName>ppt_x</p:attrName>
                                        </p:attrNameLst>
                                      </p:cBhvr>
                                      <p:tavLst>
                                        <p:tav tm="0">
                                          <p:val>
                                            <p:strVal val="#ppt_x-.2"/>
                                          </p:val>
                                        </p:tav>
                                        <p:tav tm="100000">
                                          <p:val>
                                            <p:strVal val="#ppt_x"/>
                                          </p:val>
                                        </p:tav>
                                      </p:tavLst>
                                    </p:anim>
                                    <p:anim calcmode="lin" valueType="num">
                                      <p:cBhvr>
                                        <p:cTn id="29" dur="1000" fill="hold"/>
                                        <p:tgtEl>
                                          <p:spTgt spid="21509"/>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150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5" presetClass="entr" presetSubtype="0" fill="hold" grpId="0" nodeType="clickEffect">
                                  <p:stCondLst>
                                    <p:cond delay="0"/>
                                  </p:stCondLst>
                                  <p:iterate type="lt">
                                    <p:tmPct val="10000"/>
                                  </p:iterate>
                                  <p:childTnLst>
                                    <p:set>
                                      <p:cBhvr>
                                        <p:cTn id="34" dur="1" fill="hold">
                                          <p:stCondLst>
                                            <p:cond delay="0"/>
                                          </p:stCondLst>
                                        </p:cTn>
                                        <p:tgtEl>
                                          <p:spTgt spid="21510"/>
                                        </p:tgtEl>
                                        <p:attrNameLst>
                                          <p:attrName>style.visibility</p:attrName>
                                        </p:attrNameLst>
                                      </p:cBhvr>
                                      <p:to>
                                        <p:strVal val="visible"/>
                                      </p:to>
                                    </p:set>
                                    <p:animEffect transition="in" filter="fade">
                                      <p:cBhvr>
                                        <p:cTn id="35" dur="1000"/>
                                        <p:tgtEl>
                                          <p:spTgt spid="21510"/>
                                        </p:tgtEl>
                                      </p:cBhvr>
                                    </p:animEffect>
                                    <p:anim calcmode="lin" valueType="num">
                                      <p:cBhvr>
                                        <p:cTn id="36" dur="1000" fill="hold"/>
                                        <p:tgtEl>
                                          <p:spTgt spid="21510"/>
                                        </p:tgtEl>
                                        <p:attrNameLst>
                                          <p:attrName>ppt_w</p:attrName>
                                        </p:attrNameLst>
                                      </p:cBhvr>
                                      <p:tavLst>
                                        <p:tav tm="0" fmla="#ppt_w*sin(2.5*pi*$)">
                                          <p:val>
                                            <p:fltVal val="0"/>
                                          </p:val>
                                        </p:tav>
                                        <p:tav tm="100000">
                                          <p:val>
                                            <p:fltVal val="1"/>
                                          </p:val>
                                        </p:tav>
                                      </p:tavLst>
                                    </p:anim>
                                    <p:anim calcmode="lin" valueType="num">
                                      <p:cBhvr>
                                        <p:cTn id="37" dur="1000" fill="hold"/>
                                        <p:tgtEl>
                                          <p:spTgt spid="21510"/>
                                        </p:tgtEl>
                                        <p:attrNameLst>
                                          <p:attrName>ppt_h</p:attrName>
                                        </p:attrNameLst>
                                      </p:cBhvr>
                                      <p:tavLst>
                                        <p:tav tm="0">
                                          <p:val>
                                            <p:strVal val="#ppt_h"/>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5" presetClass="entr" presetSubtype="0" fill="hold" grpId="0" nodeType="clickEffect">
                                  <p:stCondLst>
                                    <p:cond delay="0"/>
                                  </p:stCondLst>
                                  <p:iterate type="lt">
                                    <p:tmPct val="10000"/>
                                  </p:iterate>
                                  <p:childTnLst>
                                    <p:set>
                                      <p:cBhvr>
                                        <p:cTn id="41" dur="1" fill="hold">
                                          <p:stCondLst>
                                            <p:cond delay="0"/>
                                          </p:stCondLst>
                                        </p:cTn>
                                        <p:tgtEl>
                                          <p:spTgt spid="21511"/>
                                        </p:tgtEl>
                                        <p:attrNameLst>
                                          <p:attrName>style.visibility</p:attrName>
                                        </p:attrNameLst>
                                      </p:cBhvr>
                                      <p:to>
                                        <p:strVal val="visible"/>
                                      </p:to>
                                    </p:set>
                                    <p:animEffect transition="in" filter="fade">
                                      <p:cBhvr>
                                        <p:cTn id="42" dur="1000"/>
                                        <p:tgtEl>
                                          <p:spTgt spid="21511"/>
                                        </p:tgtEl>
                                      </p:cBhvr>
                                    </p:animEffect>
                                    <p:anim calcmode="lin" valueType="num">
                                      <p:cBhvr>
                                        <p:cTn id="43" dur="1000" fill="hold"/>
                                        <p:tgtEl>
                                          <p:spTgt spid="21511"/>
                                        </p:tgtEl>
                                        <p:attrNameLst>
                                          <p:attrName>ppt_w</p:attrName>
                                        </p:attrNameLst>
                                      </p:cBhvr>
                                      <p:tavLst>
                                        <p:tav tm="0" fmla="#ppt_w*sin(2.5*pi*$)">
                                          <p:val>
                                            <p:fltVal val="0"/>
                                          </p:val>
                                        </p:tav>
                                        <p:tav tm="100000">
                                          <p:val>
                                            <p:fltVal val="1"/>
                                          </p:val>
                                        </p:tav>
                                      </p:tavLst>
                                    </p:anim>
                                    <p:anim calcmode="lin" valueType="num">
                                      <p:cBhvr>
                                        <p:cTn id="44" dur="1000" fill="hold"/>
                                        <p:tgtEl>
                                          <p:spTgt spid="21511"/>
                                        </p:tgtEl>
                                        <p:attrNameLst>
                                          <p:attrName>ppt_h</p:attrName>
                                        </p:attrNameLst>
                                      </p:cBhvr>
                                      <p:tavLst>
                                        <p:tav tm="0">
                                          <p:val>
                                            <p:strVal val="#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5" presetClass="entr" presetSubtype="0" fill="hold" grpId="0" nodeType="clickEffect">
                                  <p:stCondLst>
                                    <p:cond delay="0"/>
                                  </p:stCondLst>
                                  <p:iterate type="lt">
                                    <p:tmPct val="10000"/>
                                  </p:iterate>
                                  <p:childTnLst>
                                    <p:set>
                                      <p:cBhvr>
                                        <p:cTn id="48" dur="1" fill="hold">
                                          <p:stCondLst>
                                            <p:cond delay="0"/>
                                          </p:stCondLst>
                                        </p:cTn>
                                        <p:tgtEl>
                                          <p:spTgt spid="21512"/>
                                        </p:tgtEl>
                                        <p:attrNameLst>
                                          <p:attrName>style.visibility</p:attrName>
                                        </p:attrNameLst>
                                      </p:cBhvr>
                                      <p:to>
                                        <p:strVal val="visible"/>
                                      </p:to>
                                    </p:set>
                                    <p:animEffect transition="in" filter="fade">
                                      <p:cBhvr>
                                        <p:cTn id="49" dur="1000"/>
                                        <p:tgtEl>
                                          <p:spTgt spid="21512"/>
                                        </p:tgtEl>
                                      </p:cBhvr>
                                    </p:animEffect>
                                    <p:anim calcmode="lin" valueType="num">
                                      <p:cBhvr>
                                        <p:cTn id="50" dur="1000" fill="hold"/>
                                        <p:tgtEl>
                                          <p:spTgt spid="21512"/>
                                        </p:tgtEl>
                                        <p:attrNameLst>
                                          <p:attrName>ppt_w</p:attrName>
                                        </p:attrNameLst>
                                      </p:cBhvr>
                                      <p:tavLst>
                                        <p:tav tm="0" fmla="#ppt_w*sin(2.5*pi*$)">
                                          <p:val>
                                            <p:fltVal val="0"/>
                                          </p:val>
                                        </p:tav>
                                        <p:tav tm="100000">
                                          <p:val>
                                            <p:fltVal val="1"/>
                                          </p:val>
                                        </p:tav>
                                      </p:tavLst>
                                    </p:anim>
                                    <p:anim calcmode="lin" valueType="num">
                                      <p:cBhvr>
                                        <p:cTn id="51" dur="1000" fill="hold"/>
                                        <p:tgtEl>
                                          <p:spTgt spid="21512"/>
                                        </p:tgtEl>
                                        <p:attrNameLst>
                                          <p:attrName>ppt_h</p:attrName>
                                        </p:attrNameLst>
                                      </p:cBhvr>
                                      <p:tavLst>
                                        <p:tav tm="0">
                                          <p:val>
                                            <p:strVal val="#ppt_h"/>
                                          </p:val>
                                        </p:tav>
                                        <p:tav tm="100000">
                                          <p:val>
                                            <p:strVal val="#ppt_h"/>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9" presetClass="entr" presetSubtype="0" fill="hold" nodeType="clickEffect">
                                  <p:stCondLst>
                                    <p:cond delay="0"/>
                                  </p:stCondLst>
                                  <p:childTnLst>
                                    <p:set>
                                      <p:cBhvr>
                                        <p:cTn id="55" dur="1" fill="hold">
                                          <p:stCondLst>
                                            <p:cond delay="0"/>
                                          </p:stCondLst>
                                        </p:cTn>
                                        <p:tgtEl>
                                          <p:spTgt spid="21513"/>
                                        </p:tgtEl>
                                        <p:attrNameLst>
                                          <p:attrName>style.visibility</p:attrName>
                                        </p:attrNameLst>
                                      </p:cBhvr>
                                      <p:to>
                                        <p:strVal val="visible"/>
                                      </p:to>
                                    </p:set>
                                    <p:anim calcmode="lin" valueType="num">
                                      <p:cBhvr>
                                        <p:cTn id="56" dur="2000" fill="hold"/>
                                        <p:tgtEl>
                                          <p:spTgt spid="21513"/>
                                        </p:tgtEl>
                                        <p:attrNameLst>
                                          <p:attrName>ppt_x</p:attrName>
                                        </p:attrNameLst>
                                      </p:cBhvr>
                                      <p:tavLst>
                                        <p:tav tm="0">
                                          <p:val>
                                            <p:strVal val="#ppt_x-.2"/>
                                          </p:val>
                                        </p:tav>
                                        <p:tav tm="100000">
                                          <p:val>
                                            <p:strVal val="#ppt_x"/>
                                          </p:val>
                                        </p:tav>
                                      </p:tavLst>
                                    </p:anim>
                                    <p:anim calcmode="lin" valueType="num">
                                      <p:cBhvr>
                                        <p:cTn id="57" dur="2000" fill="hold"/>
                                        <p:tgtEl>
                                          <p:spTgt spid="21513"/>
                                        </p:tgtEl>
                                        <p:attrNameLst>
                                          <p:attrName>ppt_y</p:attrName>
                                        </p:attrNameLst>
                                      </p:cBhvr>
                                      <p:tavLst>
                                        <p:tav tm="0">
                                          <p:val>
                                            <p:strVal val="#ppt_y"/>
                                          </p:val>
                                        </p:tav>
                                        <p:tav tm="100000">
                                          <p:val>
                                            <p:strVal val="#ppt_y"/>
                                          </p:val>
                                        </p:tav>
                                      </p:tavLst>
                                    </p:anim>
                                    <p:animEffect transition="in" filter="wipe(right)" prLst="gradientSize: 0.1">
                                      <p:cBhvr>
                                        <p:cTn id="58" dur="2000"/>
                                        <p:tgtEl>
                                          <p:spTgt spid="2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p:bldP spid="21508" grpId="0"/>
      <p:bldP spid="21510" grpId="0"/>
      <p:bldP spid="21511" grpId="0"/>
      <p:bldP spid="2151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fld id="{0F00DA28-70E0-483F-BF3C-6E8B066D4B4E}" type="datetime1">
              <a:rPr lang="en-US" altLang="en-US"/>
              <a:pPr/>
              <a:t>10/18/2017</a:t>
            </a:fld>
            <a:endParaRPr lang="en-US" altLang="en-US"/>
          </a:p>
        </p:txBody>
      </p:sp>
      <p:sp>
        <p:nvSpPr>
          <p:cNvPr id="11" name="Slide Number Placeholder 5"/>
          <p:cNvSpPr>
            <a:spLocks noGrp="1"/>
          </p:cNvSpPr>
          <p:nvPr>
            <p:ph type="sldNum" sz="quarter" idx="12"/>
          </p:nvPr>
        </p:nvSpPr>
        <p:spPr/>
        <p:txBody>
          <a:bodyPr/>
          <a:lstStyle/>
          <a:p>
            <a:fld id="{458FFCFE-F97E-4591-8AFD-536AE5CE7A47}" type="slidenum">
              <a:rPr lang="en-US" altLang="en-US"/>
              <a:pPr/>
              <a:t>103</a:t>
            </a:fld>
            <a:endParaRPr lang="en-US" altLang="en-US"/>
          </a:p>
        </p:txBody>
      </p:sp>
      <p:sp>
        <p:nvSpPr>
          <p:cNvPr id="20482" name="Rectangle 2"/>
          <p:cNvSpPr>
            <a:spLocks noChangeArrowheads="1"/>
          </p:cNvSpPr>
          <p:nvPr/>
        </p:nvSpPr>
        <p:spPr bwMode="auto">
          <a:xfrm>
            <a:off x="685800" y="194460"/>
            <a:ext cx="8763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000" b="1" dirty="0">
                <a:latin typeface="Book Antiqua" panose="02040602050305030304" pitchFamily="18" charset="0"/>
              </a:rPr>
              <a:t>Plant factor</a:t>
            </a:r>
            <a:r>
              <a:rPr lang="en-US" altLang="en-US" sz="1600" dirty="0">
                <a:latin typeface="Book Antiqua" panose="02040602050305030304" pitchFamily="18" charset="0"/>
              </a:rPr>
              <a:t> </a:t>
            </a:r>
            <a:r>
              <a:rPr lang="id-ID" sz="1600" dirty="0" smtClean="0"/>
              <a:t> </a:t>
            </a:r>
            <a:r>
              <a:rPr lang="id-ID" dirty="0">
                <a:latin typeface="AdvGTIMES-R"/>
              </a:rPr>
              <a:t>adalah rasio dari total energi aktual yang diproduksi atau dilayani selama jangka waktu tertentu terhadap energi yang akan diproduksi atau dilayani jika pabrik (atau unit) beroperasi secara terus menerus pada tingkat maksimum.</a:t>
            </a:r>
            <a:endParaRPr lang="en-US" altLang="en-US" dirty="0">
              <a:latin typeface="AdvGTIMES-R"/>
            </a:endParaRPr>
          </a:p>
        </p:txBody>
      </p:sp>
      <p:sp>
        <p:nvSpPr>
          <p:cNvPr id="20483" name="Rectangle 3"/>
          <p:cNvSpPr>
            <a:spLocks noChangeArrowheads="1"/>
          </p:cNvSpPr>
          <p:nvPr/>
        </p:nvSpPr>
        <p:spPr bwMode="auto">
          <a:xfrm>
            <a:off x="685800" y="1126609"/>
            <a:ext cx="8763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dirty="0">
                <a:latin typeface="AdvGTIMES-R"/>
              </a:rPr>
              <a:t>Hal ini juga dikenal sebagai faktor kapasitas atau faktor penggunaan. Karena itu,</a:t>
            </a:r>
            <a:endParaRPr lang="en-US" altLang="en-US" dirty="0">
              <a:latin typeface="AdvGTIMES-R"/>
            </a:endParaRPr>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92264"/>
            <a:ext cx="64008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971800"/>
            <a:ext cx="5867400" cy="674688"/>
          </a:xfrm>
          <a:prstGeom prst="rect">
            <a:avLst/>
          </a:prstGeom>
          <a:noFill/>
          <a:extLst>
            <a:ext uri="{909E8E84-426E-40DD-AFC4-6F175D3DCCD1}">
              <a14:hiddenFill xmlns:a14="http://schemas.microsoft.com/office/drawing/2010/main">
                <a:solidFill>
                  <a:srgbClr val="FFFFFF"/>
                </a:solidFill>
              </a14:hiddenFill>
            </a:ext>
          </a:extLst>
        </p:spPr>
      </p:pic>
      <p:pic>
        <p:nvPicPr>
          <p:cNvPr id="204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038600"/>
            <a:ext cx="6400800" cy="666750"/>
          </a:xfrm>
          <a:prstGeom prst="rect">
            <a:avLst/>
          </a:prstGeom>
          <a:noFill/>
          <a:extLst>
            <a:ext uri="{909E8E84-426E-40DD-AFC4-6F175D3DCCD1}">
              <a14:hiddenFill xmlns:a14="http://schemas.microsoft.com/office/drawing/2010/main">
                <a:solidFill>
                  <a:srgbClr val="FFFFFF"/>
                </a:solidFill>
              </a14:hiddenFill>
            </a:ext>
          </a:extLst>
        </p:spPr>
      </p:pic>
      <p:sp>
        <p:nvSpPr>
          <p:cNvPr id="20487" name="Rectangle 7"/>
          <p:cNvSpPr>
            <a:spLocks noChangeArrowheads="1"/>
          </p:cNvSpPr>
          <p:nvPr/>
        </p:nvSpPr>
        <p:spPr bwMode="auto">
          <a:xfrm>
            <a:off x="381001" y="2787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488" name="Rectangle 8"/>
          <p:cNvSpPr>
            <a:spLocks noChangeArrowheads="1"/>
          </p:cNvSpPr>
          <p:nvPr/>
        </p:nvSpPr>
        <p:spPr bwMode="auto">
          <a:xfrm>
            <a:off x="685801" y="2437092"/>
            <a:ext cx="72763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dirty="0">
                <a:latin typeface="AdvGTIMES-R"/>
              </a:rPr>
              <a:t>Hal ini banyak digunakan dalam studi </a:t>
            </a:r>
            <a:r>
              <a:rPr lang="en-ID" dirty="0" err="1" smtClean="0">
                <a:latin typeface="AdvGTIMES-R"/>
              </a:rPr>
              <a:t>Pembangkitan</a:t>
            </a:r>
            <a:r>
              <a:rPr lang="id-ID" dirty="0" smtClean="0">
                <a:latin typeface="AdvGTIMES-R"/>
              </a:rPr>
              <a:t>. </a:t>
            </a:r>
            <a:r>
              <a:rPr lang="id-ID" dirty="0">
                <a:latin typeface="AdvGTIMES-R"/>
              </a:rPr>
              <a:t>Sebagai contoh</a:t>
            </a:r>
            <a:endParaRPr lang="en-US" altLang="en-US" dirty="0">
              <a:latin typeface="AdvGTIMES-R"/>
            </a:endParaRPr>
          </a:p>
        </p:txBody>
      </p:sp>
      <p:sp>
        <p:nvSpPr>
          <p:cNvPr id="20491" name="Rectangle 11"/>
          <p:cNvSpPr>
            <a:spLocks noChangeArrowheads="1"/>
          </p:cNvSpPr>
          <p:nvPr/>
        </p:nvSpPr>
        <p:spPr bwMode="auto">
          <a:xfrm>
            <a:off x="715964" y="3488809"/>
            <a:ext cx="4539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dirty="0">
                <a:latin typeface="AdvGTIMES-R"/>
              </a:rPr>
              <a:t>or</a:t>
            </a:r>
            <a:r>
              <a:rPr lang="en-US" altLang="en-US" sz="1600" dirty="0">
                <a:latin typeface="Book Antiqua" panose="02040602050305030304" pitchFamily="18" charset="0"/>
              </a:rPr>
              <a:t> </a:t>
            </a:r>
          </a:p>
        </p:txBody>
      </p:sp>
    </p:spTree>
    <p:extLst>
      <p:ext uri="{BB962C8B-B14F-4D97-AF65-F5344CB8AC3E}">
        <p14:creationId xmlns:p14="http://schemas.microsoft.com/office/powerpoint/2010/main" val="3241038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1000" fill="hold"/>
                                        <p:tgtEl>
                                          <p:spTgt spid="20482"/>
                                        </p:tgtEl>
                                        <p:attrNameLst>
                                          <p:attrName>ppt_x</p:attrName>
                                        </p:attrNameLst>
                                      </p:cBhvr>
                                      <p:tavLst>
                                        <p:tav tm="0">
                                          <p:val>
                                            <p:strVal val="#ppt_x-.2"/>
                                          </p:val>
                                        </p:tav>
                                        <p:tav tm="100000">
                                          <p:val>
                                            <p:strVal val="#ppt_x"/>
                                          </p:val>
                                        </p:tav>
                                      </p:tavLst>
                                    </p:anim>
                                    <p:anim calcmode="lin" valueType="num">
                                      <p:cBhvr>
                                        <p:cTn id="8" dur="1000" fill="hold"/>
                                        <p:tgtEl>
                                          <p:spTgt spid="2048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4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20483"/>
                                        </p:tgtEl>
                                        <p:attrNameLst>
                                          <p:attrName>style.visibility</p:attrName>
                                        </p:attrNameLst>
                                      </p:cBhvr>
                                      <p:to>
                                        <p:strVal val="visible"/>
                                      </p:to>
                                    </p:set>
                                    <p:animEffect transition="in" filter="fade">
                                      <p:cBhvr>
                                        <p:cTn id="14" dur="500"/>
                                        <p:tgtEl>
                                          <p:spTgt spid="20483"/>
                                        </p:tgtEl>
                                      </p:cBhvr>
                                    </p:animEffect>
                                    <p:anim calcmode="lin" valueType="num">
                                      <p:cBhvr>
                                        <p:cTn id="15" dur="500" fill="hold"/>
                                        <p:tgtEl>
                                          <p:spTgt spid="20483"/>
                                        </p:tgtEl>
                                        <p:attrNameLst>
                                          <p:attrName>ppt_w</p:attrName>
                                        </p:attrNameLst>
                                      </p:cBhvr>
                                      <p:tavLst>
                                        <p:tav tm="0" fmla="#ppt_w*sin(2.5*pi*$)">
                                          <p:val>
                                            <p:fltVal val="0"/>
                                          </p:val>
                                        </p:tav>
                                        <p:tav tm="100000">
                                          <p:val>
                                            <p:fltVal val="1"/>
                                          </p:val>
                                        </p:tav>
                                      </p:tavLst>
                                    </p:anim>
                                    <p:anim calcmode="lin" valueType="num">
                                      <p:cBhvr>
                                        <p:cTn id="16" dur="500" fill="hold"/>
                                        <p:tgtEl>
                                          <p:spTgt spid="20483"/>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20484"/>
                                        </p:tgtEl>
                                        <p:attrNameLst>
                                          <p:attrName>style.visibility</p:attrName>
                                        </p:attrNameLst>
                                      </p:cBhvr>
                                      <p:to>
                                        <p:strVal val="visible"/>
                                      </p:to>
                                    </p:set>
                                    <p:anim calcmode="lin" valueType="num">
                                      <p:cBhvr>
                                        <p:cTn id="21" dur="1000" fill="hold"/>
                                        <p:tgtEl>
                                          <p:spTgt spid="20484"/>
                                        </p:tgtEl>
                                        <p:attrNameLst>
                                          <p:attrName>ppt_x</p:attrName>
                                        </p:attrNameLst>
                                      </p:cBhvr>
                                      <p:tavLst>
                                        <p:tav tm="0">
                                          <p:val>
                                            <p:strVal val="#ppt_x-.2"/>
                                          </p:val>
                                        </p:tav>
                                        <p:tav tm="100000">
                                          <p:val>
                                            <p:strVal val="#ppt_x"/>
                                          </p:val>
                                        </p:tav>
                                      </p:tavLst>
                                    </p:anim>
                                    <p:anim calcmode="lin" valueType="num">
                                      <p:cBhvr>
                                        <p:cTn id="22" dur="1000" fill="hold"/>
                                        <p:tgtEl>
                                          <p:spTgt spid="2048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048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20488"/>
                                        </p:tgtEl>
                                        <p:attrNameLst>
                                          <p:attrName>style.visibility</p:attrName>
                                        </p:attrNameLst>
                                      </p:cBhvr>
                                      <p:to>
                                        <p:strVal val="visible"/>
                                      </p:to>
                                    </p:set>
                                    <p:animEffect transition="in" filter="strips(downLeft)">
                                      <p:cBhvr>
                                        <p:cTn id="28" dur="500"/>
                                        <p:tgtEl>
                                          <p:spTgt spid="2048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9" presetClass="entr" presetSubtype="0" fill="hold" nodeType="clickEffect">
                                  <p:stCondLst>
                                    <p:cond delay="0"/>
                                  </p:stCondLst>
                                  <p:childTnLst>
                                    <p:set>
                                      <p:cBhvr>
                                        <p:cTn id="32" dur="1" fill="hold">
                                          <p:stCondLst>
                                            <p:cond delay="0"/>
                                          </p:stCondLst>
                                        </p:cTn>
                                        <p:tgtEl>
                                          <p:spTgt spid="20486"/>
                                        </p:tgtEl>
                                        <p:attrNameLst>
                                          <p:attrName>style.visibility</p:attrName>
                                        </p:attrNameLst>
                                      </p:cBhvr>
                                      <p:to>
                                        <p:strVal val="visible"/>
                                      </p:to>
                                    </p:set>
                                    <p:anim calcmode="lin" valueType="num">
                                      <p:cBhvr>
                                        <p:cTn id="33" dur="1000" fill="hold"/>
                                        <p:tgtEl>
                                          <p:spTgt spid="20486"/>
                                        </p:tgtEl>
                                        <p:attrNameLst>
                                          <p:attrName>ppt_x</p:attrName>
                                        </p:attrNameLst>
                                      </p:cBhvr>
                                      <p:tavLst>
                                        <p:tav tm="0">
                                          <p:val>
                                            <p:strVal val="#ppt_x-.2"/>
                                          </p:val>
                                        </p:tav>
                                        <p:tav tm="100000">
                                          <p:val>
                                            <p:strVal val="#ppt_x"/>
                                          </p:val>
                                        </p:tav>
                                      </p:tavLst>
                                    </p:anim>
                                    <p:anim calcmode="lin" valueType="num">
                                      <p:cBhvr>
                                        <p:cTn id="34" dur="1000" fill="hold"/>
                                        <p:tgtEl>
                                          <p:spTgt spid="20486"/>
                                        </p:tgtEl>
                                        <p:attrNameLst>
                                          <p:attrName>ppt_y</p:attrName>
                                        </p:attrNameLst>
                                      </p:cBhvr>
                                      <p:tavLst>
                                        <p:tav tm="0">
                                          <p:val>
                                            <p:strVal val="#ppt_y"/>
                                          </p:val>
                                        </p:tav>
                                        <p:tav tm="100000">
                                          <p:val>
                                            <p:strVal val="#ppt_y"/>
                                          </p:val>
                                        </p:tav>
                                      </p:tavLst>
                                    </p:anim>
                                    <p:animEffect transition="in" filter="wipe(right)" prLst="gradientSize: 0.1">
                                      <p:cBhvr>
                                        <p:cTn id="35" dur="1000"/>
                                        <p:tgtEl>
                                          <p:spTgt spid="2048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5" presetClass="entr" presetSubtype="0" fill="hold" grpId="0" nodeType="clickEffect">
                                  <p:stCondLst>
                                    <p:cond delay="0"/>
                                  </p:stCondLst>
                                  <p:iterate type="lt">
                                    <p:tmPct val="10000"/>
                                  </p:iterate>
                                  <p:childTnLst>
                                    <p:set>
                                      <p:cBhvr>
                                        <p:cTn id="39" dur="1" fill="hold">
                                          <p:stCondLst>
                                            <p:cond delay="0"/>
                                          </p:stCondLst>
                                        </p:cTn>
                                        <p:tgtEl>
                                          <p:spTgt spid="20491"/>
                                        </p:tgtEl>
                                        <p:attrNameLst>
                                          <p:attrName>style.visibility</p:attrName>
                                        </p:attrNameLst>
                                      </p:cBhvr>
                                      <p:to>
                                        <p:strVal val="visible"/>
                                      </p:to>
                                    </p:set>
                                    <p:animEffect transition="in" filter="fade">
                                      <p:cBhvr>
                                        <p:cTn id="40" dur="2000"/>
                                        <p:tgtEl>
                                          <p:spTgt spid="20491"/>
                                        </p:tgtEl>
                                      </p:cBhvr>
                                    </p:animEffect>
                                    <p:anim calcmode="lin" valueType="num">
                                      <p:cBhvr>
                                        <p:cTn id="41" dur="2000" fill="hold"/>
                                        <p:tgtEl>
                                          <p:spTgt spid="20491"/>
                                        </p:tgtEl>
                                        <p:attrNameLst>
                                          <p:attrName>ppt_w</p:attrName>
                                        </p:attrNameLst>
                                      </p:cBhvr>
                                      <p:tavLst>
                                        <p:tav tm="0" fmla="#ppt_w*sin(2.5*pi*$)">
                                          <p:val>
                                            <p:fltVal val="0"/>
                                          </p:val>
                                        </p:tav>
                                        <p:tav tm="100000">
                                          <p:val>
                                            <p:fltVal val="1"/>
                                          </p:val>
                                        </p:tav>
                                      </p:tavLst>
                                    </p:anim>
                                    <p:anim calcmode="lin" valueType="num">
                                      <p:cBhvr>
                                        <p:cTn id="42" dur="2000" fill="hold"/>
                                        <p:tgtEl>
                                          <p:spTgt spid="20491"/>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9" presetClass="entr" presetSubtype="0" fill="hold" nodeType="clickEffect">
                                  <p:stCondLst>
                                    <p:cond delay="0"/>
                                  </p:stCondLst>
                                  <p:childTnLst>
                                    <p:set>
                                      <p:cBhvr>
                                        <p:cTn id="46" dur="1" fill="hold">
                                          <p:stCondLst>
                                            <p:cond delay="0"/>
                                          </p:stCondLst>
                                        </p:cTn>
                                        <p:tgtEl>
                                          <p:spTgt spid="20485"/>
                                        </p:tgtEl>
                                        <p:attrNameLst>
                                          <p:attrName>style.visibility</p:attrName>
                                        </p:attrNameLst>
                                      </p:cBhvr>
                                      <p:to>
                                        <p:strVal val="visible"/>
                                      </p:to>
                                    </p:set>
                                    <p:anim calcmode="lin" valueType="num">
                                      <p:cBhvr>
                                        <p:cTn id="47" dur="1000" fill="hold"/>
                                        <p:tgtEl>
                                          <p:spTgt spid="20485"/>
                                        </p:tgtEl>
                                        <p:attrNameLst>
                                          <p:attrName>ppt_x</p:attrName>
                                        </p:attrNameLst>
                                      </p:cBhvr>
                                      <p:tavLst>
                                        <p:tav tm="0">
                                          <p:val>
                                            <p:strVal val="#ppt_x-.2"/>
                                          </p:val>
                                        </p:tav>
                                        <p:tav tm="100000">
                                          <p:val>
                                            <p:strVal val="#ppt_x"/>
                                          </p:val>
                                        </p:tav>
                                      </p:tavLst>
                                    </p:anim>
                                    <p:anim calcmode="lin" valueType="num">
                                      <p:cBhvr>
                                        <p:cTn id="48" dur="1000" fill="hold"/>
                                        <p:tgtEl>
                                          <p:spTgt spid="20485"/>
                                        </p:tgtEl>
                                        <p:attrNameLst>
                                          <p:attrName>ppt_y</p:attrName>
                                        </p:attrNameLst>
                                      </p:cBhvr>
                                      <p:tavLst>
                                        <p:tav tm="0">
                                          <p:val>
                                            <p:strVal val="#ppt_y"/>
                                          </p:val>
                                        </p:tav>
                                        <p:tav tm="100000">
                                          <p:val>
                                            <p:strVal val="#ppt_y"/>
                                          </p:val>
                                        </p:tav>
                                      </p:tavLst>
                                    </p:anim>
                                    <p:animEffect transition="in" filter="wipe(right)" prLst="gradientSize: 0.1">
                                      <p:cBhvr>
                                        <p:cTn id="49" dur="10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p:bldP spid="20488" grpId="0"/>
      <p:bldP spid="20491"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fld id="{DB50D501-FF3C-41AB-A76D-8AEBE09CDDF2}" type="datetime1">
              <a:rPr lang="en-US" altLang="en-US"/>
              <a:pPr/>
              <a:t>10/18/2017</a:t>
            </a:fld>
            <a:endParaRPr lang="en-US" altLang="en-US"/>
          </a:p>
        </p:txBody>
      </p:sp>
      <p:sp>
        <p:nvSpPr>
          <p:cNvPr id="11" name="Slide Number Placeholder 5"/>
          <p:cNvSpPr>
            <a:spLocks noGrp="1"/>
          </p:cNvSpPr>
          <p:nvPr>
            <p:ph type="sldNum" sz="quarter" idx="12"/>
          </p:nvPr>
        </p:nvSpPr>
        <p:spPr/>
        <p:txBody>
          <a:bodyPr/>
          <a:lstStyle/>
          <a:p>
            <a:fld id="{72959162-5108-47F6-92A3-4D94289EDF94}" type="slidenum">
              <a:rPr lang="en-US" altLang="en-US"/>
              <a:pPr/>
              <a:t>104</a:t>
            </a:fld>
            <a:endParaRPr lang="en-US" altLang="en-US"/>
          </a:p>
        </p:txBody>
      </p:sp>
      <p:sp>
        <p:nvSpPr>
          <p:cNvPr id="19458" name="Rectangle 2"/>
          <p:cNvSpPr>
            <a:spLocks noChangeArrowheads="1"/>
          </p:cNvSpPr>
          <p:nvPr/>
        </p:nvSpPr>
        <p:spPr bwMode="auto">
          <a:xfrm>
            <a:off x="609600" y="33990"/>
            <a:ext cx="8763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000" b="1" dirty="0">
                <a:latin typeface="Book Antiqua" panose="02040602050305030304" pitchFamily="18" charset="0"/>
              </a:rPr>
              <a:t>Load factor</a:t>
            </a:r>
            <a:r>
              <a:rPr lang="en-US" altLang="en-US" sz="1600" dirty="0">
                <a:latin typeface="Book Antiqua" panose="02040602050305030304" pitchFamily="18" charset="0"/>
              </a:rPr>
              <a:t> </a:t>
            </a:r>
            <a:r>
              <a:rPr lang="id-ID" dirty="0">
                <a:latin typeface="AdvGTIMES-R"/>
              </a:rPr>
              <a:t>Ini adalah "rasio beban rata-rata selama periode waktu tertentu terhadap beban puncak yang terjadi pada periode tersebut" [I]. Oleh karena itu, faktor beban FLD adalah</a:t>
            </a:r>
            <a:endParaRPr lang="en-US" altLang="en-US" sz="1600" dirty="0">
              <a:latin typeface="AdvGTIMES-R"/>
            </a:endParaRPr>
          </a:p>
        </p:txBody>
      </p:sp>
      <p:pic>
        <p:nvPicPr>
          <p:cNvPr id="194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712" y="1001238"/>
            <a:ext cx="6172200" cy="773113"/>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670848"/>
            <a:ext cx="5410200" cy="1436687"/>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9300" y="5105399"/>
            <a:ext cx="5943600" cy="796925"/>
          </a:xfrm>
          <a:prstGeom prst="rect">
            <a:avLst/>
          </a:prstGeom>
          <a:noFill/>
          <a:extLst>
            <a:ext uri="{909E8E84-426E-40DD-AFC4-6F175D3DCCD1}">
              <a14:hiddenFill xmlns:a14="http://schemas.microsoft.com/office/drawing/2010/main">
                <a:solidFill>
                  <a:srgbClr val="FFFFFF"/>
                </a:solidFill>
              </a14:hiddenFill>
            </a:ext>
          </a:extLst>
        </p:spPr>
      </p:pic>
      <p:sp>
        <p:nvSpPr>
          <p:cNvPr id="19462" name="Rectangle 6"/>
          <p:cNvSpPr>
            <a:spLocks noChangeArrowheads="1"/>
          </p:cNvSpPr>
          <p:nvPr/>
        </p:nvSpPr>
        <p:spPr bwMode="auto">
          <a:xfrm>
            <a:off x="381001" y="22918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463" name="Rectangle 7"/>
          <p:cNvSpPr>
            <a:spLocks noChangeArrowheads="1"/>
          </p:cNvSpPr>
          <p:nvPr/>
        </p:nvSpPr>
        <p:spPr bwMode="auto">
          <a:xfrm>
            <a:off x="609600" y="1447800"/>
            <a:ext cx="427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600">
                <a:latin typeface="Book Antiqua" panose="02040602050305030304" pitchFamily="18" charset="0"/>
              </a:rPr>
              <a:t>or </a:t>
            </a:r>
          </a:p>
        </p:txBody>
      </p:sp>
      <p:sp>
        <p:nvSpPr>
          <p:cNvPr id="19464" name="Rectangle 8"/>
          <p:cNvSpPr>
            <a:spLocks noChangeArrowheads="1"/>
          </p:cNvSpPr>
          <p:nvPr/>
        </p:nvSpPr>
        <p:spPr bwMode="auto">
          <a:xfrm>
            <a:off x="609600" y="3061979"/>
            <a:ext cx="89154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dirty="0">
                <a:latin typeface="AdvGTIMES-R"/>
              </a:rPr>
              <a:t>dimana T = waktu, dalam hari, minggu, bulan, atau tahun. Semakin lama periode T adalah semakin kecil faktor resultannya. Alasan untuk ini adalah bahwa untuk permintaan maksimum yang sama, konsumsi energi mencakup periode waktu yang lebih besar dan menghasilkan beban rata-rata yang lebih kecil. Di sini, ketika waktu T dipilih dalam hitungan hari, minggu, bulan, atau tahun, gunakanlah itu dalam 24, 168, 730, atau 8760 jam. Ini kurang dari atau sama dengan 1,0.</a:t>
            </a:r>
            <a:endParaRPr lang="en-US" altLang="en-US" sz="2000" dirty="0">
              <a:latin typeface="AdvGTIMES-R"/>
            </a:endParaRPr>
          </a:p>
        </p:txBody>
      </p:sp>
      <p:sp>
        <p:nvSpPr>
          <p:cNvPr id="19465" name="Rectangle 9"/>
          <p:cNvSpPr>
            <a:spLocks noChangeArrowheads="1"/>
          </p:cNvSpPr>
          <p:nvPr/>
        </p:nvSpPr>
        <p:spPr bwMode="auto">
          <a:xfrm>
            <a:off x="609600" y="4736067"/>
            <a:ext cx="58528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dirty="0">
                <a:latin typeface="AdvGTIMES-R"/>
              </a:rPr>
              <a:t>Oleh karena itu, misalnya, faktor beban tahunan adalah</a:t>
            </a:r>
            <a:endParaRPr lang="en-US" altLang="en-US" sz="1600" dirty="0">
              <a:latin typeface="AdvGTIMES-R"/>
            </a:endParaRPr>
          </a:p>
        </p:txBody>
      </p:sp>
    </p:spTree>
    <p:extLst>
      <p:ext uri="{BB962C8B-B14F-4D97-AF65-F5344CB8AC3E}">
        <p14:creationId xmlns:p14="http://schemas.microsoft.com/office/powerpoint/2010/main" val="85302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9458"/>
                                        </p:tgtEl>
                                        <p:attrNameLst>
                                          <p:attrName>style.visibility</p:attrName>
                                        </p:attrNameLst>
                                      </p:cBhvr>
                                      <p:to>
                                        <p:strVal val="visible"/>
                                      </p:to>
                                    </p:set>
                                    <p:animEffect transition="in" filter="fade">
                                      <p:cBhvr>
                                        <p:cTn id="7" dur="1000"/>
                                        <p:tgtEl>
                                          <p:spTgt spid="19458"/>
                                        </p:tgtEl>
                                      </p:cBhvr>
                                    </p:animEffect>
                                    <p:anim calcmode="lin" valueType="num">
                                      <p:cBhvr>
                                        <p:cTn id="8" dur="1000" fill="hold"/>
                                        <p:tgtEl>
                                          <p:spTgt spid="19458"/>
                                        </p:tgtEl>
                                        <p:attrNameLst>
                                          <p:attrName>ppt_w</p:attrName>
                                        </p:attrNameLst>
                                      </p:cBhvr>
                                      <p:tavLst>
                                        <p:tav tm="0" fmla="#ppt_w*sin(2.5*pi*$)">
                                          <p:val>
                                            <p:fltVal val="0"/>
                                          </p:val>
                                        </p:tav>
                                        <p:tav tm="100000">
                                          <p:val>
                                            <p:fltVal val="1"/>
                                          </p:val>
                                        </p:tav>
                                      </p:tavLst>
                                    </p:anim>
                                    <p:anim calcmode="lin" valueType="num">
                                      <p:cBhvr>
                                        <p:cTn id="9" dur="1000" fill="hold"/>
                                        <p:tgtEl>
                                          <p:spTgt spid="19458"/>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19461"/>
                                        </p:tgtEl>
                                        <p:attrNameLst>
                                          <p:attrName>style.visibility</p:attrName>
                                        </p:attrNameLst>
                                      </p:cBhvr>
                                      <p:to>
                                        <p:strVal val="visible"/>
                                      </p:to>
                                    </p:set>
                                    <p:anim calcmode="lin" valueType="num">
                                      <p:cBhvr>
                                        <p:cTn id="14" dur="1000" fill="hold"/>
                                        <p:tgtEl>
                                          <p:spTgt spid="19461"/>
                                        </p:tgtEl>
                                        <p:attrNameLst>
                                          <p:attrName>ppt_x</p:attrName>
                                        </p:attrNameLst>
                                      </p:cBhvr>
                                      <p:tavLst>
                                        <p:tav tm="0">
                                          <p:val>
                                            <p:strVal val="#ppt_x-.2"/>
                                          </p:val>
                                        </p:tav>
                                        <p:tav tm="100000">
                                          <p:val>
                                            <p:strVal val="#ppt_x"/>
                                          </p:val>
                                        </p:tav>
                                      </p:tavLst>
                                    </p:anim>
                                    <p:anim calcmode="lin" valueType="num">
                                      <p:cBhvr>
                                        <p:cTn id="15" dur="1000" fill="hold"/>
                                        <p:tgtEl>
                                          <p:spTgt spid="1946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946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19463"/>
                                        </p:tgtEl>
                                        <p:attrNameLst>
                                          <p:attrName>style.visibility</p:attrName>
                                        </p:attrNameLst>
                                      </p:cBhvr>
                                      <p:to>
                                        <p:strVal val="visible"/>
                                      </p:to>
                                    </p:set>
                                    <p:animEffect transition="in" filter="strips(downLeft)">
                                      <p:cBhvr>
                                        <p:cTn id="21" dur="500"/>
                                        <p:tgtEl>
                                          <p:spTgt spid="1946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nodeType="clickEffect">
                                  <p:stCondLst>
                                    <p:cond delay="0"/>
                                  </p:stCondLst>
                                  <p:childTnLst>
                                    <p:set>
                                      <p:cBhvr>
                                        <p:cTn id="25" dur="1" fill="hold">
                                          <p:stCondLst>
                                            <p:cond delay="0"/>
                                          </p:stCondLst>
                                        </p:cTn>
                                        <p:tgtEl>
                                          <p:spTgt spid="19460"/>
                                        </p:tgtEl>
                                        <p:attrNameLst>
                                          <p:attrName>style.visibility</p:attrName>
                                        </p:attrNameLst>
                                      </p:cBhvr>
                                      <p:to>
                                        <p:strVal val="visible"/>
                                      </p:to>
                                    </p:set>
                                    <p:anim calcmode="lin" valueType="num">
                                      <p:cBhvr>
                                        <p:cTn id="26" dur="1000" fill="hold"/>
                                        <p:tgtEl>
                                          <p:spTgt spid="19460"/>
                                        </p:tgtEl>
                                        <p:attrNameLst>
                                          <p:attrName>ppt_x</p:attrName>
                                        </p:attrNameLst>
                                      </p:cBhvr>
                                      <p:tavLst>
                                        <p:tav tm="0">
                                          <p:val>
                                            <p:strVal val="#ppt_x-.2"/>
                                          </p:val>
                                        </p:tav>
                                        <p:tav tm="100000">
                                          <p:val>
                                            <p:strVal val="#ppt_x"/>
                                          </p:val>
                                        </p:tav>
                                      </p:tavLst>
                                    </p:anim>
                                    <p:anim calcmode="lin" valueType="num">
                                      <p:cBhvr>
                                        <p:cTn id="27" dur="1000" fill="hold"/>
                                        <p:tgtEl>
                                          <p:spTgt spid="19460"/>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946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5" presetClass="entr" presetSubtype="0" fill="hold" grpId="0" nodeType="clickEffect">
                                  <p:stCondLst>
                                    <p:cond delay="0"/>
                                  </p:stCondLst>
                                  <p:iterate type="lt">
                                    <p:tmPct val="10000"/>
                                  </p:iterate>
                                  <p:childTnLst>
                                    <p:set>
                                      <p:cBhvr>
                                        <p:cTn id="32" dur="1" fill="hold">
                                          <p:stCondLst>
                                            <p:cond delay="0"/>
                                          </p:stCondLst>
                                        </p:cTn>
                                        <p:tgtEl>
                                          <p:spTgt spid="19464"/>
                                        </p:tgtEl>
                                        <p:attrNameLst>
                                          <p:attrName>style.visibility</p:attrName>
                                        </p:attrNameLst>
                                      </p:cBhvr>
                                      <p:to>
                                        <p:strVal val="visible"/>
                                      </p:to>
                                    </p:set>
                                    <p:animEffect transition="in" filter="fade">
                                      <p:cBhvr>
                                        <p:cTn id="33" dur="500"/>
                                        <p:tgtEl>
                                          <p:spTgt spid="19464"/>
                                        </p:tgtEl>
                                      </p:cBhvr>
                                    </p:animEffect>
                                    <p:anim calcmode="lin" valueType="num">
                                      <p:cBhvr>
                                        <p:cTn id="34" dur="500" fill="hold"/>
                                        <p:tgtEl>
                                          <p:spTgt spid="19464"/>
                                        </p:tgtEl>
                                        <p:attrNameLst>
                                          <p:attrName>ppt_w</p:attrName>
                                        </p:attrNameLst>
                                      </p:cBhvr>
                                      <p:tavLst>
                                        <p:tav tm="0" fmla="#ppt_w*sin(2.5*pi*$)">
                                          <p:val>
                                            <p:fltVal val="0"/>
                                          </p:val>
                                        </p:tav>
                                        <p:tav tm="100000">
                                          <p:val>
                                            <p:fltVal val="1"/>
                                          </p:val>
                                        </p:tav>
                                      </p:tavLst>
                                    </p:anim>
                                    <p:anim calcmode="lin" valueType="num">
                                      <p:cBhvr>
                                        <p:cTn id="35" dur="500" fill="hold"/>
                                        <p:tgtEl>
                                          <p:spTgt spid="19464"/>
                                        </p:tgtEl>
                                        <p:attrNameLst>
                                          <p:attrName>ppt_h</p:attrName>
                                        </p:attrNameLst>
                                      </p:cBhvr>
                                      <p:tavLst>
                                        <p:tav tm="0">
                                          <p:val>
                                            <p:strVal val="#ppt_h"/>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19465"/>
                                        </p:tgtEl>
                                        <p:attrNameLst>
                                          <p:attrName>style.visibility</p:attrName>
                                        </p:attrNameLst>
                                      </p:cBhvr>
                                      <p:to>
                                        <p:strVal val="visible"/>
                                      </p:to>
                                    </p:set>
                                    <p:animEffect transition="in" filter="strips(downLeft)">
                                      <p:cBhvr>
                                        <p:cTn id="40" dur="500"/>
                                        <p:tgtEl>
                                          <p:spTgt spid="1946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9" presetClass="entr" presetSubtype="0" fill="hold" nodeType="clickEffect">
                                  <p:stCondLst>
                                    <p:cond delay="0"/>
                                  </p:stCondLst>
                                  <p:childTnLst>
                                    <p:set>
                                      <p:cBhvr>
                                        <p:cTn id="44" dur="1" fill="hold">
                                          <p:stCondLst>
                                            <p:cond delay="0"/>
                                          </p:stCondLst>
                                        </p:cTn>
                                        <p:tgtEl>
                                          <p:spTgt spid="19459"/>
                                        </p:tgtEl>
                                        <p:attrNameLst>
                                          <p:attrName>style.visibility</p:attrName>
                                        </p:attrNameLst>
                                      </p:cBhvr>
                                      <p:to>
                                        <p:strVal val="visible"/>
                                      </p:to>
                                    </p:set>
                                    <p:anim calcmode="lin" valueType="num">
                                      <p:cBhvr>
                                        <p:cTn id="45" dur="1000" fill="hold"/>
                                        <p:tgtEl>
                                          <p:spTgt spid="19459"/>
                                        </p:tgtEl>
                                        <p:attrNameLst>
                                          <p:attrName>ppt_x</p:attrName>
                                        </p:attrNameLst>
                                      </p:cBhvr>
                                      <p:tavLst>
                                        <p:tav tm="0">
                                          <p:val>
                                            <p:strVal val="#ppt_x-.2"/>
                                          </p:val>
                                        </p:tav>
                                        <p:tav tm="100000">
                                          <p:val>
                                            <p:strVal val="#ppt_x"/>
                                          </p:val>
                                        </p:tav>
                                      </p:tavLst>
                                    </p:anim>
                                    <p:anim calcmode="lin" valueType="num">
                                      <p:cBhvr>
                                        <p:cTn id="46" dur="1000" fill="hold"/>
                                        <p:tgtEl>
                                          <p:spTgt spid="19459"/>
                                        </p:tgtEl>
                                        <p:attrNameLst>
                                          <p:attrName>ppt_y</p:attrName>
                                        </p:attrNameLst>
                                      </p:cBhvr>
                                      <p:tavLst>
                                        <p:tav tm="0">
                                          <p:val>
                                            <p:strVal val="#ppt_y"/>
                                          </p:val>
                                        </p:tav>
                                        <p:tav tm="100000">
                                          <p:val>
                                            <p:strVal val="#ppt_y"/>
                                          </p:val>
                                        </p:tav>
                                      </p:tavLst>
                                    </p:anim>
                                    <p:animEffect transition="in" filter="wipe(right)" prLst="gradientSize: 0.1">
                                      <p:cBhvr>
                                        <p:cTn id="47" dur="10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63" grpId="0"/>
      <p:bldP spid="19464" grpId="0"/>
      <p:bldP spid="19465"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fld id="{065B1D72-E845-4D1A-9DD4-5DC61699CAB9}" type="datetime1">
              <a:rPr lang="en-US" altLang="en-US"/>
              <a:pPr/>
              <a:t>10/18/2017</a:t>
            </a:fld>
            <a:endParaRPr lang="en-US" altLang="en-US"/>
          </a:p>
        </p:txBody>
      </p:sp>
      <p:sp>
        <p:nvSpPr>
          <p:cNvPr id="13" name="Slide Number Placeholder 5"/>
          <p:cNvSpPr>
            <a:spLocks noGrp="1"/>
          </p:cNvSpPr>
          <p:nvPr>
            <p:ph type="sldNum" sz="quarter" idx="12"/>
          </p:nvPr>
        </p:nvSpPr>
        <p:spPr/>
        <p:txBody>
          <a:bodyPr/>
          <a:lstStyle/>
          <a:p>
            <a:fld id="{B6EEEE59-26CF-48D0-8B1D-23AC6B7CB09C}" type="slidenum">
              <a:rPr lang="en-US" altLang="en-US"/>
              <a:pPr/>
              <a:t>105</a:t>
            </a:fld>
            <a:endParaRPr lang="en-US" altLang="en-US"/>
          </a:p>
        </p:txBody>
      </p:sp>
      <p:sp>
        <p:nvSpPr>
          <p:cNvPr id="18434" name="Rectangle 2"/>
          <p:cNvSpPr>
            <a:spLocks noChangeArrowheads="1"/>
          </p:cNvSpPr>
          <p:nvPr/>
        </p:nvSpPr>
        <p:spPr bwMode="auto">
          <a:xfrm>
            <a:off x="685800" y="179379"/>
            <a:ext cx="8610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000" b="1" dirty="0">
                <a:latin typeface="Book Antiqua" panose="02040602050305030304" pitchFamily="18" charset="0"/>
              </a:rPr>
              <a:t>Diversity factor</a:t>
            </a:r>
            <a:r>
              <a:rPr lang="en-US" altLang="en-US" b="1" dirty="0">
                <a:latin typeface="AdvGTIMES-R"/>
              </a:rPr>
              <a:t> </a:t>
            </a:r>
            <a:r>
              <a:rPr lang="id-ID" dirty="0">
                <a:latin typeface="AdvGTIMES-R"/>
              </a:rPr>
              <a:t>Ini adalah "rasio demand maksimum individu dari berbagai subdivisi sistem terhadap demand maksimum keseluruhan sistem" [1]. Oleh karena itu, faktor keragaman (Fr) adalah</a:t>
            </a:r>
            <a:endParaRPr lang="en-US" altLang="en-US" sz="2000" dirty="0">
              <a:latin typeface="AdvGTIMES-R"/>
            </a:endParaRPr>
          </a:p>
        </p:txBody>
      </p:sp>
      <p:pic>
        <p:nvPicPr>
          <p:cNvPr id="184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219200"/>
            <a:ext cx="6324600" cy="827088"/>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057400"/>
            <a:ext cx="60198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743201"/>
            <a:ext cx="5867400" cy="1216025"/>
          </a:xfrm>
          <a:prstGeom prst="rect">
            <a:avLst/>
          </a:prstGeom>
          <a:noFill/>
          <a:extLst>
            <a:ext uri="{909E8E84-426E-40DD-AFC4-6F175D3DCCD1}">
              <a14:hiddenFill xmlns:a14="http://schemas.microsoft.com/office/drawing/2010/main">
                <a:solidFill>
                  <a:srgbClr val="FFFFFF"/>
                </a:solidFill>
              </a14:hiddenFill>
            </a:ext>
          </a:extLst>
        </p:spPr>
      </p:pic>
      <p:sp>
        <p:nvSpPr>
          <p:cNvPr id="18439" name="Rectangle 7"/>
          <p:cNvSpPr>
            <a:spLocks noChangeArrowheads="1"/>
          </p:cNvSpPr>
          <p:nvPr/>
        </p:nvSpPr>
        <p:spPr bwMode="auto">
          <a:xfrm>
            <a:off x="381001" y="28395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440" name="Rectangle 8"/>
          <p:cNvSpPr>
            <a:spLocks noChangeArrowheads="1"/>
          </p:cNvSpPr>
          <p:nvPr/>
        </p:nvSpPr>
        <p:spPr bwMode="auto">
          <a:xfrm>
            <a:off x="792164" y="2895600"/>
            <a:ext cx="427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600">
                <a:latin typeface="Book Antiqua" panose="02040602050305030304" pitchFamily="18" charset="0"/>
              </a:rPr>
              <a:t>or </a:t>
            </a:r>
          </a:p>
        </p:txBody>
      </p:sp>
      <p:sp>
        <p:nvSpPr>
          <p:cNvPr id="18441" name="Rectangle 9"/>
          <p:cNvSpPr>
            <a:spLocks noChangeArrowheads="1"/>
          </p:cNvSpPr>
          <p:nvPr/>
        </p:nvSpPr>
        <p:spPr bwMode="auto">
          <a:xfrm>
            <a:off x="762000" y="1905000"/>
            <a:ext cx="427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600">
                <a:latin typeface="Book Antiqua" panose="02040602050305030304" pitchFamily="18" charset="0"/>
              </a:rPr>
              <a:t>or </a:t>
            </a:r>
          </a:p>
        </p:txBody>
      </p:sp>
      <p:sp>
        <p:nvSpPr>
          <p:cNvPr id="18442" name="Rectangle 10"/>
          <p:cNvSpPr>
            <a:spLocks noChangeArrowheads="1"/>
          </p:cNvSpPr>
          <p:nvPr/>
        </p:nvSpPr>
        <p:spPr bwMode="auto">
          <a:xfrm>
            <a:off x="914400" y="3741287"/>
            <a:ext cx="6532563" cy="110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600" dirty="0">
                <a:latin typeface="Book Antiqua" panose="02040602050305030304" pitchFamily="18" charset="0"/>
              </a:rPr>
              <a:t>where </a:t>
            </a:r>
            <a:br>
              <a:rPr lang="en-US" altLang="en-US" sz="1600" dirty="0">
                <a:latin typeface="Book Antiqua" panose="02040602050305030304" pitchFamily="18" charset="0"/>
              </a:rPr>
            </a:br>
            <a:r>
              <a:rPr lang="en-US" altLang="en-US" sz="1600" dirty="0">
                <a:latin typeface="Book Antiqua" panose="02040602050305030304" pitchFamily="18" charset="0"/>
              </a:rPr>
              <a:t>       </a:t>
            </a:r>
            <a:r>
              <a:rPr lang="en-US" altLang="en-US" sz="1600" i="1" dirty="0">
                <a:latin typeface="Book Antiqua" panose="02040602050305030304" pitchFamily="18" charset="0"/>
              </a:rPr>
              <a:t>D</a:t>
            </a:r>
            <a:r>
              <a:rPr lang="en-US" altLang="en-US" sz="1600" i="1" baseline="-25000" dirty="0">
                <a:latin typeface="Book Antiqua" panose="02040602050305030304" pitchFamily="18" charset="0"/>
              </a:rPr>
              <a:t>1</a:t>
            </a:r>
            <a:r>
              <a:rPr lang="en-US" altLang="en-US" sz="1600" i="1" dirty="0">
                <a:latin typeface="Book Antiqua" panose="02040602050305030304" pitchFamily="18" charset="0"/>
              </a:rPr>
              <a:t> </a:t>
            </a:r>
            <a:r>
              <a:rPr lang="en-US" altLang="en-US" sz="1600" dirty="0">
                <a:latin typeface="Book Antiqua" panose="02040602050305030304" pitchFamily="18" charset="0"/>
              </a:rPr>
              <a:t>= maximum demand </a:t>
            </a:r>
            <a:r>
              <a:rPr lang="en-US" altLang="en-US" sz="1600" b="1" dirty="0">
                <a:latin typeface="Book Antiqua" panose="02040602050305030304" pitchFamily="18" charset="0"/>
              </a:rPr>
              <a:t>of </a:t>
            </a:r>
            <a:r>
              <a:rPr lang="en-US" altLang="en-US" sz="1600" dirty="0">
                <a:latin typeface="Book Antiqua" panose="02040602050305030304" pitchFamily="18" charset="0"/>
              </a:rPr>
              <a:t>load </a:t>
            </a:r>
            <a:r>
              <a:rPr lang="en-US" altLang="en-US" sz="1600" i="1" dirty="0" err="1">
                <a:latin typeface="Book Antiqua" panose="02040602050305030304" pitchFamily="18" charset="0"/>
              </a:rPr>
              <a:t>i</a:t>
            </a:r>
            <a:r>
              <a:rPr lang="en-US" altLang="en-US" sz="1600" i="1" dirty="0">
                <a:latin typeface="Book Antiqua" panose="02040602050305030304" pitchFamily="18" charset="0"/>
              </a:rPr>
              <a:t>, </a:t>
            </a:r>
            <a:r>
              <a:rPr lang="en-US" altLang="en-US" sz="1600" dirty="0">
                <a:latin typeface="Book Antiqua" panose="02040602050305030304" pitchFamily="18" charset="0"/>
              </a:rPr>
              <a:t>disregarding time of occurrence </a:t>
            </a:r>
          </a:p>
          <a:p>
            <a:r>
              <a:rPr lang="en-US" altLang="en-US" i="1" dirty="0"/>
              <a:t>     </a:t>
            </a:r>
            <a:r>
              <a:rPr lang="en-US" altLang="en-US" sz="1600" i="1" dirty="0">
                <a:latin typeface="Book Antiqua" panose="02040602050305030304" pitchFamily="18" charset="0"/>
              </a:rPr>
              <a:t>D</a:t>
            </a:r>
            <a:r>
              <a:rPr lang="en-US" altLang="en-US" sz="1600" i="1" baseline="-25000" dirty="0">
                <a:latin typeface="Book Antiqua" panose="02040602050305030304" pitchFamily="18" charset="0"/>
              </a:rPr>
              <a:t>g </a:t>
            </a:r>
            <a:r>
              <a:rPr lang="en-US" altLang="en-US" sz="1600" b="1" dirty="0">
                <a:latin typeface="Book Antiqua" panose="02040602050305030304" pitchFamily="18" charset="0"/>
              </a:rPr>
              <a:t>=</a:t>
            </a:r>
            <a:r>
              <a:rPr lang="en-US" altLang="en-US" sz="1600" i="1" baseline="-25000" dirty="0">
                <a:latin typeface="Book Antiqua" panose="02040602050305030304" pitchFamily="18" charset="0"/>
              </a:rPr>
              <a:t> </a:t>
            </a:r>
            <a:r>
              <a:rPr lang="en-US" altLang="en-US" i="1" dirty="0"/>
              <a:t>D</a:t>
            </a:r>
            <a:r>
              <a:rPr lang="en-US" altLang="en-US" i="1" baseline="-25000" dirty="0"/>
              <a:t>1+2+3+     +n</a:t>
            </a:r>
          </a:p>
          <a:p>
            <a:r>
              <a:rPr lang="en-US" altLang="en-US" sz="1600" dirty="0">
                <a:latin typeface="Book Antiqua" panose="02040602050305030304" pitchFamily="18" charset="0"/>
              </a:rPr>
              <a:t>            = coincident maximum demand of group of </a:t>
            </a:r>
            <a:r>
              <a:rPr lang="en-US" altLang="en-US" sz="1600" i="1" dirty="0">
                <a:latin typeface="Book Antiqua" panose="02040602050305030304" pitchFamily="18" charset="0"/>
              </a:rPr>
              <a:t>n </a:t>
            </a:r>
            <a:r>
              <a:rPr lang="en-US" altLang="en-US" sz="1600" dirty="0">
                <a:latin typeface="Book Antiqua" panose="02040602050305030304" pitchFamily="18" charset="0"/>
              </a:rPr>
              <a:t>loads </a:t>
            </a:r>
          </a:p>
        </p:txBody>
      </p:sp>
      <p:sp>
        <p:nvSpPr>
          <p:cNvPr id="18443" name="Rectangle 11"/>
          <p:cNvSpPr>
            <a:spLocks noChangeArrowheads="1"/>
          </p:cNvSpPr>
          <p:nvPr/>
        </p:nvSpPr>
        <p:spPr bwMode="auto">
          <a:xfrm>
            <a:off x="914400" y="4996548"/>
            <a:ext cx="80650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id-ID" dirty="0">
                <a:latin typeface="AdvGTIMES-R"/>
              </a:rPr>
              <a:t>Faktor keragaman bisa sama dengan atau lebih besar dari 1,0. Dari Pers. (2-1), faktor permintaannya adalah</a:t>
            </a:r>
            <a:endParaRPr lang="en-US" altLang="en-US" sz="1600" dirty="0">
              <a:latin typeface="AdvGTIMES-R"/>
            </a:endParaRPr>
          </a:p>
        </p:txBody>
      </p:sp>
      <p:pic>
        <p:nvPicPr>
          <p:cNvPr id="1844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5638800"/>
            <a:ext cx="39624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8864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1000" fill="hold"/>
                                        <p:tgtEl>
                                          <p:spTgt spid="18434"/>
                                        </p:tgtEl>
                                        <p:attrNameLst>
                                          <p:attrName>ppt_x</p:attrName>
                                        </p:attrNameLst>
                                      </p:cBhvr>
                                      <p:tavLst>
                                        <p:tav tm="0">
                                          <p:val>
                                            <p:strVal val="#ppt_x-.2"/>
                                          </p:val>
                                        </p:tav>
                                        <p:tav tm="100000">
                                          <p:val>
                                            <p:strVal val="#ppt_x"/>
                                          </p:val>
                                        </p:tav>
                                      </p:tavLst>
                                    </p:anim>
                                    <p:anim calcmode="lin" valueType="num">
                                      <p:cBhvr>
                                        <p:cTn id="8" dur="1000" fill="hold"/>
                                        <p:tgtEl>
                                          <p:spTgt spid="1843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4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18437"/>
                                        </p:tgtEl>
                                        <p:attrNameLst>
                                          <p:attrName>style.visibility</p:attrName>
                                        </p:attrNameLst>
                                      </p:cBhvr>
                                      <p:to>
                                        <p:strVal val="visible"/>
                                      </p:to>
                                    </p:set>
                                    <p:anim calcmode="lin" valueType="num">
                                      <p:cBhvr>
                                        <p:cTn id="14" dur="1000" fill="hold"/>
                                        <p:tgtEl>
                                          <p:spTgt spid="18437"/>
                                        </p:tgtEl>
                                        <p:attrNameLst>
                                          <p:attrName>ppt_x</p:attrName>
                                        </p:attrNameLst>
                                      </p:cBhvr>
                                      <p:tavLst>
                                        <p:tav tm="0">
                                          <p:val>
                                            <p:strVal val="#ppt_x-.2"/>
                                          </p:val>
                                        </p:tav>
                                        <p:tav tm="100000">
                                          <p:val>
                                            <p:strVal val="#ppt_x"/>
                                          </p:val>
                                        </p:tav>
                                      </p:tavLst>
                                    </p:anim>
                                    <p:anim calcmode="lin" valueType="num">
                                      <p:cBhvr>
                                        <p:cTn id="15" dur="1000" fill="hold"/>
                                        <p:tgtEl>
                                          <p:spTgt spid="1843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843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5" presetClass="entr" presetSubtype="0" fill="hold" grpId="0" nodeType="clickEffect">
                                  <p:stCondLst>
                                    <p:cond delay="0"/>
                                  </p:stCondLst>
                                  <p:iterate type="lt">
                                    <p:tmPct val="10000"/>
                                  </p:iterate>
                                  <p:childTnLst>
                                    <p:set>
                                      <p:cBhvr>
                                        <p:cTn id="20" dur="1" fill="hold">
                                          <p:stCondLst>
                                            <p:cond delay="0"/>
                                          </p:stCondLst>
                                        </p:cTn>
                                        <p:tgtEl>
                                          <p:spTgt spid="18441"/>
                                        </p:tgtEl>
                                        <p:attrNameLst>
                                          <p:attrName>style.visibility</p:attrName>
                                        </p:attrNameLst>
                                      </p:cBhvr>
                                      <p:to>
                                        <p:strVal val="visible"/>
                                      </p:to>
                                    </p:set>
                                    <p:animEffect transition="in" filter="fade">
                                      <p:cBhvr>
                                        <p:cTn id="21" dur="2000"/>
                                        <p:tgtEl>
                                          <p:spTgt spid="18441"/>
                                        </p:tgtEl>
                                      </p:cBhvr>
                                    </p:animEffect>
                                    <p:anim calcmode="lin" valueType="num">
                                      <p:cBhvr>
                                        <p:cTn id="22" dur="2000" fill="hold"/>
                                        <p:tgtEl>
                                          <p:spTgt spid="18441"/>
                                        </p:tgtEl>
                                        <p:attrNameLst>
                                          <p:attrName>ppt_w</p:attrName>
                                        </p:attrNameLst>
                                      </p:cBhvr>
                                      <p:tavLst>
                                        <p:tav tm="0" fmla="#ppt_w*sin(2.5*pi*$)">
                                          <p:val>
                                            <p:fltVal val="0"/>
                                          </p:val>
                                        </p:tav>
                                        <p:tav tm="100000">
                                          <p:val>
                                            <p:fltVal val="1"/>
                                          </p:val>
                                        </p:tav>
                                      </p:tavLst>
                                    </p:anim>
                                    <p:anim calcmode="lin" valueType="num">
                                      <p:cBhvr>
                                        <p:cTn id="23" dur="2000" fill="hold"/>
                                        <p:tgtEl>
                                          <p:spTgt spid="18441"/>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18436"/>
                                        </p:tgtEl>
                                        <p:attrNameLst>
                                          <p:attrName>style.visibility</p:attrName>
                                        </p:attrNameLst>
                                      </p:cBhvr>
                                      <p:to>
                                        <p:strVal val="visible"/>
                                      </p:to>
                                    </p:set>
                                    <p:anim calcmode="lin" valueType="num">
                                      <p:cBhvr>
                                        <p:cTn id="28" dur="1000" fill="hold"/>
                                        <p:tgtEl>
                                          <p:spTgt spid="18436"/>
                                        </p:tgtEl>
                                        <p:attrNameLst>
                                          <p:attrName>ppt_x</p:attrName>
                                        </p:attrNameLst>
                                      </p:cBhvr>
                                      <p:tavLst>
                                        <p:tav tm="0">
                                          <p:val>
                                            <p:strVal val="#ppt_x-.2"/>
                                          </p:val>
                                        </p:tav>
                                        <p:tav tm="100000">
                                          <p:val>
                                            <p:strVal val="#ppt_x"/>
                                          </p:val>
                                        </p:tav>
                                      </p:tavLst>
                                    </p:anim>
                                    <p:anim calcmode="lin" valueType="num">
                                      <p:cBhvr>
                                        <p:cTn id="29" dur="1000" fill="hold"/>
                                        <p:tgtEl>
                                          <p:spTgt spid="18436"/>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843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8440"/>
                                        </p:tgtEl>
                                        <p:attrNameLst>
                                          <p:attrName>style.visibility</p:attrName>
                                        </p:attrNameLst>
                                      </p:cBhvr>
                                      <p:to>
                                        <p:strVal val="visible"/>
                                      </p:to>
                                    </p:set>
                                    <p:anim calcmode="lin" valueType="num">
                                      <p:cBhvr>
                                        <p:cTn id="35" dur="1000" fill="hold"/>
                                        <p:tgtEl>
                                          <p:spTgt spid="18440"/>
                                        </p:tgtEl>
                                        <p:attrNameLst>
                                          <p:attrName>ppt_x</p:attrName>
                                        </p:attrNameLst>
                                      </p:cBhvr>
                                      <p:tavLst>
                                        <p:tav tm="0">
                                          <p:val>
                                            <p:strVal val="#ppt_x-.2"/>
                                          </p:val>
                                        </p:tav>
                                        <p:tav tm="100000">
                                          <p:val>
                                            <p:strVal val="#ppt_x"/>
                                          </p:val>
                                        </p:tav>
                                      </p:tavLst>
                                    </p:anim>
                                    <p:anim calcmode="lin" valueType="num">
                                      <p:cBhvr>
                                        <p:cTn id="36" dur="1000" fill="hold"/>
                                        <p:tgtEl>
                                          <p:spTgt spid="18440"/>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844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nodeType="clickEffect">
                                  <p:stCondLst>
                                    <p:cond delay="0"/>
                                  </p:stCondLst>
                                  <p:childTnLst>
                                    <p:set>
                                      <p:cBhvr>
                                        <p:cTn id="41" dur="1" fill="hold">
                                          <p:stCondLst>
                                            <p:cond delay="0"/>
                                          </p:stCondLst>
                                        </p:cTn>
                                        <p:tgtEl>
                                          <p:spTgt spid="18435"/>
                                        </p:tgtEl>
                                        <p:attrNameLst>
                                          <p:attrName>style.visibility</p:attrName>
                                        </p:attrNameLst>
                                      </p:cBhvr>
                                      <p:to>
                                        <p:strVal val="visible"/>
                                      </p:to>
                                    </p:set>
                                    <p:anim calcmode="lin" valueType="num">
                                      <p:cBhvr>
                                        <p:cTn id="42" dur="1000" fill="hold"/>
                                        <p:tgtEl>
                                          <p:spTgt spid="18435"/>
                                        </p:tgtEl>
                                        <p:attrNameLst>
                                          <p:attrName>ppt_x</p:attrName>
                                        </p:attrNameLst>
                                      </p:cBhvr>
                                      <p:tavLst>
                                        <p:tav tm="0">
                                          <p:val>
                                            <p:strVal val="#ppt_x-.2"/>
                                          </p:val>
                                        </p:tav>
                                        <p:tav tm="100000">
                                          <p:val>
                                            <p:strVal val="#ppt_x"/>
                                          </p:val>
                                        </p:tav>
                                      </p:tavLst>
                                    </p:anim>
                                    <p:anim calcmode="lin" valueType="num">
                                      <p:cBhvr>
                                        <p:cTn id="43" dur="1000" fill="hold"/>
                                        <p:tgtEl>
                                          <p:spTgt spid="18435"/>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843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5" presetClass="entr" presetSubtype="0" fill="hold" grpId="0" nodeType="clickEffect">
                                  <p:stCondLst>
                                    <p:cond delay="0"/>
                                  </p:stCondLst>
                                  <p:iterate type="lt">
                                    <p:tmPct val="10000"/>
                                  </p:iterate>
                                  <p:childTnLst>
                                    <p:set>
                                      <p:cBhvr>
                                        <p:cTn id="48" dur="1" fill="hold">
                                          <p:stCondLst>
                                            <p:cond delay="0"/>
                                          </p:stCondLst>
                                        </p:cTn>
                                        <p:tgtEl>
                                          <p:spTgt spid="18442"/>
                                        </p:tgtEl>
                                        <p:attrNameLst>
                                          <p:attrName>style.visibility</p:attrName>
                                        </p:attrNameLst>
                                      </p:cBhvr>
                                      <p:to>
                                        <p:strVal val="visible"/>
                                      </p:to>
                                    </p:set>
                                    <p:animEffect transition="in" filter="fade">
                                      <p:cBhvr>
                                        <p:cTn id="49" dur="500"/>
                                        <p:tgtEl>
                                          <p:spTgt spid="18442"/>
                                        </p:tgtEl>
                                      </p:cBhvr>
                                    </p:animEffect>
                                    <p:anim calcmode="lin" valueType="num">
                                      <p:cBhvr>
                                        <p:cTn id="50" dur="500" fill="hold"/>
                                        <p:tgtEl>
                                          <p:spTgt spid="18442"/>
                                        </p:tgtEl>
                                        <p:attrNameLst>
                                          <p:attrName>ppt_w</p:attrName>
                                        </p:attrNameLst>
                                      </p:cBhvr>
                                      <p:tavLst>
                                        <p:tav tm="0" fmla="#ppt_w*sin(2.5*pi*$)">
                                          <p:val>
                                            <p:fltVal val="0"/>
                                          </p:val>
                                        </p:tav>
                                        <p:tav tm="100000">
                                          <p:val>
                                            <p:fltVal val="1"/>
                                          </p:val>
                                        </p:tav>
                                      </p:tavLst>
                                    </p:anim>
                                    <p:anim calcmode="lin" valueType="num">
                                      <p:cBhvr>
                                        <p:cTn id="51" dur="500" fill="hold"/>
                                        <p:tgtEl>
                                          <p:spTgt spid="18442"/>
                                        </p:tgtEl>
                                        <p:attrNameLst>
                                          <p:attrName>ppt_h</p:attrName>
                                        </p:attrNameLst>
                                      </p:cBhvr>
                                      <p:tavLst>
                                        <p:tav tm="0">
                                          <p:val>
                                            <p:strVal val="#ppt_h"/>
                                          </p:val>
                                        </p:tav>
                                        <p:tav tm="100000">
                                          <p:val>
                                            <p:strVal val="#ppt_h"/>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5" presetClass="entr" presetSubtype="0" fill="hold" grpId="0" nodeType="clickEffect">
                                  <p:stCondLst>
                                    <p:cond delay="0"/>
                                  </p:stCondLst>
                                  <p:iterate type="lt">
                                    <p:tmPct val="10000"/>
                                  </p:iterate>
                                  <p:childTnLst>
                                    <p:set>
                                      <p:cBhvr>
                                        <p:cTn id="55" dur="1" fill="hold">
                                          <p:stCondLst>
                                            <p:cond delay="0"/>
                                          </p:stCondLst>
                                        </p:cTn>
                                        <p:tgtEl>
                                          <p:spTgt spid="18443"/>
                                        </p:tgtEl>
                                        <p:attrNameLst>
                                          <p:attrName>style.visibility</p:attrName>
                                        </p:attrNameLst>
                                      </p:cBhvr>
                                      <p:to>
                                        <p:strVal val="visible"/>
                                      </p:to>
                                    </p:set>
                                    <p:animEffect transition="in" filter="fade">
                                      <p:cBhvr>
                                        <p:cTn id="56" dur="500"/>
                                        <p:tgtEl>
                                          <p:spTgt spid="18443"/>
                                        </p:tgtEl>
                                      </p:cBhvr>
                                    </p:animEffect>
                                    <p:anim calcmode="lin" valueType="num">
                                      <p:cBhvr>
                                        <p:cTn id="57" dur="500" fill="hold"/>
                                        <p:tgtEl>
                                          <p:spTgt spid="18443"/>
                                        </p:tgtEl>
                                        <p:attrNameLst>
                                          <p:attrName>ppt_w</p:attrName>
                                        </p:attrNameLst>
                                      </p:cBhvr>
                                      <p:tavLst>
                                        <p:tav tm="0" fmla="#ppt_w*sin(2.5*pi*$)">
                                          <p:val>
                                            <p:fltVal val="0"/>
                                          </p:val>
                                        </p:tav>
                                        <p:tav tm="100000">
                                          <p:val>
                                            <p:fltVal val="1"/>
                                          </p:val>
                                        </p:tav>
                                      </p:tavLst>
                                    </p:anim>
                                    <p:anim calcmode="lin" valueType="num">
                                      <p:cBhvr>
                                        <p:cTn id="58" dur="500" fill="hold"/>
                                        <p:tgtEl>
                                          <p:spTgt spid="18443"/>
                                        </p:tgtEl>
                                        <p:attrNameLst>
                                          <p:attrName>ppt_h</p:attrName>
                                        </p:attrNameLst>
                                      </p:cBhvr>
                                      <p:tavLst>
                                        <p:tav tm="0">
                                          <p:val>
                                            <p:strVal val="#ppt_h"/>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9" presetClass="entr" presetSubtype="0" fill="hold" nodeType="clickEffect">
                                  <p:stCondLst>
                                    <p:cond delay="0"/>
                                  </p:stCondLst>
                                  <p:childTnLst>
                                    <p:set>
                                      <p:cBhvr>
                                        <p:cTn id="62" dur="1" fill="hold">
                                          <p:stCondLst>
                                            <p:cond delay="0"/>
                                          </p:stCondLst>
                                        </p:cTn>
                                        <p:tgtEl>
                                          <p:spTgt spid="18444"/>
                                        </p:tgtEl>
                                        <p:attrNameLst>
                                          <p:attrName>style.visibility</p:attrName>
                                        </p:attrNameLst>
                                      </p:cBhvr>
                                      <p:to>
                                        <p:strVal val="visible"/>
                                      </p:to>
                                    </p:set>
                                    <p:anim calcmode="lin" valueType="num">
                                      <p:cBhvr>
                                        <p:cTn id="63" dur="1000" fill="hold"/>
                                        <p:tgtEl>
                                          <p:spTgt spid="18444"/>
                                        </p:tgtEl>
                                        <p:attrNameLst>
                                          <p:attrName>ppt_x</p:attrName>
                                        </p:attrNameLst>
                                      </p:cBhvr>
                                      <p:tavLst>
                                        <p:tav tm="0">
                                          <p:val>
                                            <p:strVal val="#ppt_x-.2"/>
                                          </p:val>
                                        </p:tav>
                                        <p:tav tm="100000">
                                          <p:val>
                                            <p:strVal val="#ppt_x"/>
                                          </p:val>
                                        </p:tav>
                                      </p:tavLst>
                                    </p:anim>
                                    <p:anim calcmode="lin" valueType="num">
                                      <p:cBhvr>
                                        <p:cTn id="64" dur="1000" fill="hold"/>
                                        <p:tgtEl>
                                          <p:spTgt spid="18444"/>
                                        </p:tgtEl>
                                        <p:attrNameLst>
                                          <p:attrName>ppt_y</p:attrName>
                                        </p:attrNameLst>
                                      </p:cBhvr>
                                      <p:tavLst>
                                        <p:tav tm="0">
                                          <p:val>
                                            <p:strVal val="#ppt_y"/>
                                          </p:val>
                                        </p:tav>
                                        <p:tav tm="100000">
                                          <p:val>
                                            <p:strVal val="#ppt_y"/>
                                          </p:val>
                                        </p:tav>
                                      </p:tavLst>
                                    </p:anim>
                                    <p:animEffect transition="in" filter="wipe(right)" prLst="gradientSize: 0.1">
                                      <p:cBhvr>
                                        <p:cTn id="65" dur="1000"/>
                                        <p:tgtEl>
                                          <p:spTgt spid="18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40" grpId="0"/>
      <p:bldP spid="18441" grpId="0"/>
      <p:bldP spid="18442" grpId="0"/>
      <p:bldP spid="18443"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fld id="{1EAB9D5B-B3C6-453D-888E-1C9D100E2A3D}" type="datetime1">
              <a:rPr lang="en-US" altLang="en-US"/>
              <a:pPr/>
              <a:t>10/18/2017</a:t>
            </a:fld>
            <a:endParaRPr lang="en-US" altLang="en-US"/>
          </a:p>
        </p:txBody>
      </p:sp>
      <p:sp>
        <p:nvSpPr>
          <p:cNvPr id="12" name="Slide Number Placeholder 5"/>
          <p:cNvSpPr>
            <a:spLocks noGrp="1"/>
          </p:cNvSpPr>
          <p:nvPr>
            <p:ph type="sldNum" sz="quarter" idx="12"/>
          </p:nvPr>
        </p:nvSpPr>
        <p:spPr/>
        <p:txBody>
          <a:bodyPr/>
          <a:lstStyle/>
          <a:p>
            <a:fld id="{18ADBABF-2AD1-4C83-8322-E4E0134F93D0}" type="slidenum">
              <a:rPr lang="en-US" altLang="en-US"/>
              <a:pPr/>
              <a:t>106</a:t>
            </a:fld>
            <a:endParaRPr lang="en-US" altLang="en-US"/>
          </a:p>
        </p:txBody>
      </p:sp>
      <p:sp>
        <p:nvSpPr>
          <p:cNvPr id="17411" name="Rectangle 3"/>
          <p:cNvSpPr>
            <a:spLocks noChangeArrowheads="1"/>
          </p:cNvSpPr>
          <p:nvPr/>
        </p:nvSpPr>
        <p:spPr bwMode="auto">
          <a:xfrm>
            <a:off x="609600" y="76200"/>
            <a:ext cx="427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600">
                <a:latin typeface="Book Antiqua" panose="02040602050305030304" pitchFamily="18" charset="0"/>
              </a:rPr>
              <a:t>or </a:t>
            </a:r>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46088"/>
            <a:ext cx="69342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5"/>
          <p:cNvSpPr>
            <a:spLocks noChangeArrowheads="1"/>
          </p:cNvSpPr>
          <p:nvPr/>
        </p:nvSpPr>
        <p:spPr bwMode="auto">
          <a:xfrm>
            <a:off x="609600" y="1066800"/>
            <a:ext cx="7215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600">
                <a:latin typeface="Book Antiqua" panose="02040602050305030304" pitchFamily="18" charset="0"/>
              </a:rPr>
              <a:t>Substituting Eq. (2-12) into Eq. (2-1 1), the diversity factor can also be given as </a:t>
            </a:r>
          </a:p>
        </p:txBody>
      </p:sp>
      <p:pic>
        <p:nvPicPr>
          <p:cNvPr id="174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439864"/>
            <a:ext cx="6019800"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Rectangle 7"/>
          <p:cNvSpPr>
            <a:spLocks noChangeArrowheads="1"/>
          </p:cNvSpPr>
          <p:nvPr/>
        </p:nvSpPr>
        <p:spPr bwMode="auto">
          <a:xfrm>
            <a:off x="609601" y="2286000"/>
            <a:ext cx="544671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600">
                <a:latin typeface="Book Antiqua" panose="02040602050305030304" pitchFamily="18" charset="0"/>
                <a:hlinkClick r:id="rId4" action="ppaction://hlinksldjump">
                  <a:snd r:embed="rId5" name="bomb.wav"/>
                </a:hlinkClick>
              </a:rPr>
              <a:t>where </a:t>
            </a:r>
            <a:endParaRPr lang="en-US" altLang="en-US" sz="1600">
              <a:latin typeface="Book Antiqua" panose="02040602050305030304" pitchFamily="18" charset="0"/>
            </a:endParaRPr>
          </a:p>
          <a:p>
            <a:r>
              <a:rPr lang="en-US" altLang="en-US" sz="1600">
                <a:latin typeface="Book Antiqua" panose="02040602050305030304" pitchFamily="18" charset="0"/>
              </a:rPr>
              <a:t>   TCD</a:t>
            </a:r>
            <a:r>
              <a:rPr lang="en-US" altLang="en-US" sz="1600" baseline="-25000">
                <a:latin typeface="Book Antiqua" panose="02040602050305030304" pitchFamily="18" charset="0"/>
              </a:rPr>
              <a:t>i</a:t>
            </a:r>
            <a:r>
              <a:rPr lang="en-US" altLang="en-US" sz="1600">
                <a:latin typeface="Book Antiqua" panose="02040602050305030304" pitchFamily="18" charset="0"/>
              </a:rPr>
              <a:t> = total connected demand of group, or class, </a:t>
            </a:r>
            <a:r>
              <a:rPr lang="en-US" altLang="en-US" sz="1600" i="1">
                <a:latin typeface="Book Antiqua" panose="02040602050305030304" pitchFamily="18" charset="0"/>
              </a:rPr>
              <a:t>i </a:t>
            </a:r>
            <a:r>
              <a:rPr lang="en-US" altLang="en-US" sz="1600">
                <a:latin typeface="Book Antiqua" panose="02040602050305030304" pitchFamily="18" charset="0"/>
              </a:rPr>
              <a:t>load </a:t>
            </a:r>
          </a:p>
          <a:p>
            <a:r>
              <a:rPr lang="en-US" altLang="en-US" sz="1600">
                <a:latin typeface="Book Antiqua" panose="02040602050305030304" pitchFamily="18" charset="0"/>
              </a:rPr>
              <a:t>   DF</a:t>
            </a:r>
            <a:r>
              <a:rPr lang="en-US" altLang="en-US" sz="1600" baseline="-25000">
                <a:latin typeface="Book Antiqua" panose="02040602050305030304" pitchFamily="18" charset="0"/>
              </a:rPr>
              <a:t>i</a:t>
            </a:r>
            <a:r>
              <a:rPr lang="en-US" altLang="en-US" sz="1600">
                <a:latin typeface="Book Antiqua" panose="02040602050305030304" pitchFamily="18" charset="0"/>
              </a:rPr>
              <a:t> = demand factor of group, or class, </a:t>
            </a:r>
            <a:r>
              <a:rPr lang="en-US" altLang="en-US" sz="1600" i="1">
                <a:latin typeface="Book Antiqua" panose="02040602050305030304" pitchFamily="18" charset="0"/>
              </a:rPr>
              <a:t>i </a:t>
            </a:r>
            <a:r>
              <a:rPr lang="en-US" altLang="en-US" sz="1600">
                <a:latin typeface="Book Antiqua" panose="02040602050305030304" pitchFamily="18" charset="0"/>
              </a:rPr>
              <a:t>load </a:t>
            </a:r>
            <a:endParaRPr lang="en-US" altLang="en-US"/>
          </a:p>
        </p:txBody>
      </p:sp>
      <p:sp>
        <p:nvSpPr>
          <p:cNvPr id="17416" name="Rectangle 8"/>
          <p:cNvSpPr>
            <a:spLocks noChangeArrowheads="1"/>
          </p:cNvSpPr>
          <p:nvPr/>
        </p:nvSpPr>
        <p:spPr bwMode="auto">
          <a:xfrm>
            <a:off x="609600" y="3272235"/>
            <a:ext cx="891540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000" b="1" dirty="0">
                <a:latin typeface="Book Antiqua" panose="02040602050305030304" pitchFamily="18" charset="0"/>
              </a:rPr>
              <a:t>Coincidence factor</a:t>
            </a:r>
            <a:r>
              <a:rPr lang="en-US" altLang="en-US" sz="1600" b="1" dirty="0">
                <a:latin typeface="Book Antiqua" panose="02040602050305030304" pitchFamily="18" charset="0"/>
              </a:rPr>
              <a:t> </a:t>
            </a:r>
            <a:r>
              <a:rPr lang="id-ID" dirty="0">
                <a:latin typeface="AdvGTIMES-R"/>
              </a:rPr>
              <a:t>Ini adalah "rasio </a:t>
            </a:r>
            <a:r>
              <a:rPr lang="en-ID" dirty="0" smtClean="0">
                <a:latin typeface="AdvGTIMES-R"/>
              </a:rPr>
              <a:t>demand</a:t>
            </a:r>
            <a:r>
              <a:rPr lang="id-ID" dirty="0" smtClean="0">
                <a:latin typeface="AdvGTIMES-R"/>
              </a:rPr>
              <a:t> </a:t>
            </a:r>
            <a:r>
              <a:rPr lang="id-ID" dirty="0">
                <a:latin typeface="AdvGTIMES-R"/>
              </a:rPr>
              <a:t>total bersamaan dari sekelompok konsumen dengan jumlah </a:t>
            </a:r>
            <a:r>
              <a:rPr lang="en-ID" dirty="0" smtClean="0">
                <a:latin typeface="AdvGTIMES-R"/>
              </a:rPr>
              <a:t>demand</a:t>
            </a:r>
            <a:r>
              <a:rPr lang="id-ID" dirty="0" smtClean="0">
                <a:latin typeface="AdvGTIMES-R"/>
              </a:rPr>
              <a:t> </a:t>
            </a:r>
            <a:r>
              <a:rPr lang="id-ID" dirty="0">
                <a:latin typeface="AdvGTIMES-R"/>
              </a:rPr>
              <a:t>daya maksimum konsumen individual yang terdiri dari kelompok yang sama-sama diambil pada pasokan yang sama untuk waktu yang sama" [1]. Oleh karena itu, faktor kebetulan (Fe) adalah</a:t>
            </a:r>
            <a:endParaRPr lang="en-US" altLang="en-US" sz="1600" dirty="0">
              <a:latin typeface="AdvGTIMES-R"/>
            </a:endParaRPr>
          </a:p>
        </p:txBody>
      </p:sp>
      <p:pic>
        <p:nvPicPr>
          <p:cNvPr id="1741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4579938"/>
            <a:ext cx="6172200"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Rectangle 10"/>
          <p:cNvSpPr>
            <a:spLocks noChangeArrowheads="1"/>
          </p:cNvSpPr>
          <p:nvPr/>
        </p:nvSpPr>
        <p:spPr bwMode="auto">
          <a:xfrm>
            <a:off x="609600" y="5257800"/>
            <a:ext cx="427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600">
                <a:latin typeface="Book Antiqua" panose="02040602050305030304" pitchFamily="18" charset="0"/>
              </a:rPr>
              <a:t>or </a:t>
            </a:r>
          </a:p>
        </p:txBody>
      </p:sp>
      <p:pic>
        <p:nvPicPr>
          <p:cNvPr id="17419"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5257800"/>
            <a:ext cx="510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0625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7411"/>
                                        </p:tgtEl>
                                        <p:attrNameLst>
                                          <p:attrName>style.visibility</p:attrName>
                                        </p:attrNameLst>
                                      </p:cBhvr>
                                      <p:to>
                                        <p:strVal val="visible"/>
                                      </p:to>
                                    </p:set>
                                    <p:animEffect transition="in" filter="fade">
                                      <p:cBhvr>
                                        <p:cTn id="7" dur="1000"/>
                                        <p:tgtEl>
                                          <p:spTgt spid="17411"/>
                                        </p:tgtEl>
                                      </p:cBhvr>
                                    </p:animEffect>
                                    <p:anim calcmode="lin" valueType="num">
                                      <p:cBhvr>
                                        <p:cTn id="8" dur="1000" fill="hold"/>
                                        <p:tgtEl>
                                          <p:spTgt spid="17411"/>
                                        </p:tgtEl>
                                        <p:attrNameLst>
                                          <p:attrName>ppt_w</p:attrName>
                                        </p:attrNameLst>
                                      </p:cBhvr>
                                      <p:tavLst>
                                        <p:tav tm="0" fmla="#ppt_w*sin(2.5*pi*$)">
                                          <p:val>
                                            <p:fltVal val="0"/>
                                          </p:val>
                                        </p:tav>
                                        <p:tav tm="100000">
                                          <p:val>
                                            <p:fltVal val="1"/>
                                          </p:val>
                                        </p:tav>
                                      </p:tavLst>
                                    </p:anim>
                                    <p:anim calcmode="lin" valueType="num">
                                      <p:cBhvr>
                                        <p:cTn id="9" dur="1000" fill="hold"/>
                                        <p:tgtEl>
                                          <p:spTgt spid="17411"/>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17412"/>
                                        </p:tgtEl>
                                        <p:attrNameLst>
                                          <p:attrName>style.visibility</p:attrName>
                                        </p:attrNameLst>
                                      </p:cBhvr>
                                      <p:to>
                                        <p:strVal val="visible"/>
                                      </p:to>
                                    </p:set>
                                    <p:anim calcmode="lin" valueType="num">
                                      <p:cBhvr>
                                        <p:cTn id="14" dur="1000" fill="hold"/>
                                        <p:tgtEl>
                                          <p:spTgt spid="17412"/>
                                        </p:tgtEl>
                                        <p:attrNameLst>
                                          <p:attrName>ppt_x</p:attrName>
                                        </p:attrNameLst>
                                      </p:cBhvr>
                                      <p:tavLst>
                                        <p:tav tm="0">
                                          <p:val>
                                            <p:strVal val="#ppt_x-.2"/>
                                          </p:val>
                                        </p:tav>
                                        <p:tav tm="100000">
                                          <p:val>
                                            <p:strVal val="#ppt_x"/>
                                          </p:val>
                                        </p:tav>
                                      </p:tavLst>
                                    </p:anim>
                                    <p:anim calcmode="lin" valueType="num">
                                      <p:cBhvr>
                                        <p:cTn id="15" dur="1000" fill="hold"/>
                                        <p:tgtEl>
                                          <p:spTgt spid="1741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74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5" presetClass="entr" presetSubtype="0" fill="hold" grpId="0" nodeType="clickEffect">
                                  <p:stCondLst>
                                    <p:cond delay="0"/>
                                  </p:stCondLst>
                                  <p:iterate type="lt">
                                    <p:tmPct val="10000"/>
                                  </p:iterate>
                                  <p:childTnLst>
                                    <p:set>
                                      <p:cBhvr>
                                        <p:cTn id="20" dur="1" fill="hold">
                                          <p:stCondLst>
                                            <p:cond delay="0"/>
                                          </p:stCondLst>
                                        </p:cTn>
                                        <p:tgtEl>
                                          <p:spTgt spid="17413"/>
                                        </p:tgtEl>
                                        <p:attrNameLst>
                                          <p:attrName>style.visibility</p:attrName>
                                        </p:attrNameLst>
                                      </p:cBhvr>
                                      <p:to>
                                        <p:strVal val="visible"/>
                                      </p:to>
                                    </p:set>
                                    <p:animEffect transition="in" filter="fade">
                                      <p:cBhvr>
                                        <p:cTn id="21" dur="500"/>
                                        <p:tgtEl>
                                          <p:spTgt spid="17413"/>
                                        </p:tgtEl>
                                      </p:cBhvr>
                                    </p:animEffect>
                                    <p:anim calcmode="lin" valueType="num">
                                      <p:cBhvr>
                                        <p:cTn id="22" dur="500" fill="hold"/>
                                        <p:tgtEl>
                                          <p:spTgt spid="17413"/>
                                        </p:tgtEl>
                                        <p:attrNameLst>
                                          <p:attrName>ppt_w</p:attrName>
                                        </p:attrNameLst>
                                      </p:cBhvr>
                                      <p:tavLst>
                                        <p:tav tm="0" fmla="#ppt_w*sin(2.5*pi*$)">
                                          <p:val>
                                            <p:fltVal val="0"/>
                                          </p:val>
                                        </p:tav>
                                        <p:tav tm="100000">
                                          <p:val>
                                            <p:fltVal val="1"/>
                                          </p:val>
                                        </p:tav>
                                      </p:tavLst>
                                    </p:anim>
                                    <p:anim calcmode="lin" valueType="num">
                                      <p:cBhvr>
                                        <p:cTn id="23" dur="500" fill="hold"/>
                                        <p:tgtEl>
                                          <p:spTgt spid="17413"/>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17414"/>
                                        </p:tgtEl>
                                        <p:attrNameLst>
                                          <p:attrName>style.visibility</p:attrName>
                                        </p:attrNameLst>
                                      </p:cBhvr>
                                      <p:to>
                                        <p:strVal val="visible"/>
                                      </p:to>
                                    </p:set>
                                    <p:anim calcmode="lin" valueType="num">
                                      <p:cBhvr>
                                        <p:cTn id="28" dur="1000" fill="hold"/>
                                        <p:tgtEl>
                                          <p:spTgt spid="17414"/>
                                        </p:tgtEl>
                                        <p:attrNameLst>
                                          <p:attrName>ppt_x</p:attrName>
                                        </p:attrNameLst>
                                      </p:cBhvr>
                                      <p:tavLst>
                                        <p:tav tm="0">
                                          <p:val>
                                            <p:strVal val="#ppt_x-.2"/>
                                          </p:val>
                                        </p:tav>
                                        <p:tav tm="100000">
                                          <p:val>
                                            <p:strVal val="#ppt_x"/>
                                          </p:val>
                                        </p:tav>
                                      </p:tavLst>
                                    </p:anim>
                                    <p:anim calcmode="lin" valueType="num">
                                      <p:cBhvr>
                                        <p:cTn id="29" dur="1000" fill="hold"/>
                                        <p:tgtEl>
                                          <p:spTgt spid="17414"/>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741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17415"/>
                                        </p:tgtEl>
                                        <p:attrNameLst>
                                          <p:attrName>style.visibility</p:attrName>
                                        </p:attrNameLst>
                                      </p:cBhvr>
                                      <p:to>
                                        <p:strVal val="visible"/>
                                      </p:to>
                                    </p:set>
                                    <p:animEffect transition="in" filter="strips(downLeft)">
                                      <p:cBhvr>
                                        <p:cTn id="35" dur="500"/>
                                        <p:tgtEl>
                                          <p:spTgt spid="1741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5" presetClass="entr" presetSubtype="0" fill="hold" grpId="0" nodeType="clickEffect">
                                  <p:stCondLst>
                                    <p:cond delay="0"/>
                                  </p:stCondLst>
                                  <p:iterate type="lt">
                                    <p:tmPct val="10000"/>
                                  </p:iterate>
                                  <p:childTnLst>
                                    <p:set>
                                      <p:cBhvr>
                                        <p:cTn id="39" dur="1" fill="hold">
                                          <p:stCondLst>
                                            <p:cond delay="0"/>
                                          </p:stCondLst>
                                        </p:cTn>
                                        <p:tgtEl>
                                          <p:spTgt spid="17416"/>
                                        </p:tgtEl>
                                        <p:attrNameLst>
                                          <p:attrName>style.visibility</p:attrName>
                                        </p:attrNameLst>
                                      </p:cBhvr>
                                      <p:to>
                                        <p:strVal val="visible"/>
                                      </p:to>
                                    </p:set>
                                    <p:animEffect transition="in" filter="fade">
                                      <p:cBhvr>
                                        <p:cTn id="40" dur="500"/>
                                        <p:tgtEl>
                                          <p:spTgt spid="17416"/>
                                        </p:tgtEl>
                                      </p:cBhvr>
                                    </p:animEffect>
                                    <p:anim calcmode="lin" valueType="num">
                                      <p:cBhvr>
                                        <p:cTn id="41" dur="500" fill="hold"/>
                                        <p:tgtEl>
                                          <p:spTgt spid="17416"/>
                                        </p:tgtEl>
                                        <p:attrNameLst>
                                          <p:attrName>ppt_w</p:attrName>
                                        </p:attrNameLst>
                                      </p:cBhvr>
                                      <p:tavLst>
                                        <p:tav tm="0" fmla="#ppt_w*sin(2.5*pi*$)">
                                          <p:val>
                                            <p:fltVal val="0"/>
                                          </p:val>
                                        </p:tav>
                                        <p:tav tm="100000">
                                          <p:val>
                                            <p:fltVal val="1"/>
                                          </p:val>
                                        </p:tav>
                                      </p:tavLst>
                                    </p:anim>
                                    <p:anim calcmode="lin" valueType="num">
                                      <p:cBhvr>
                                        <p:cTn id="42" dur="500" fill="hold"/>
                                        <p:tgtEl>
                                          <p:spTgt spid="17416"/>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9" presetClass="entr" presetSubtype="0" fill="hold" nodeType="clickEffect">
                                  <p:stCondLst>
                                    <p:cond delay="0"/>
                                  </p:stCondLst>
                                  <p:childTnLst>
                                    <p:set>
                                      <p:cBhvr>
                                        <p:cTn id="46" dur="1" fill="hold">
                                          <p:stCondLst>
                                            <p:cond delay="0"/>
                                          </p:stCondLst>
                                        </p:cTn>
                                        <p:tgtEl>
                                          <p:spTgt spid="17417"/>
                                        </p:tgtEl>
                                        <p:attrNameLst>
                                          <p:attrName>style.visibility</p:attrName>
                                        </p:attrNameLst>
                                      </p:cBhvr>
                                      <p:to>
                                        <p:strVal val="visible"/>
                                      </p:to>
                                    </p:set>
                                    <p:anim calcmode="lin" valueType="num">
                                      <p:cBhvr>
                                        <p:cTn id="47" dur="1000" fill="hold"/>
                                        <p:tgtEl>
                                          <p:spTgt spid="17417"/>
                                        </p:tgtEl>
                                        <p:attrNameLst>
                                          <p:attrName>ppt_x</p:attrName>
                                        </p:attrNameLst>
                                      </p:cBhvr>
                                      <p:tavLst>
                                        <p:tav tm="0">
                                          <p:val>
                                            <p:strVal val="#ppt_x-.2"/>
                                          </p:val>
                                        </p:tav>
                                        <p:tav tm="100000">
                                          <p:val>
                                            <p:strVal val="#ppt_x"/>
                                          </p:val>
                                        </p:tav>
                                      </p:tavLst>
                                    </p:anim>
                                    <p:anim calcmode="lin" valueType="num">
                                      <p:cBhvr>
                                        <p:cTn id="48" dur="1000" fill="hold"/>
                                        <p:tgtEl>
                                          <p:spTgt spid="17417"/>
                                        </p:tgtEl>
                                        <p:attrNameLst>
                                          <p:attrName>ppt_y</p:attrName>
                                        </p:attrNameLst>
                                      </p:cBhvr>
                                      <p:tavLst>
                                        <p:tav tm="0">
                                          <p:val>
                                            <p:strVal val="#ppt_y"/>
                                          </p:val>
                                        </p:tav>
                                        <p:tav tm="100000">
                                          <p:val>
                                            <p:strVal val="#ppt_y"/>
                                          </p:val>
                                        </p:tav>
                                      </p:tavLst>
                                    </p:anim>
                                    <p:animEffect transition="in" filter="wipe(right)" prLst="gradientSize: 0.1">
                                      <p:cBhvr>
                                        <p:cTn id="49" dur="1000"/>
                                        <p:tgtEl>
                                          <p:spTgt spid="1741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17418"/>
                                        </p:tgtEl>
                                        <p:attrNameLst>
                                          <p:attrName>style.visibility</p:attrName>
                                        </p:attrNameLst>
                                      </p:cBhvr>
                                      <p:to>
                                        <p:strVal val="visible"/>
                                      </p:to>
                                    </p:set>
                                    <p:anim calcmode="lin" valueType="num">
                                      <p:cBhvr>
                                        <p:cTn id="54" dur="500" fill="hold"/>
                                        <p:tgtEl>
                                          <p:spTgt spid="17418"/>
                                        </p:tgtEl>
                                        <p:attrNameLst>
                                          <p:attrName>ppt_x</p:attrName>
                                        </p:attrNameLst>
                                      </p:cBhvr>
                                      <p:tavLst>
                                        <p:tav tm="0">
                                          <p:val>
                                            <p:strVal val="#ppt_x-.2"/>
                                          </p:val>
                                        </p:tav>
                                        <p:tav tm="100000">
                                          <p:val>
                                            <p:strVal val="#ppt_x"/>
                                          </p:val>
                                        </p:tav>
                                      </p:tavLst>
                                    </p:anim>
                                    <p:anim calcmode="lin" valueType="num">
                                      <p:cBhvr>
                                        <p:cTn id="55" dur="500" fill="hold"/>
                                        <p:tgtEl>
                                          <p:spTgt spid="17418"/>
                                        </p:tgtEl>
                                        <p:attrNameLst>
                                          <p:attrName>ppt_y</p:attrName>
                                        </p:attrNameLst>
                                      </p:cBhvr>
                                      <p:tavLst>
                                        <p:tav tm="0">
                                          <p:val>
                                            <p:strVal val="#ppt_y"/>
                                          </p:val>
                                        </p:tav>
                                        <p:tav tm="100000">
                                          <p:val>
                                            <p:strVal val="#ppt_y"/>
                                          </p:val>
                                        </p:tav>
                                      </p:tavLst>
                                    </p:anim>
                                    <p:animEffect transition="in" filter="wipe(right)" prLst="gradientSize: 0.1">
                                      <p:cBhvr>
                                        <p:cTn id="56" dur="500"/>
                                        <p:tgtEl>
                                          <p:spTgt spid="1741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9" presetClass="entr" presetSubtype="0" fill="hold" nodeType="clickEffect">
                                  <p:stCondLst>
                                    <p:cond delay="0"/>
                                  </p:stCondLst>
                                  <p:childTnLst>
                                    <p:set>
                                      <p:cBhvr>
                                        <p:cTn id="60" dur="1" fill="hold">
                                          <p:stCondLst>
                                            <p:cond delay="0"/>
                                          </p:stCondLst>
                                        </p:cTn>
                                        <p:tgtEl>
                                          <p:spTgt spid="17419"/>
                                        </p:tgtEl>
                                        <p:attrNameLst>
                                          <p:attrName>style.visibility</p:attrName>
                                        </p:attrNameLst>
                                      </p:cBhvr>
                                      <p:to>
                                        <p:strVal val="visible"/>
                                      </p:to>
                                    </p:set>
                                    <p:anim calcmode="lin" valueType="num">
                                      <p:cBhvr>
                                        <p:cTn id="61" dur="1000" fill="hold"/>
                                        <p:tgtEl>
                                          <p:spTgt spid="17419"/>
                                        </p:tgtEl>
                                        <p:attrNameLst>
                                          <p:attrName>ppt_x</p:attrName>
                                        </p:attrNameLst>
                                      </p:cBhvr>
                                      <p:tavLst>
                                        <p:tav tm="0">
                                          <p:val>
                                            <p:strVal val="#ppt_x-.2"/>
                                          </p:val>
                                        </p:tav>
                                        <p:tav tm="100000">
                                          <p:val>
                                            <p:strVal val="#ppt_x"/>
                                          </p:val>
                                        </p:tav>
                                      </p:tavLst>
                                    </p:anim>
                                    <p:anim calcmode="lin" valueType="num">
                                      <p:cBhvr>
                                        <p:cTn id="62" dur="1000" fill="hold"/>
                                        <p:tgtEl>
                                          <p:spTgt spid="17419"/>
                                        </p:tgtEl>
                                        <p:attrNameLst>
                                          <p:attrName>ppt_y</p:attrName>
                                        </p:attrNameLst>
                                      </p:cBhvr>
                                      <p:tavLst>
                                        <p:tav tm="0">
                                          <p:val>
                                            <p:strVal val="#ppt_y"/>
                                          </p:val>
                                        </p:tav>
                                        <p:tav tm="100000">
                                          <p:val>
                                            <p:strVal val="#ppt_y"/>
                                          </p:val>
                                        </p:tav>
                                      </p:tavLst>
                                    </p:anim>
                                    <p:animEffect transition="in" filter="wipe(right)" prLst="gradientSize: 0.1">
                                      <p:cBhvr>
                                        <p:cTn id="63" dur="1000"/>
                                        <p:tgtEl>
                                          <p:spTgt spid="17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3" grpId="0"/>
      <p:bldP spid="17415" grpId="0"/>
      <p:bldP spid="17416" grpId="0"/>
      <p:bldP spid="17418"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fld id="{A8B6A390-000C-4F34-9DF2-2163511F428C}" type="datetime1">
              <a:rPr lang="en-US" altLang="en-US"/>
              <a:pPr/>
              <a:t>10/18/2017</a:t>
            </a:fld>
            <a:endParaRPr lang="en-US" altLang="en-US"/>
          </a:p>
        </p:txBody>
      </p:sp>
      <p:sp>
        <p:nvSpPr>
          <p:cNvPr id="10" name="Slide Number Placeholder 5"/>
          <p:cNvSpPr>
            <a:spLocks noGrp="1"/>
          </p:cNvSpPr>
          <p:nvPr>
            <p:ph type="sldNum" sz="quarter" idx="12"/>
          </p:nvPr>
        </p:nvSpPr>
        <p:spPr/>
        <p:txBody>
          <a:bodyPr/>
          <a:lstStyle/>
          <a:p>
            <a:fld id="{BAF4C3A2-492B-4EA5-A3DE-3312F65CD399}" type="slidenum">
              <a:rPr lang="en-US" altLang="en-US"/>
              <a:pPr/>
              <a:t>107</a:t>
            </a:fld>
            <a:endParaRPr lang="en-US" altLang="en-US"/>
          </a:p>
        </p:txBody>
      </p:sp>
      <p:sp>
        <p:nvSpPr>
          <p:cNvPr id="16386" name="Rectangle 2"/>
          <p:cNvSpPr>
            <a:spLocks noChangeArrowheads="1"/>
          </p:cNvSpPr>
          <p:nvPr/>
        </p:nvSpPr>
        <p:spPr bwMode="auto">
          <a:xfrm>
            <a:off x="504826" y="12593"/>
            <a:ext cx="87489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id-ID" dirty="0">
                <a:latin typeface="AdvGTIMES-R"/>
              </a:rPr>
              <a:t>Dengan demikian, faktor kebetulan adalah faktor timbal balik dari keanekaragaman; itu adalah,</a:t>
            </a:r>
            <a:endParaRPr lang="en-US" altLang="en-US" dirty="0">
              <a:latin typeface="AdvGTIMES-R"/>
            </a:endParaRP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9968" y="431911"/>
            <a:ext cx="4953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4"/>
          <p:cNvSpPr>
            <a:spLocks noChangeArrowheads="1"/>
          </p:cNvSpPr>
          <p:nvPr/>
        </p:nvSpPr>
        <p:spPr bwMode="auto">
          <a:xfrm>
            <a:off x="504826" y="1141274"/>
            <a:ext cx="924267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id-ID" dirty="0">
                <a:latin typeface="AdvGTIMES-R"/>
              </a:rPr>
              <a:t>Gagasan tentang keragaman dan kebetulan ini adalah dasar teori dan praktik interkoneksi utara-ke-selatan dan timur-barat di antara kolam kekuatan di negara ini. Misalnya, selama musim dingin, energi berasal dari selatan ke utara, dan selama musim panas, hanya yang terjadi kemudian. Selain itu, interkoneksi timur-ke-barat membantu memperbaiki pengiriman energi melalui penyesuaian matahari terbenam atau matahari terbit, yaitu, pengaturan jam 1 jam terlambat atau awal.</a:t>
            </a:r>
            <a:endParaRPr lang="en-US" altLang="en-US" dirty="0">
              <a:latin typeface="AdvGTIMES-R"/>
            </a:endParaRPr>
          </a:p>
        </p:txBody>
      </p:sp>
      <p:sp>
        <p:nvSpPr>
          <p:cNvPr id="16389" name="Rectangle 5"/>
          <p:cNvSpPr>
            <a:spLocks noChangeArrowheads="1"/>
          </p:cNvSpPr>
          <p:nvPr/>
        </p:nvSpPr>
        <p:spPr bwMode="auto">
          <a:xfrm>
            <a:off x="505306" y="2914641"/>
            <a:ext cx="924267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altLang="en-US" sz="2000" b="1" dirty="0">
                <a:latin typeface="Book Antiqua" panose="02040602050305030304" pitchFamily="18" charset="0"/>
              </a:rPr>
              <a:t>Load diversity</a:t>
            </a:r>
            <a:r>
              <a:rPr lang="en-US" altLang="en-US" sz="1600" b="1" dirty="0">
                <a:latin typeface="Book Antiqua" panose="02040602050305030304" pitchFamily="18" charset="0"/>
              </a:rPr>
              <a:t> </a:t>
            </a:r>
            <a:r>
              <a:rPr lang="id-ID" dirty="0">
                <a:latin typeface="AdvGTIMES-R"/>
              </a:rPr>
              <a:t>Ini adalah "perbedaan antara jumlah puncak dua atau lebih beban individu dan puncak beban gabungan" [1]. Oleh karena itu, keragaman beban (LD) adalah</a:t>
            </a:r>
            <a:endParaRPr lang="en-US" altLang="en-US" sz="1600" dirty="0">
              <a:latin typeface="AdvGTIMES-R"/>
            </a:endParaRPr>
          </a:p>
        </p:txBody>
      </p:sp>
      <p:pic>
        <p:nvPicPr>
          <p:cNvPr id="163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581401"/>
            <a:ext cx="69342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7"/>
          <p:cNvSpPr>
            <a:spLocks noChangeArrowheads="1"/>
          </p:cNvSpPr>
          <p:nvPr/>
        </p:nvSpPr>
        <p:spPr bwMode="auto">
          <a:xfrm>
            <a:off x="504826" y="4518118"/>
            <a:ext cx="892651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000" b="1" dirty="0">
                <a:latin typeface="Book Antiqua" panose="02040602050305030304" pitchFamily="18" charset="0"/>
              </a:rPr>
              <a:t>Contribution factor</a:t>
            </a:r>
            <a:r>
              <a:rPr lang="en-US" altLang="en-US" sz="1600" dirty="0">
                <a:latin typeface="Book Antiqua" panose="02040602050305030304" pitchFamily="18" charset="0"/>
              </a:rPr>
              <a:t> </a:t>
            </a:r>
            <a:r>
              <a:rPr lang="id-ID" dirty="0">
                <a:latin typeface="AdvGTIMES-R"/>
              </a:rPr>
              <a:t>Manning [2] mendefinisikan ci sebagai "faktor kontribusi dari beban ke kelompok permintaan maksimum." Ini diberikan dalam per unit permintaan maksimum individu dari beban tersebut. Karena itu,</a:t>
            </a:r>
            <a:endParaRPr lang="en-US" altLang="en-US" sz="1600" dirty="0">
              <a:latin typeface="AdvGTIMES-R"/>
            </a:endParaRPr>
          </a:p>
        </p:txBody>
      </p:sp>
      <p:pic>
        <p:nvPicPr>
          <p:cNvPr id="1639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5486400"/>
            <a:ext cx="64770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349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ppt_x</p:attrName>
                                        </p:attrNameLst>
                                      </p:cBhvr>
                                      <p:tavLst>
                                        <p:tav tm="0">
                                          <p:val>
                                            <p:strVal val="#ppt_x-.2"/>
                                          </p:val>
                                        </p:tav>
                                        <p:tav tm="100000">
                                          <p:val>
                                            <p:strVal val="#ppt_x"/>
                                          </p:val>
                                        </p:tav>
                                      </p:tavLst>
                                    </p:anim>
                                    <p:anim calcmode="lin" valueType="num">
                                      <p:cBhvr>
                                        <p:cTn id="8" dur="1000" fill="hold"/>
                                        <p:tgtEl>
                                          <p:spTgt spid="1638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3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16387"/>
                                        </p:tgtEl>
                                        <p:attrNameLst>
                                          <p:attrName>style.visibility</p:attrName>
                                        </p:attrNameLst>
                                      </p:cBhvr>
                                      <p:to>
                                        <p:strVal val="visible"/>
                                      </p:to>
                                    </p:set>
                                    <p:anim calcmode="lin" valueType="num">
                                      <p:cBhvr>
                                        <p:cTn id="14" dur="1000" fill="hold"/>
                                        <p:tgtEl>
                                          <p:spTgt spid="16387"/>
                                        </p:tgtEl>
                                        <p:attrNameLst>
                                          <p:attrName>ppt_x</p:attrName>
                                        </p:attrNameLst>
                                      </p:cBhvr>
                                      <p:tavLst>
                                        <p:tav tm="0">
                                          <p:val>
                                            <p:strVal val="#ppt_x-.2"/>
                                          </p:val>
                                        </p:tav>
                                        <p:tav tm="100000">
                                          <p:val>
                                            <p:strVal val="#ppt_x"/>
                                          </p:val>
                                        </p:tav>
                                      </p:tavLst>
                                    </p:anim>
                                    <p:anim calcmode="lin" valueType="num">
                                      <p:cBhvr>
                                        <p:cTn id="15" dur="1000" fill="hold"/>
                                        <p:tgtEl>
                                          <p:spTgt spid="1638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638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6388"/>
                                        </p:tgtEl>
                                        <p:attrNameLst>
                                          <p:attrName>style.visibility</p:attrName>
                                        </p:attrNameLst>
                                      </p:cBhvr>
                                      <p:to>
                                        <p:strVal val="visible"/>
                                      </p:to>
                                    </p:set>
                                    <p:anim calcmode="lin" valueType="num">
                                      <p:cBhvr>
                                        <p:cTn id="21" dur="1000" fill="hold"/>
                                        <p:tgtEl>
                                          <p:spTgt spid="16388"/>
                                        </p:tgtEl>
                                        <p:attrNameLst>
                                          <p:attrName>ppt_x</p:attrName>
                                        </p:attrNameLst>
                                      </p:cBhvr>
                                      <p:tavLst>
                                        <p:tav tm="0">
                                          <p:val>
                                            <p:strVal val="#ppt_x-.2"/>
                                          </p:val>
                                        </p:tav>
                                        <p:tav tm="100000">
                                          <p:val>
                                            <p:strVal val="#ppt_x"/>
                                          </p:val>
                                        </p:tav>
                                      </p:tavLst>
                                    </p:anim>
                                    <p:anim calcmode="lin" valueType="num">
                                      <p:cBhvr>
                                        <p:cTn id="22" dur="1000" fill="hold"/>
                                        <p:tgtEl>
                                          <p:spTgt spid="1638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638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5" presetClass="entr" presetSubtype="0" fill="hold" grpId="0" nodeType="clickEffect">
                                  <p:stCondLst>
                                    <p:cond delay="0"/>
                                  </p:stCondLst>
                                  <p:iterate type="lt">
                                    <p:tmPct val="10000"/>
                                  </p:iterate>
                                  <p:childTnLst>
                                    <p:set>
                                      <p:cBhvr>
                                        <p:cTn id="27" dur="1" fill="hold">
                                          <p:stCondLst>
                                            <p:cond delay="0"/>
                                          </p:stCondLst>
                                        </p:cTn>
                                        <p:tgtEl>
                                          <p:spTgt spid="16389"/>
                                        </p:tgtEl>
                                        <p:attrNameLst>
                                          <p:attrName>style.visibility</p:attrName>
                                        </p:attrNameLst>
                                      </p:cBhvr>
                                      <p:to>
                                        <p:strVal val="visible"/>
                                      </p:to>
                                    </p:set>
                                    <p:animEffect transition="in" filter="fade">
                                      <p:cBhvr>
                                        <p:cTn id="28" dur="500"/>
                                        <p:tgtEl>
                                          <p:spTgt spid="16389"/>
                                        </p:tgtEl>
                                      </p:cBhvr>
                                    </p:animEffect>
                                    <p:anim calcmode="lin" valueType="num">
                                      <p:cBhvr>
                                        <p:cTn id="29" dur="500" fill="hold"/>
                                        <p:tgtEl>
                                          <p:spTgt spid="16389"/>
                                        </p:tgtEl>
                                        <p:attrNameLst>
                                          <p:attrName>ppt_w</p:attrName>
                                        </p:attrNameLst>
                                      </p:cBhvr>
                                      <p:tavLst>
                                        <p:tav tm="0" fmla="#ppt_w*sin(2.5*pi*$)">
                                          <p:val>
                                            <p:fltVal val="0"/>
                                          </p:val>
                                        </p:tav>
                                        <p:tav tm="100000">
                                          <p:val>
                                            <p:fltVal val="1"/>
                                          </p:val>
                                        </p:tav>
                                      </p:tavLst>
                                    </p:anim>
                                    <p:anim calcmode="lin" valueType="num">
                                      <p:cBhvr>
                                        <p:cTn id="30" dur="500" fill="hold"/>
                                        <p:tgtEl>
                                          <p:spTgt spid="16389"/>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nodeType="clickEffect">
                                  <p:stCondLst>
                                    <p:cond delay="0"/>
                                  </p:stCondLst>
                                  <p:childTnLst>
                                    <p:set>
                                      <p:cBhvr>
                                        <p:cTn id="34" dur="1" fill="hold">
                                          <p:stCondLst>
                                            <p:cond delay="0"/>
                                          </p:stCondLst>
                                        </p:cTn>
                                        <p:tgtEl>
                                          <p:spTgt spid="16390"/>
                                        </p:tgtEl>
                                        <p:attrNameLst>
                                          <p:attrName>style.visibility</p:attrName>
                                        </p:attrNameLst>
                                      </p:cBhvr>
                                      <p:to>
                                        <p:strVal val="visible"/>
                                      </p:to>
                                    </p:set>
                                    <p:anim calcmode="lin" valueType="num">
                                      <p:cBhvr>
                                        <p:cTn id="35" dur="1000" fill="hold"/>
                                        <p:tgtEl>
                                          <p:spTgt spid="16390"/>
                                        </p:tgtEl>
                                        <p:attrNameLst>
                                          <p:attrName>ppt_x</p:attrName>
                                        </p:attrNameLst>
                                      </p:cBhvr>
                                      <p:tavLst>
                                        <p:tav tm="0">
                                          <p:val>
                                            <p:strVal val="#ppt_x-.2"/>
                                          </p:val>
                                        </p:tav>
                                        <p:tav tm="100000">
                                          <p:val>
                                            <p:strVal val="#ppt_x"/>
                                          </p:val>
                                        </p:tav>
                                      </p:tavLst>
                                    </p:anim>
                                    <p:anim calcmode="lin" valueType="num">
                                      <p:cBhvr>
                                        <p:cTn id="36" dur="1000" fill="hold"/>
                                        <p:tgtEl>
                                          <p:spTgt spid="16390"/>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639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5" presetClass="entr" presetSubtype="0" fill="hold" nodeType="clickEffect">
                                  <p:stCondLst>
                                    <p:cond delay="0"/>
                                  </p:stCondLst>
                                  <p:iterate type="lt">
                                    <p:tmPct val="10000"/>
                                  </p:iterate>
                                  <p:childTnLst>
                                    <p:set>
                                      <p:cBhvr>
                                        <p:cTn id="41" dur="1" fill="hold">
                                          <p:stCondLst>
                                            <p:cond delay="0"/>
                                          </p:stCondLst>
                                        </p:cTn>
                                        <p:tgtEl>
                                          <p:spTgt spid="16391">
                                            <p:txEl>
                                              <p:pRg st="0" end="0"/>
                                            </p:txEl>
                                          </p:spTgt>
                                        </p:tgtEl>
                                        <p:attrNameLst>
                                          <p:attrName>style.visibility</p:attrName>
                                        </p:attrNameLst>
                                      </p:cBhvr>
                                      <p:to>
                                        <p:strVal val="visible"/>
                                      </p:to>
                                    </p:set>
                                    <p:animEffect transition="in" filter="fade">
                                      <p:cBhvr>
                                        <p:cTn id="42" dur="500"/>
                                        <p:tgtEl>
                                          <p:spTgt spid="16391">
                                            <p:txEl>
                                              <p:pRg st="0" end="0"/>
                                            </p:txEl>
                                          </p:spTgt>
                                        </p:tgtEl>
                                      </p:cBhvr>
                                    </p:animEffect>
                                    <p:anim calcmode="lin" valueType="num">
                                      <p:cBhvr>
                                        <p:cTn id="43" dur="500" fill="hold"/>
                                        <p:tgtEl>
                                          <p:spTgt spid="16391">
                                            <p:txEl>
                                              <p:pRg st="0" end="0"/>
                                            </p:txEl>
                                          </p:spTgt>
                                        </p:tgtEl>
                                        <p:attrNameLst>
                                          <p:attrName>ppt_w</p:attrName>
                                        </p:attrNameLst>
                                      </p:cBhvr>
                                      <p:tavLst>
                                        <p:tav tm="0" fmla="#ppt_w*sin(2.5*pi*$)">
                                          <p:val>
                                            <p:fltVal val="0"/>
                                          </p:val>
                                        </p:tav>
                                        <p:tav tm="100000">
                                          <p:val>
                                            <p:fltVal val="1"/>
                                          </p:val>
                                        </p:tav>
                                      </p:tavLst>
                                    </p:anim>
                                    <p:anim calcmode="lin" valueType="num">
                                      <p:cBhvr>
                                        <p:cTn id="44" dur="500" fill="hold"/>
                                        <p:tgtEl>
                                          <p:spTgt spid="1639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9" presetClass="entr" presetSubtype="0" fill="hold" nodeType="clickEffect">
                                  <p:stCondLst>
                                    <p:cond delay="0"/>
                                  </p:stCondLst>
                                  <p:childTnLst>
                                    <p:set>
                                      <p:cBhvr>
                                        <p:cTn id="48" dur="1" fill="hold">
                                          <p:stCondLst>
                                            <p:cond delay="0"/>
                                          </p:stCondLst>
                                        </p:cTn>
                                        <p:tgtEl>
                                          <p:spTgt spid="16392"/>
                                        </p:tgtEl>
                                        <p:attrNameLst>
                                          <p:attrName>style.visibility</p:attrName>
                                        </p:attrNameLst>
                                      </p:cBhvr>
                                      <p:to>
                                        <p:strVal val="visible"/>
                                      </p:to>
                                    </p:set>
                                    <p:anim calcmode="lin" valueType="num">
                                      <p:cBhvr>
                                        <p:cTn id="49" dur="1000" fill="hold"/>
                                        <p:tgtEl>
                                          <p:spTgt spid="16392"/>
                                        </p:tgtEl>
                                        <p:attrNameLst>
                                          <p:attrName>ppt_x</p:attrName>
                                        </p:attrNameLst>
                                      </p:cBhvr>
                                      <p:tavLst>
                                        <p:tav tm="0">
                                          <p:val>
                                            <p:strVal val="#ppt_x-.2"/>
                                          </p:val>
                                        </p:tav>
                                        <p:tav tm="100000">
                                          <p:val>
                                            <p:strVal val="#ppt_x"/>
                                          </p:val>
                                        </p:tav>
                                      </p:tavLst>
                                    </p:anim>
                                    <p:anim calcmode="lin" valueType="num">
                                      <p:cBhvr>
                                        <p:cTn id="50" dur="1000" fill="hold"/>
                                        <p:tgtEl>
                                          <p:spTgt spid="16392"/>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6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8" grpId="0"/>
      <p:bldP spid="16389"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fld id="{2AFDD5CE-8208-469E-92D7-E93A9EE6948B}" type="datetime1">
              <a:rPr lang="en-US" altLang="en-US"/>
              <a:pPr/>
              <a:t>10/18/2017</a:t>
            </a:fld>
            <a:endParaRPr lang="en-US" altLang="en-US"/>
          </a:p>
        </p:txBody>
      </p:sp>
      <p:sp>
        <p:nvSpPr>
          <p:cNvPr id="14" name="Slide Number Placeholder 5"/>
          <p:cNvSpPr>
            <a:spLocks noGrp="1"/>
          </p:cNvSpPr>
          <p:nvPr>
            <p:ph type="sldNum" sz="quarter" idx="12"/>
          </p:nvPr>
        </p:nvSpPr>
        <p:spPr/>
        <p:txBody>
          <a:bodyPr/>
          <a:lstStyle/>
          <a:p>
            <a:fld id="{536E2AC6-C53B-4866-AD4B-ED3C54D6ECEE}" type="slidenum">
              <a:rPr lang="en-US" altLang="en-US"/>
              <a:pPr/>
              <a:t>108</a:t>
            </a:fld>
            <a:endParaRPr lang="en-US" altLang="en-US"/>
          </a:p>
        </p:txBody>
      </p:sp>
      <p:sp>
        <p:nvSpPr>
          <p:cNvPr id="15362" name="Rectangle 2"/>
          <p:cNvSpPr>
            <a:spLocks noChangeArrowheads="1"/>
          </p:cNvSpPr>
          <p:nvPr/>
        </p:nvSpPr>
        <p:spPr bwMode="auto">
          <a:xfrm>
            <a:off x="457201" y="136009"/>
            <a:ext cx="57759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dirty="0">
                <a:latin typeface="AdvGTIMES-R"/>
              </a:rPr>
              <a:t>Menggantikan Persamaan (2-18) menjadi Pers. (2-15),</a:t>
            </a:r>
            <a:endParaRPr lang="en-US" altLang="en-US" sz="1600" dirty="0">
              <a:latin typeface="AdvGTIMES-R"/>
            </a:endParaRPr>
          </a:p>
        </p:txBody>
      </p:sp>
      <p:sp>
        <p:nvSpPr>
          <p:cNvPr id="15363" name="Rectangle 3"/>
          <p:cNvSpPr>
            <a:spLocks noChangeArrowheads="1"/>
          </p:cNvSpPr>
          <p:nvPr/>
        </p:nvSpPr>
        <p:spPr bwMode="auto">
          <a:xfrm>
            <a:off x="457200" y="1339850"/>
            <a:ext cx="427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600">
                <a:latin typeface="Book Antiqua" panose="02040602050305030304" pitchFamily="18" charset="0"/>
              </a:rPr>
              <a:t>or </a:t>
            </a:r>
          </a:p>
        </p:txBody>
      </p:sp>
      <p:pic>
        <p:nvPicPr>
          <p:cNvPr id="153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533400"/>
            <a:ext cx="59436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58914"/>
            <a:ext cx="5410200" cy="1360487"/>
          </a:xfrm>
          <a:prstGeom prst="rect">
            <a:avLst/>
          </a:prstGeom>
          <a:noFill/>
          <a:extLst>
            <a:ext uri="{909E8E84-426E-40DD-AFC4-6F175D3DCCD1}">
              <a14:hiddenFill xmlns:a14="http://schemas.microsoft.com/office/drawing/2010/main">
                <a:solidFill>
                  <a:srgbClr val="FFFFFF"/>
                </a:solidFill>
              </a14:hiddenFill>
            </a:ext>
          </a:extLst>
        </p:spPr>
      </p:pic>
      <p:sp>
        <p:nvSpPr>
          <p:cNvPr id="15366" name="Rectangle 6"/>
          <p:cNvSpPr>
            <a:spLocks noChangeArrowheads="1"/>
          </p:cNvSpPr>
          <p:nvPr/>
        </p:nvSpPr>
        <p:spPr bwMode="auto">
          <a:xfrm>
            <a:off x="381001" y="2482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67" name="Rectangle 7"/>
          <p:cNvSpPr>
            <a:spLocks noChangeArrowheads="1"/>
          </p:cNvSpPr>
          <p:nvPr/>
        </p:nvSpPr>
        <p:spPr bwMode="auto">
          <a:xfrm>
            <a:off x="457200" y="2738735"/>
            <a:ext cx="706831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altLang="en-US" sz="2000" b="1" dirty="0">
                <a:latin typeface="Book Antiqua" panose="02040602050305030304" pitchFamily="18" charset="0"/>
              </a:rPr>
              <a:t>Special cases </a:t>
            </a:r>
            <a:br>
              <a:rPr lang="en-US" altLang="en-US" sz="2000" b="1" dirty="0">
                <a:latin typeface="Book Antiqua" panose="02040602050305030304" pitchFamily="18" charset="0"/>
              </a:rPr>
            </a:br>
            <a:r>
              <a:rPr lang="id-ID" dirty="0">
                <a:latin typeface="AdvGTIMES-R"/>
              </a:rPr>
              <a:t>Case1: D1 = D2 = D3 = ... = Dn = D. Dari Pers. (2-20),</a:t>
            </a:r>
            <a:endParaRPr lang="en-US" altLang="en-US" sz="1600" dirty="0">
              <a:latin typeface="AdvGTIMES-R"/>
            </a:endParaRPr>
          </a:p>
          <a:p>
            <a:endParaRPr lang="en-US" altLang="en-US" sz="1600" dirty="0">
              <a:latin typeface="Book Antiqua" panose="02040602050305030304" pitchFamily="18" charset="0"/>
            </a:endParaRPr>
          </a:p>
        </p:txBody>
      </p:sp>
      <p:sp>
        <p:nvSpPr>
          <p:cNvPr id="15368" name="Rectangle 8"/>
          <p:cNvSpPr>
            <a:spLocks noChangeArrowheads="1"/>
          </p:cNvSpPr>
          <p:nvPr/>
        </p:nvSpPr>
        <p:spPr bwMode="auto">
          <a:xfrm>
            <a:off x="457200" y="4616450"/>
            <a:ext cx="4270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600">
                <a:latin typeface="Book Antiqua" panose="02040602050305030304" pitchFamily="18" charset="0"/>
              </a:rPr>
              <a:t>or </a:t>
            </a:r>
          </a:p>
        </p:txBody>
      </p:sp>
      <p:pic>
        <p:nvPicPr>
          <p:cNvPr id="1537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581400"/>
            <a:ext cx="47244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1536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4921250"/>
            <a:ext cx="5029200" cy="1098550"/>
          </a:xfrm>
          <a:prstGeom prst="rect">
            <a:avLst/>
          </a:prstGeom>
          <a:noFill/>
          <a:extLst>
            <a:ext uri="{909E8E84-426E-40DD-AFC4-6F175D3DCCD1}">
              <a14:hiddenFill xmlns:a14="http://schemas.microsoft.com/office/drawing/2010/main">
                <a:solidFill>
                  <a:srgbClr val="FFFFFF"/>
                </a:solidFill>
              </a14:hiddenFill>
            </a:ext>
          </a:extLst>
        </p:spPr>
      </p:pic>
      <p:sp>
        <p:nvSpPr>
          <p:cNvPr id="15371" name="Rectangle 11"/>
          <p:cNvSpPr>
            <a:spLocks noChangeArrowheads="1"/>
          </p:cNvSpPr>
          <p:nvPr/>
        </p:nvSpPr>
        <p:spPr bwMode="auto">
          <a:xfrm>
            <a:off x="381001" y="26252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5372" name="Rectangle 12"/>
          <p:cNvSpPr>
            <a:spLocks noChangeArrowheads="1"/>
          </p:cNvSpPr>
          <p:nvPr/>
        </p:nvSpPr>
        <p:spPr bwMode="auto">
          <a:xfrm>
            <a:off x="381001" y="32538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val="471971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5362"/>
                                        </p:tgtEl>
                                        <p:attrNameLst>
                                          <p:attrName>style.visibility</p:attrName>
                                        </p:attrNameLst>
                                      </p:cBhvr>
                                      <p:to>
                                        <p:strVal val="visible"/>
                                      </p:to>
                                    </p:set>
                                    <p:animEffect transition="in" filter="fade">
                                      <p:cBhvr>
                                        <p:cTn id="7" dur="1000"/>
                                        <p:tgtEl>
                                          <p:spTgt spid="15362"/>
                                        </p:tgtEl>
                                      </p:cBhvr>
                                    </p:animEffect>
                                    <p:anim calcmode="lin" valueType="num">
                                      <p:cBhvr>
                                        <p:cTn id="8" dur="1000" fill="hold"/>
                                        <p:tgtEl>
                                          <p:spTgt spid="15362"/>
                                        </p:tgtEl>
                                        <p:attrNameLst>
                                          <p:attrName>ppt_w</p:attrName>
                                        </p:attrNameLst>
                                      </p:cBhvr>
                                      <p:tavLst>
                                        <p:tav tm="0" fmla="#ppt_w*sin(2.5*pi*$)">
                                          <p:val>
                                            <p:fltVal val="0"/>
                                          </p:val>
                                        </p:tav>
                                        <p:tav tm="100000">
                                          <p:val>
                                            <p:fltVal val="1"/>
                                          </p:val>
                                        </p:tav>
                                      </p:tavLst>
                                    </p:anim>
                                    <p:anim calcmode="lin" valueType="num">
                                      <p:cBhvr>
                                        <p:cTn id="9" dur="1000" fill="hold"/>
                                        <p:tgtEl>
                                          <p:spTgt spid="15362"/>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15365"/>
                                        </p:tgtEl>
                                        <p:attrNameLst>
                                          <p:attrName>style.visibility</p:attrName>
                                        </p:attrNameLst>
                                      </p:cBhvr>
                                      <p:to>
                                        <p:strVal val="visible"/>
                                      </p:to>
                                    </p:set>
                                    <p:anim calcmode="lin" valueType="num">
                                      <p:cBhvr>
                                        <p:cTn id="14" dur="1000" fill="hold"/>
                                        <p:tgtEl>
                                          <p:spTgt spid="15365"/>
                                        </p:tgtEl>
                                        <p:attrNameLst>
                                          <p:attrName>ppt_x</p:attrName>
                                        </p:attrNameLst>
                                      </p:cBhvr>
                                      <p:tavLst>
                                        <p:tav tm="0">
                                          <p:val>
                                            <p:strVal val="#ppt_x-.2"/>
                                          </p:val>
                                        </p:tav>
                                        <p:tav tm="100000">
                                          <p:val>
                                            <p:strVal val="#ppt_x"/>
                                          </p:val>
                                        </p:tav>
                                      </p:tavLst>
                                    </p:anim>
                                    <p:anim calcmode="lin" valueType="num">
                                      <p:cBhvr>
                                        <p:cTn id="15" dur="1000" fill="hold"/>
                                        <p:tgtEl>
                                          <p:spTgt spid="1536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536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5" presetClass="entr" presetSubtype="0" fill="hold" grpId="0" nodeType="clickEffect">
                                  <p:stCondLst>
                                    <p:cond delay="0"/>
                                  </p:stCondLst>
                                  <p:iterate type="lt">
                                    <p:tmPct val="10000"/>
                                  </p:iterate>
                                  <p:childTnLst>
                                    <p:set>
                                      <p:cBhvr>
                                        <p:cTn id="20" dur="1" fill="hold">
                                          <p:stCondLst>
                                            <p:cond delay="0"/>
                                          </p:stCondLst>
                                        </p:cTn>
                                        <p:tgtEl>
                                          <p:spTgt spid="15363"/>
                                        </p:tgtEl>
                                        <p:attrNameLst>
                                          <p:attrName>style.visibility</p:attrName>
                                        </p:attrNameLst>
                                      </p:cBhvr>
                                      <p:to>
                                        <p:strVal val="visible"/>
                                      </p:to>
                                    </p:set>
                                    <p:animEffect transition="in" filter="fade">
                                      <p:cBhvr>
                                        <p:cTn id="21" dur="500"/>
                                        <p:tgtEl>
                                          <p:spTgt spid="15363"/>
                                        </p:tgtEl>
                                      </p:cBhvr>
                                    </p:animEffect>
                                    <p:anim calcmode="lin" valueType="num">
                                      <p:cBhvr>
                                        <p:cTn id="22" dur="500" fill="hold"/>
                                        <p:tgtEl>
                                          <p:spTgt spid="15363"/>
                                        </p:tgtEl>
                                        <p:attrNameLst>
                                          <p:attrName>ppt_w</p:attrName>
                                        </p:attrNameLst>
                                      </p:cBhvr>
                                      <p:tavLst>
                                        <p:tav tm="0" fmla="#ppt_w*sin(2.5*pi*$)">
                                          <p:val>
                                            <p:fltVal val="0"/>
                                          </p:val>
                                        </p:tav>
                                        <p:tav tm="100000">
                                          <p:val>
                                            <p:fltVal val="1"/>
                                          </p:val>
                                        </p:tav>
                                      </p:tavLst>
                                    </p:anim>
                                    <p:anim calcmode="lin" valueType="num">
                                      <p:cBhvr>
                                        <p:cTn id="23" dur="500" fill="hold"/>
                                        <p:tgtEl>
                                          <p:spTgt spid="15363"/>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15364"/>
                                        </p:tgtEl>
                                        <p:attrNameLst>
                                          <p:attrName>style.visibility</p:attrName>
                                        </p:attrNameLst>
                                      </p:cBhvr>
                                      <p:to>
                                        <p:strVal val="visible"/>
                                      </p:to>
                                    </p:set>
                                    <p:anim calcmode="lin" valueType="num">
                                      <p:cBhvr>
                                        <p:cTn id="28" dur="1000" fill="hold"/>
                                        <p:tgtEl>
                                          <p:spTgt spid="15364"/>
                                        </p:tgtEl>
                                        <p:attrNameLst>
                                          <p:attrName>ppt_x</p:attrName>
                                        </p:attrNameLst>
                                      </p:cBhvr>
                                      <p:tavLst>
                                        <p:tav tm="0">
                                          <p:val>
                                            <p:strVal val="#ppt_x-.2"/>
                                          </p:val>
                                        </p:tav>
                                        <p:tav tm="100000">
                                          <p:val>
                                            <p:strVal val="#ppt_x"/>
                                          </p:val>
                                        </p:tav>
                                      </p:tavLst>
                                    </p:anim>
                                    <p:anim calcmode="lin" valueType="num">
                                      <p:cBhvr>
                                        <p:cTn id="29" dur="1000" fill="hold"/>
                                        <p:tgtEl>
                                          <p:spTgt spid="15364"/>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536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5" presetClass="entr" presetSubtype="0" fill="hold" grpId="0" nodeType="clickEffect">
                                  <p:stCondLst>
                                    <p:cond delay="0"/>
                                  </p:stCondLst>
                                  <p:iterate type="lt">
                                    <p:tmPct val="10000"/>
                                  </p:iterate>
                                  <p:childTnLst>
                                    <p:set>
                                      <p:cBhvr>
                                        <p:cTn id="34" dur="1" fill="hold">
                                          <p:stCondLst>
                                            <p:cond delay="0"/>
                                          </p:stCondLst>
                                        </p:cTn>
                                        <p:tgtEl>
                                          <p:spTgt spid="15367"/>
                                        </p:tgtEl>
                                        <p:attrNameLst>
                                          <p:attrName>style.visibility</p:attrName>
                                        </p:attrNameLst>
                                      </p:cBhvr>
                                      <p:to>
                                        <p:strVal val="visible"/>
                                      </p:to>
                                    </p:set>
                                    <p:animEffect transition="in" filter="fade">
                                      <p:cBhvr>
                                        <p:cTn id="35" dur="500"/>
                                        <p:tgtEl>
                                          <p:spTgt spid="15367"/>
                                        </p:tgtEl>
                                      </p:cBhvr>
                                    </p:animEffect>
                                    <p:anim calcmode="lin" valueType="num">
                                      <p:cBhvr>
                                        <p:cTn id="36" dur="500" fill="hold"/>
                                        <p:tgtEl>
                                          <p:spTgt spid="15367"/>
                                        </p:tgtEl>
                                        <p:attrNameLst>
                                          <p:attrName>ppt_w</p:attrName>
                                        </p:attrNameLst>
                                      </p:cBhvr>
                                      <p:tavLst>
                                        <p:tav tm="0" fmla="#ppt_w*sin(2.5*pi*$)">
                                          <p:val>
                                            <p:fltVal val="0"/>
                                          </p:val>
                                        </p:tav>
                                        <p:tav tm="100000">
                                          <p:val>
                                            <p:fltVal val="1"/>
                                          </p:val>
                                        </p:tav>
                                      </p:tavLst>
                                    </p:anim>
                                    <p:anim calcmode="lin" valueType="num">
                                      <p:cBhvr>
                                        <p:cTn id="37" dur="500" fill="hold"/>
                                        <p:tgtEl>
                                          <p:spTgt spid="15367"/>
                                        </p:tgtEl>
                                        <p:attrNameLst>
                                          <p:attrName>ppt_h</p:attrName>
                                        </p:attrNameLst>
                                      </p:cBhvr>
                                      <p:tavLst>
                                        <p:tav tm="0">
                                          <p:val>
                                            <p:strVal val="#ppt_h"/>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nodeType="clickEffect">
                                  <p:stCondLst>
                                    <p:cond delay="0"/>
                                  </p:stCondLst>
                                  <p:childTnLst>
                                    <p:set>
                                      <p:cBhvr>
                                        <p:cTn id="41" dur="1" fill="hold">
                                          <p:stCondLst>
                                            <p:cond delay="0"/>
                                          </p:stCondLst>
                                        </p:cTn>
                                        <p:tgtEl>
                                          <p:spTgt spid="15370"/>
                                        </p:tgtEl>
                                        <p:attrNameLst>
                                          <p:attrName>style.visibility</p:attrName>
                                        </p:attrNameLst>
                                      </p:cBhvr>
                                      <p:to>
                                        <p:strVal val="visible"/>
                                      </p:to>
                                    </p:set>
                                    <p:anim calcmode="lin" valueType="num">
                                      <p:cBhvr>
                                        <p:cTn id="42" dur="1000" fill="hold"/>
                                        <p:tgtEl>
                                          <p:spTgt spid="15370"/>
                                        </p:tgtEl>
                                        <p:attrNameLst>
                                          <p:attrName>ppt_x</p:attrName>
                                        </p:attrNameLst>
                                      </p:cBhvr>
                                      <p:tavLst>
                                        <p:tav tm="0">
                                          <p:val>
                                            <p:strVal val="#ppt_x-.2"/>
                                          </p:val>
                                        </p:tav>
                                        <p:tav tm="100000">
                                          <p:val>
                                            <p:strVal val="#ppt_x"/>
                                          </p:val>
                                        </p:tav>
                                      </p:tavLst>
                                    </p:anim>
                                    <p:anim calcmode="lin" valueType="num">
                                      <p:cBhvr>
                                        <p:cTn id="43" dur="1000" fill="hold"/>
                                        <p:tgtEl>
                                          <p:spTgt spid="15370"/>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537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4" presetClass="entr" presetSubtype="0" accel="100000" fill="hold" grpId="0" nodeType="clickEffect">
                                  <p:stCondLst>
                                    <p:cond delay="0"/>
                                  </p:stCondLst>
                                  <p:childTnLst>
                                    <p:set>
                                      <p:cBhvr>
                                        <p:cTn id="48" dur="1" fill="hold">
                                          <p:stCondLst>
                                            <p:cond delay="0"/>
                                          </p:stCondLst>
                                        </p:cTn>
                                        <p:tgtEl>
                                          <p:spTgt spid="15368"/>
                                        </p:tgtEl>
                                        <p:attrNameLst>
                                          <p:attrName>style.visibility</p:attrName>
                                        </p:attrNameLst>
                                      </p:cBhvr>
                                      <p:to>
                                        <p:strVal val="visible"/>
                                      </p:to>
                                    </p:set>
                                    <p:anim calcmode="lin" valueType="num">
                                      <p:cBhvr>
                                        <p:cTn id="49" dur="500" fill="hold"/>
                                        <p:tgtEl>
                                          <p:spTgt spid="15368"/>
                                        </p:tgtEl>
                                        <p:attrNameLst>
                                          <p:attrName>ppt_w</p:attrName>
                                        </p:attrNameLst>
                                      </p:cBhvr>
                                      <p:tavLst>
                                        <p:tav tm="0">
                                          <p:val>
                                            <p:strVal val="#ppt_w*0.05"/>
                                          </p:val>
                                        </p:tav>
                                        <p:tav tm="100000">
                                          <p:val>
                                            <p:strVal val="#ppt_w"/>
                                          </p:val>
                                        </p:tav>
                                      </p:tavLst>
                                    </p:anim>
                                    <p:anim calcmode="lin" valueType="num">
                                      <p:cBhvr>
                                        <p:cTn id="50" dur="500" fill="hold"/>
                                        <p:tgtEl>
                                          <p:spTgt spid="15368"/>
                                        </p:tgtEl>
                                        <p:attrNameLst>
                                          <p:attrName>ppt_h</p:attrName>
                                        </p:attrNameLst>
                                      </p:cBhvr>
                                      <p:tavLst>
                                        <p:tav tm="0">
                                          <p:val>
                                            <p:strVal val="#ppt_h"/>
                                          </p:val>
                                        </p:tav>
                                        <p:tav tm="100000">
                                          <p:val>
                                            <p:strVal val="#ppt_h"/>
                                          </p:val>
                                        </p:tav>
                                      </p:tavLst>
                                    </p:anim>
                                    <p:anim calcmode="lin" valueType="num">
                                      <p:cBhvr>
                                        <p:cTn id="51" dur="500" fill="hold"/>
                                        <p:tgtEl>
                                          <p:spTgt spid="15368"/>
                                        </p:tgtEl>
                                        <p:attrNameLst>
                                          <p:attrName>ppt_x</p:attrName>
                                        </p:attrNameLst>
                                      </p:cBhvr>
                                      <p:tavLst>
                                        <p:tav tm="0">
                                          <p:val>
                                            <p:strVal val="#ppt_x-.2"/>
                                          </p:val>
                                        </p:tav>
                                        <p:tav tm="100000">
                                          <p:val>
                                            <p:strVal val="#ppt_x"/>
                                          </p:val>
                                        </p:tav>
                                      </p:tavLst>
                                    </p:anim>
                                    <p:anim calcmode="lin" valueType="num">
                                      <p:cBhvr>
                                        <p:cTn id="52" dur="500" fill="hold"/>
                                        <p:tgtEl>
                                          <p:spTgt spid="15368"/>
                                        </p:tgtEl>
                                        <p:attrNameLst>
                                          <p:attrName>ppt_y</p:attrName>
                                        </p:attrNameLst>
                                      </p:cBhvr>
                                      <p:tavLst>
                                        <p:tav tm="0">
                                          <p:val>
                                            <p:strVal val="#ppt_y"/>
                                          </p:val>
                                        </p:tav>
                                        <p:tav tm="100000">
                                          <p:val>
                                            <p:strVal val="#ppt_y"/>
                                          </p:val>
                                        </p:tav>
                                      </p:tavLst>
                                    </p:anim>
                                    <p:animEffect transition="in" filter="fade">
                                      <p:cBhvr>
                                        <p:cTn id="53" dur="500"/>
                                        <p:tgtEl>
                                          <p:spTgt spid="1536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9" presetClass="entr" presetSubtype="0" fill="hold" nodeType="clickEffect">
                                  <p:stCondLst>
                                    <p:cond delay="0"/>
                                  </p:stCondLst>
                                  <p:childTnLst>
                                    <p:set>
                                      <p:cBhvr>
                                        <p:cTn id="57" dur="1" fill="hold">
                                          <p:stCondLst>
                                            <p:cond delay="0"/>
                                          </p:stCondLst>
                                        </p:cTn>
                                        <p:tgtEl>
                                          <p:spTgt spid="15369"/>
                                        </p:tgtEl>
                                        <p:attrNameLst>
                                          <p:attrName>style.visibility</p:attrName>
                                        </p:attrNameLst>
                                      </p:cBhvr>
                                      <p:to>
                                        <p:strVal val="visible"/>
                                      </p:to>
                                    </p:set>
                                    <p:anim calcmode="lin" valueType="num">
                                      <p:cBhvr>
                                        <p:cTn id="58" dur="1000" fill="hold"/>
                                        <p:tgtEl>
                                          <p:spTgt spid="15369"/>
                                        </p:tgtEl>
                                        <p:attrNameLst>
                                          <p:attrName>ppt_x</p:attrName>
                                        </p:attrNameLst>
                                      </p:cBhvr>
                                      <p:tavLst>
                                        <p:tav tm="0">
                                          <p:val>
                                            <p:strVal val="#ppt_x-.2"/>
                                          </p:val>
                                        </p:tav>
                                        <p:tav tm="100000">
                                          <p:val>
                                            <p:strVal val="#ppt_x"/>
                                          </p:val>
                                        </p:tav>
                                      </p:tavLst>
                                    </p:anim>
                                    <p:anim calcmode="lin" valueType="num">
                                      <p:cBhvr>
                                        <p:cTn id="59" dur="1000" fill="hold"/>
                                        <p:tgtEl>
                                          <p:spTgt spid="15369"/>
                                        </p:tgtEl>
                                        <p:attrNameLst>
                                          <p:attrName>ppt_y</p:attrName>
                                        </p:attrNameLst>
                                      </p:cBhvr>
                                      <p:tavLst>
                                        <p:tav tm="0">
                                          <p:val>
                                            <p:strVal val="#ppt_y"/>
                                          </p:val>
                                        </p:tav>
                                        <p:tav tm="100000">
                                          <p:val>
                                            <p:strVal val="#ppt_y"/>
                                          </p:val>
                                        </p:tav>
                                      </p:tavLst>
                                    </p:anim>
                                    <p:animEffect transition="in" filter="wipe(right)" prLst="gradientSize: 0.1">
                                      <p:cBhvr>
                                        <p:cTn id="60" dur="1000"/>
                                        <p:tgtEl>
                                          <p:spTgt spid="15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p:bldP spid="15367" grpId="0"/>
      <p:bldP spid="15368"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fld id="{CDFE6048-FFD9-4445-9899-3ACDF5EB5A55}" type="datetime1">
              <a:rPr lang="en-US" altLang="en-US"/>
              <a:pPr/>
              <a:t>10/18/2017</a:t>
            </a:fld>
            <a:endParaRPr lang="en-US" altLang="en-US"/>
          </a:p>
        </p:txBody>
      </p:sp>
      <p:sp>
        <p:nvSpPr>
          <p:cNvPr id="12" name="Slide Number Placeholder 5"/>
          <p:cNvSpPr>
            <a:spLocks noGrp="1"/>
          </p:cNvSpPr>
          <p:nvPr>
            <p:ph type="sldNum" sz="quarter" idx="12"/>
          </p:nvPr>
        </p:nvSpPr>
        <p:spPr/>
        <p:txBody>
          <a:bodyPr/>
          <a:lstStyle/>
          <a:p>
            <a:fld id="{0E73F926-5B7B-4F73-A1F2-98B39D60B4D7}" type="slidenum">
              <a:rPr lang="en-US" altLang="en-US"/>
              <a:pPr/>
              <a:t>109</a:t>
            </a:fld>
            <a:endParaRPr lang="en-US" altLang="en-US"/>
          </a:p>
        </p:txBody>
      </p:sp>
      <p:sp>
        <p:nvSpPr>
          <p:cNvPr id="14338" name="Rectangle 2"/>
          <p:cNvSpPr>
            <a:spLocks noChangeArrowheads="1"/>
          </p:cNvSpPr>
          <p:nvPr/>
        </p:nvSpPr>
        <p:spPr bwMode="auto">
          <a:xfrm>
            <a:off x="416052" y="565428"/>
            <a:ext cx="722024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2000" b="1" i="1" dirty="0">
                <a:latin typeface="Book Antiqua" panose="02040602050305030304" pitchFamily="18" charset="0"/>
              </a:rPr>
              <a:t>Case 2</a:t>
            </a:r>
            <a:r>
              <a:rPr lang="en-US" altLang="en-US" sz="1600" b="1" i="1" dirty="0">
                <a:latin typeface="Book Antiqua" panose="02040602050305030304" pitchFamily="18" charset="0"/>
              </a:rPr>
              <a:t>: </a:t>
            </a:r>
            <a:r>
              <a:rPr lang="id-ID" dirty="0">
                <a:latin typeface="AdvGTIMES-R"/>
              </a:rPr>
              <a:t>c1 = c2 = c3 = ....... cn = c. Oleh karena itu, dari Pers. (2.20),</a:t>
            </a:r>
            <a:endParaRPr lang="en-US" altLang="en-US" dirty="0">
              <a:latin typeface="AdvGTIMES-R"/>
            </a:endParaRPr>
          </a:p>
        </p:txBody>
      </p:sp>
      <p:sp>
        <p:nvSpPr>
          <p:cNvPr id="14339" name="Rectangle 3"/>
          <p:cNvSpPr>
            <a:spLocks noChangeArrowheads="1"/>
          </p:cNvSpPr>
          <p:nvPr/>
        </p:nvSpPr>
        <p:spPr bwMode="auto">
          <a:xfrm>
            <a:off x="457201" y="136009"/>
            <a:ext cx="682751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id-ID" dirty="0">
                <a:latin typeface="AdvGTIMES-R"/>
              </a:rPr>
              <a:t>Artinya, faktor kebetulan sama dengan faktor kontribusi rata-rata.</a:t>
            </a:r>
            <a:endParaRPr lang="en-US" altLang="en-US" sz="2000" dirty="0">
              <a:latin typeface="AdvGTIMES-R"/>
            </a:endParaRPr>
          </a:p>
        </p:txBody>
      </p:sp>
      <p:sp>
        <p:nvSpPr>
          <p:cNvPr id="14340" name="Rectangle 4"/>
          <p:cNvSpPr>
            <a:spLocks noChangeArrowheads="1"/>
          </p:cNvSpPr>
          <p:nvPr/>
        </p:nvSpPr>
        <p:spPr bwMode="auto">
          <a:xfrm>
            <a:off x="531814" y="3128116"/>
            <a:ext cx="6553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id-ID" dirty="0">
                <a:latin typeface="AdvGTIMES-R"/>
              </a:rPr>
              <a:t>Artinya, faktor kebetulan saya sama dengan faktor kontribusi</a:t>
            </a:r>
            <a:endParaRPr lang="en-US" altLang="en-US" sz="1600" dirty="0">
              <a:latin typeface="AdvGTIMES-R"/>
            </a:endParaRPr>
          </a:p>
        </p:txBody>
      </p:sp>
      <p:sp>
        <p:nvSpPr>
          <p:cNvPr id="14341" name="Rectangle 5"/>
          <p:cNvSpPr>
            <a:spLocks noChangeArrowheads="1"/>
          </p:cNvSpPr>
          <p:nvPr/>
        </p:nvSpPr>
        <p:spPr bwMode="auto">
          <a:xfrm>
            <a:off x="529716" y="2141507"/>
            <a:ext cx="4539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dirty="0">
                <a:latin typeface="AdvGTIMES-R"/>
              </a:rPr>
              <a:t>or</a:t>
            </a:r>
            <a:r>
              <a:rPr lang="en-US" altLang="en-US" sz="1600" dirty="0">
                <a:latin typeface="Book Antiqua" panose="02040602050305030304" pitchFamily="18" charset="0"/>
              </a:rPr>
              <a:t> </a:t>
            </a:r>
          </a:p>
        </p:txBody>
      </p:sp>
      <p:pic>
        <p:nvPicPr>
          <p:cNvPr id="1434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6039" y="935520"/>
            <a:ext cx="5257800" cy="140970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572133"/>
            <a:ext cx="5105400" cy="539750"/>
          </a:xfrm>
          <a:prstGeom prst="rect">
            <a:avLst/>
          </a:prstGeom>
          <a:noFill/>
          <a:extLst>
            <a:ext uri="{909E8E84-426E-40DD-AFC4-6F175D3DCCD1}">
              <a14:hiddenFill xmlns:a14="http://schemas.microsoft.com/office/drawing/2010/main">
                <a:solidFill>
                  <a:srgbClr val="FFFFFF"/>
                </a:solidFill>
              </a14:hiddenFill>
            </a:ext>
          </a:extLst>
        </p:spPr>
      </p:pic>
      <p:sp>
        <p:nvSpPr>
          <p:cNvPr id="14345" name="Rectangle 9"/>
          <p:cNvSpPr>
            <a:spLocks noChangeArrowheads="1"/>
          </p:cNvSpPr>
          <p:nvPr/>
        </p:nvSpPr>
        <p:spPr bwMode="auto">
          <a:xfrm>
            <a:off x="529716" y="3553610"/>
            <a:ext cx="899833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altLang="en-US" sz="2000" b="1" dirty="0">
                <a:latin typeface="Book Antiqua" panose="02040602050305030304" pitchFamily="18" charset="0"/>
              </a:rPr>
              <a:t>Loss-factor</a:t>
            </a:r>
            <a:r>
              <a:rPr lang="en-US" altLang="en-US" sz="1600" dirty="0">
                <a:latin typeface="Book Antiqua" panose="02040602050305030304" pitchFamily="18" charset="0"/>
              </a:rPr>
              <a:t> </a:t>
            </a:r>
            <a:r>
              <a:rPr lang="id-ID" dirty="0">
                <a:latin typeface="AdvGTIMES-R"/>
              </a:rPr>
              <a:t>Ini adalah "ratIo dari rata-rata kehilangan daya pada daya puncak beban listrik selama periode waktu tertentu" [1]. Oleh karena itu, faktor kerugian (FLS) tersebut</a:t>
            </a:r>
            <a:endParaRPr lang="en-US" altLang="en-US" dirty="0">
              <a:latin typeface="AdvGTIMES-R"/>
            </a:endParaRPr>
          </a:p>
        </p:txBody>
      </p:sp>
      <p:sp>
        <p:nvSpPr>
          <p:cNvPr id="14346" name="Rectangle 10"/>
          <p:cNvSpPr>
            <a:spLocks noChangeArrowheads="1"/>
          </p:cNvSpPr>
          <p:nvPr/>
        </p:nvSpPr>
        <p:spPr bwMode="auto">
          <a:xfrm>
            <a:off x="457200" y="5439975"/>
            <a:ext cx="885139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id-ID" dirty="0">
                <a:latin typeface="AdvGTIMES-R"/>
              </a:rPr>
              <a:t>Persamaan (2,25) berlaku untuk kerugian tembaga dari sistem tetapi tidak untuk kerugian besi.</a:t>
            </a:r>
            <a:endParaRPr lang="en-US" altLang="en-US" sz="1600" dirty="0">
              <a:latin typeface="AdvGTIMES-R"/>
            </a:endParaRPr>
          </a:p>
        </p:txBody>
      </p:sp>
      <p:pic>
        <p:nvPicPr>
          <p:cNvPr id="1434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437064"/>
            <a:ext cx="6781800"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6528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4339"/>
                                        </p:tgtEl>
                                        <p:attrNameLst>
                                          <p:attrName>style.visibility</p:attrName>
                                        </p:attrNameLst>
                                      </p:cBhvr>
                                      <p:to>
                                        <p:strVal val="visible"/>
                                      </p:to>
                                    </p:set>
                                    <p:animEffect transition="in" filter="fade">
                                      <p:cBhvr>
                                        <p:cTn id="7" dur="500"/>
                                        <p:tgtEl>
                                          <p:spTgt spid="14339"/>
                                        </p:tgtEl>
                                      </p:cBhvr>
                                    </p:animEffect>
                                    <p:anim calcmode="lin" valueType="num">
                                      <p:cBhvr>
                                        <p:cTn id="8" dur="500" fill="hold"/>
                                        <p:tgtEl>
                                          <p:spTgt spid="14339"/>
                                        </p:tgtEl>
                                        <p:attrNameLst>
                                          <p:attrName>ppt_w</p:attrName>
                                        </p:attrNameLst>
                                      </p:cBhvr>
                                      <p:tavLst>
                                        <p:tav tm="0" fmla="#ppt_w*sin(2.5*pi*$)">
                                          <p:val>
                                            <p:fltVal val="0"/>
                                          </p:val>
                                        </p:tav>
                                        <p:tav tm="100000">
                                          <p:val>
                                            <p:fltVal val="1"/>
                                          </p:val>
                                        </p:tav>
                                      </p:tavLst>
                                    </p:anim>
                                    <p:anim calcmode="lin" valueType="num">
                                      <p:cBhvr>
                                        <p:cTn id="9" dur="500" fill="hold"/>
                                        <p:tgtEl>
                                          <p:spTgt spid="14339"/>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14338"/>
                                        </p:tgtEl>
                                        <p:attrNameLst>
                                          <p:attrName>style.visibility</p:attrName>
                                        </p:attrNameLst>
                                      </p:cBhvr>
                                      <p:to>
                                        <p:strVal val="visible"/>
                                      </p:to>
                                    </p:set>
                                    <p:animEffect transition="in" filter="fade">
                                      <p:cBhvr>
                                        <p:cTn id="14" dur="500"/>
                                        <p:tgtEl>
                                          <p:spTgt spid="14338"/>
                                        </p:tgtEl>
                                      </p:cBhvr>
                                    </p:animEffect>
                                    <p:anim calcmode="lin" valueType="num">
                                      <p:cBhvr>
                                        <p:cTn id="15" dur="500" fill="hold"/>
                                        <p:tgtEl>
                                          <p:spTgt spid="14338"/>
                                        </p:tgtEl>
                                        <p:attrNameLst>
                                          <p:attrName>ppt_w</p:attrName>
                                        </p:attrNameLst>
                                      </p:cBhvr>
                                      <p:tavLst>
                                        <p:tav tm="0" fmla="#ppt_w*sin(2.5*pi*$)">
                                          <p:val>
                                            <p:fltVal val="0"/>
                                          </p:val>
                                        </p:tav>
                                        <p:tav tm="100000">
                                          <p:val>
                                            <p:fltVal val="1"/>
                                          </p:val>
                                        </p:tav>
                                      </p:tavLst>
                                    </p:anim>
                                    <p:anim calcmode="lin" valueType="num">
                                      <p:cBhvr>
                                        <p:cTn id="16" dur="500" fill="hold"/>
                                        <p:tgtEl>
                                          <p:spTgt spid="14338"/>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14343"/>
                                        </p:tgtEl>
                                        <p:attrNameLst>
                                          <p:attrName>style.visibility</p:attrName>
                                        </p:attrNameLst>
                                      </p:cBhvr>
                                      <p:to>
                                        <p:strVal val="visible"/>
                                      </p:to>
                                    </p:set>
                                    <p:anim calcmode="lin" valueType="num">
                                      <p:cBhvr>
                                        <p:cTn id="21" dur="1000" fill="hold"/>
                                        <p:tgtEl>
                                          <p:spTgt spid="14343"/>
                                        </p:tgtEl>
                                        <p:attrNameLst>
                                          <p:attrName>ppt_x</p:attrName>
                                        </p:attrNameLst>
                                      </p:cBhvr>
                                      <p:tavLst>
                                        <p:tav tm="0">
                                          <p:val>
                                            <p:strVal val="#ppt_x-.2"/>
                                          </p:val>
                                        </p:tav>
                                        <p:tav tm="100000">
                                          <p:val>
                                            <p:strVal val="#ppt_x"/>
                                          </p:val>
                                        </p:tav>
                                      </p:tavLst>
                                    </p:anim>
                                    <p:anim calcmode="lin" valueType="num">
                                      <p:cBhvr>
                                        <p:cTn id="22" dur="1000" fill="hold"/>
                                        <p:tgtEl>
                                          <p:spTgt spid="14343"/>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434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5" presetClass="entr" presetSubtype="0" fill="hold" grpId="0" nodeType="clickEffect">
                                  <p:stCondLst>
                                    <p:cond delay="0"/>
                                  </p:stCondLst>
                                  <p:iterate type="lt">
                                    <p:tmPct val="10000"/>
                                  </p:iterate>
                                  <p:childTnLst>
                                    <p:set>
                                      <p:cBhvr>
                                        <p:cTn id="27" dur="1" fill="hold">
                                          <p:stCondLst>
                                            <p:cond delay="0"/>
                                          </p:stCondLst>
                                        </p:cTn>
                                        <p:tgtEl>
                                          <p:spTgt spid="14341"/>
                                        </p:tgtEl>
                                        <p:attrNameLst>
                                          <p:attrName>style.visibility</p:attrName>
                                        </p:attrNameLst>
                                      </p:cBhvr>
                                      <p:to>
                                        <p:strVal val="visible"/>
                                      </p:to>
                                    </p:set>
                                    <p:animEffect transition="in" filter="fade">
                                      <p:cBhvr>
                                        <p:cTn id="28" dur="500"/>
                                        <p:tgtEl>
                                          <p:spTgt spid="14341"/>
                                        </p:tgtEl>
                                      </p:cBhvr>
                                    </p:animEffect>
                                    <p:anim calcmode="lin" valueType="num">
                                      <p:cBhvr>
                                        <p:cTn id="29" dur="500" fill="hold"/>
                                        <p:tgtEl>
                                          <p:spTgt spid="14341"/>
                                        </p:tgtEl>
                                        <p:attrNameLst>
                                          <p:attrName>ppt_w</p:attrName>
                                        </p:attrNameLst>
                                      </p:cBhvr>
                                      <p:tavLst>
                                        <p:tav tm="0" fmla="#ppt_w*sin(2.5*pi*$)">
                                          <p:val>
                                            <p:fltVal val="0"/>
                                          </p:val>
                                        </p:tav>
                                        <p:tav tm="100000">
                                          <p:val>
                                            <p:fltVal val="1"/>
                                          </p:val>
                                        </p:tav>
                                      </p:tavLst>
                                    </p:anim>
                                    <p:anim calcmode="lin" valueType="num">
                                      <p:cBhvr>
                                        <p:cTn id="30" dur="500" fill="hold"/>
                                        <p:tgtEl>
                                          <p:spTgt spid="14341"/>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nodeType="clickEffect">
                                  <p:stCondLst>
                                    <p:cond delay="0"/>
                                  </p:stCondLst>
                                  <p:childTnLst>
                                    <p:set>
                                      <p:cBhvr>
                                        <p:cTn id="34" dur="1" fill="hold">
                                          <p:stCondLst>
                                            <p:cond delay="0"/>
                                          </p:stCondLst>
                                        </p:cTn>
                                        <p:tgtEl>
                                          <p:spTgt spid="14342"/>
                                        </p:tgtEl>
                                        <p:attrNameLst>
                                          <p:attrName>style.visibility</p:attrName>
                                        </p:attrNameLst>
                                      </p:cBhvr>
                                      <p:to>
                                        <p:strVal val="visible"/>
                                      </p:to>
                                    </p:set>
                                    <p:anim calcmode="lin" valueType="num">
                                      <p:cBhvr>
                                        <p:cTn id="35" dur="1000" fill="hold"/>
                                        <p:tgtEl>
                                          <p:spTgt spid="14342"/>
                                        </p:tgtEl>
                                        <p:attrNameLst>
                                          <p:attrName>ppt_x</p:attrName>
                                        </p:attrNameLst>
                                      </p:cBhvr>
                                      <p:tavLst>
                                        <p:tav tm="0">
                                          <p:val>
                                            <p:strVal val="#ppt_x-.2"/>
                                          </p:val>
                                        </p:tav>
                                        <p:tav tm="100000">
                                          <p:val>
                                            <p:strVal val="#ppt_x"/>
                                          </p:val>
                                        </p:tav>
                                      </p:tavLst>
                                    </p:anim>
                                    <p:anim calcmode="lin" valueType="num">
                                      <p:cBhvr>
                                        <p:cTn id="36" dur="1000" fill="hold"/>
                                        <p:tgtEl>
                                          <p:spTgt spid="14342"/>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434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5" presetClass="entr" presetSubtype="0" fill="hold" grpId="0" nodeType="clickEffect">
                                  <p:stCondLst>
                                    <p:cond delay="0"/>
                                  </p:stCondLst>
                                  <p:iterate type="lt">
                                    <p:tmPct val="10000"/>
                                  </p:iterate>
                                  <p:childTnLst>
                                    <p:set>
                                      <p:cBhvr>
                                        <p:cTn id="41" dur="1" fill="hold">
                                          <p:stCondLst>
                                            <p:cond delay="0"/>
                                          </p:stCondLst>
                                        </p:cTn>
                                        <p:tgtEl>
                                          <p:spTgt spid="14340"/>
                                        </p:tgtEl>
                                        <p:attrNameLst>
                                          <p:attrName>style.visibility</p:attrName>
                                        </p:attrNameLst>
                                      </p:cBhvr>
                                      <p:to>
                                        <p:strVal val="visible"/>
                                      </p:to>
                                    </p:set>
                                    <p:animEffect transition="in" filter="fade">
                                      <p:cBhvr>
                                        <p:cTn id="42" dur="500"/>
                                        <p:tgtEl>
                                          <p:spTgt spid="14340"/>
                                        </p:tgtEl>
                                      </p:cBhvr>
                                    </p:animEffect>
                                    <p:anim calcmode="lin" valueType="num">
                                      <p:cBhvr>
                                        <p:cTn id="43" dur="500" fill="hold"/>
                                        <p:tgtEl>
                                          <p:spTgt spid="14340"/>
                                        </p:tgtEl>
                                        <p:attrNameLst>
                                          <p:attrName>ppt_w</p:attrName>
                                        </p:attrNameLst>
                                      </p:cBhvr>
                                      <p:tavLst>
                                        <p:tav tm="0" fmla="#ppt_w*sin(2.5*pi*$)">
                                          <p:val>
                                            <p:fltVal val="0"/>
                                          </p:val>
                                        </p:tav>
                                        <p:tav tm="100000">
                                          <p:val>
                                            <p:fltVal val="1"/>
                                          </p:val>
                                        </p:tav>
                                      </p:tavLst>
                                    </p:anim>
                                    <p:anim calcmode="lin" valueType="num">
                                      <p:cBhvr>
                                        <p:cTn id="44" dur="500" fill="hold"/>
                                        <p:tgtEl>
                                          <p:spTgt spid="14340"/>
                                        </p:tgtEl>
                                        <p:attrNameLst>
                                          <p:attrName>ppt_h</p:attrName>
                                        </p:attrNameLst>
                                      </p:cBhvr>
                                      <p:tavLst>
                                        <p:tav tm="0">
                                          <p:val>
                                            <p:strVal val="#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5" presetClass="entr" presetSubtype="0" fill="hold" grpId="0" nodeType="clickEffect">
                                  <p:stCondLst>
                                    <p:cond delay="0"/>
                                  </p:stCondLst>
                                  <p:iterate type="lt">
                                    <p:tmPct val="10000"/>
                                  </p:iterate>
                                  <p:childTnLst>
                                    <p:set>
                                      <p:cBhvr>
                                        <p:cTn id="48" dur="1" fill="hold">
                                          <p:stCondLst>
                                            <p:cond delay="0"/>
                                          </p:stCondLst>
                                        </p:cTn>
                                        <p:tgtEl>
                                          <p:spTgt spid="14345"/>
                                        </p:tgtEl>
                                        <p:attrNameLst>
                                          <p:attrName>style.visibility</p:attrName>
                                        </p:attrNameLst>
                                      </p:cBhvr>
                                      <p:to>
                                        <p:strVal val="visible"/>
                                      </p:to>
                                    </p:set>
                                    <p:animEffect transition="in" filter="fade">
                                      <p:cBhvr>
                                        <p:cTn id="49" dur="500"/>
                                        <p:tgtEl>
                                          <p:spTgt spid="14345"/>
                                        </p:tgtEl>
                                      </p:cBhvr>
                                    </p:animEffect>
                                    <p:anim calcmode="lin" valueType="num">
                                      <p:cBhvr>
                                        <p:cTn id="50" dur="500" fill="hold"/>
                                        <p:tgtEl>
                                          <p:spTgt spid="14345"/>
                                        </p:tgtEl>
                                        <p:attrNameLst>
                                          <p:attrName>ppt_w</p:attrName>
                                        </p:attrNameLst>
                                      </p:cBhvr>
                                      <p:tavLst>
                                        <p:tav tm="0" fmla="#ppt_w*sin(2.5*pi*$)">
                                          <p:val>
                                            <p:fltVal val="0"/>
                                          </p:val>
                                        </p:tav>
                                        <p:tav tm="100000">
                                          <p:val>
                                            <p:fltVal val="1"/>
                                          </p:val>
                                        </p:tav>
                                      </p:tavLst>
                                    </p:anim>
                                    <p:anim calcmode="lin" valueType="num">
                                      <p:cBhvr>
                                        <p:cTn id="51" dur="500" fill="hold"/>
                                        <p:tgtEl>
                                          <p:spTgt spid="14345"/>
                                        </p:tgtEl>
                                        <p:attrNameLst>
                                          <p:attrName>ppt_h</p:attrName>
                                        </p:attrNameLst>
                                      </p:cBhvr>
                                      <p:tavLst>
                                        <p:tav tm="0">
                                          <p:val>
                                            <p:strVal val="#ppt_h"/>
                                          </p:val>
                                        </p:tav>
                                        <p:tav tm="100000">
                                          <p:val>
                                            <p:strVal val="#ppt_h"/>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9" presetClass="entr" presetSubtype="0" fill="hold" nodeType="clickEffect">
                                  <p:stCondLst>
                                    <p:cond delay="0"/>
                                  </p:stCondLst>
                                  <p:childTnLst>
                                    <p:set>
                                      <p:cBhvr>
                                        <p:cTn id="55" dur="1" fill="hold">
                                          <p:stCondLst>
                                            <p:cond delay="0"/>
                                          </p:stCondLst>
                                        </p:cTn>
                                        <p:tgtEl>
                                          <p:spTgt spid="14347"/>
                                        </p:tgtEl>
                                        <p:attrNameLst>
                                          <p:attrName>style.visibility</p:attrName>
                                        </p:attrNameLst>
                                      </p:cBhvr>
                                      <p:to>
                                        <p:strVal val="visible"/>
                                      </p:to>
                                    </p:set>
                                    <p:anim calcmode="lin" valueType="num">
                                      <p:cBhvr>
                                        <p:cTn id="56" dur="1000" fill="hold"/>
                                        <p:tgtEl>
                                          <p:spTgt spid="14347"/>
                                        </p:tgtEl>
                                        <p:attrNameLst>
                                          <p:attrName>ppt_x</p:attrName>
                                        </p:attrNameLst>
                                      </p:cBhvr>
                                      <p:tavLst>
                                        <p:tav tm="0">
                                          <p:val>
                                            <p:strVal val="#ppt_x-.2"/>
                                          </p:val>
                                        </p:tav>
                                        <p:tav tm="100000">
                                          <p:val>
                                            <p:strVal val="#ppt_x"/>
                                          </p:val>
                                        </p:tav>
                                      </p:tavLst>
                                    </p:anim>
                                    <p:anim calcmode="lin" valueType="num">
                                      <p:cBhvr>
                                        <p:cTn id="57" dur="1000" fill="hold"/>
                                        <p:tgtEl>
                                          <p:spTgt spid="14347"/>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434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14346"/>
                                        </p:tgtEl>
                                        <p:attrNameLst>
                                          <p:attrName>style.visibility</p:attrName>
                                        </p:attrNameLst>
                                      </p:cBhvr>
                                      <p:to>
                                        <p:strVal val="visible"/>
                                      </p:to>
                                    </p:set>
                                    <p:animEffect transition="in" filter="strips(downLeft)">
                                      <p:cBhvr>
                                        <p:cTn id="63" dur="5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p:bldP spid="14340" grpId="0"/>
      <p:bldP spid="14341" grpId="0"/>
      <p:bldP spid="14345" grpId="0"/>
      <p:bldP spid="143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8490" y="356616"/>
            <a:ext cx="7944646" cy="6117335"/>
          </a:xfrm>
          <a:prstGeom prst="rect">
            <a:avLst/>
          </a:prstGeom>
        </p:spPr>
      </p:pic>
      <p:sp>
        <p:nvSpPr>
          <p:cNvPr id="3" name="Date Placeholder 2"/>
          <p:cNvSpPr>
            <a:spLocks noGrp="1"/>
          </p:cNvSpPr>
          <p:nvPr>
            <p:ph type="dt" sz="half" idx="10"/>
          </p:nvPr>
        </p:nvSpPr>
        <p:spPr/>
        <p:txBody>
          <a:bodyPr/>
          <a:lstStyle/>
          <a:p>
            <a:fld id="{5EA07D8E-6643-4111-9A97-C6DD74F4A93F}" type="datetime9">
              <a:rPr lang="en-US" smtClean="0"/>
              <a:t>10/18/2017 1:14:55 PM</a:t>
            </a:fld>
            <a:endParaRPr lang="en-US"/>
          </a:p>
        </p:txBody>
      </p:sp>
      <p:sp>
        <p:nvSpPr>
          <p:cNvPr id="4" name="Slide Number Placeholder 3"/>
          <p:cNvSpPr>
            <a:spLocks noGrp="1"/>
          </p:cNvSpPr>
          <p:nvPr>
            <p:ph type="sldNum" sz="quarter" idx="12"/>
          </p:nvPr>
        </p:nvSpPr>
        <p:spPr/>
        <p:txBody>
          <a:bodyPr/>
          <a:lstStyle/>
          <a:p>
            <a:fld id="{C7448EEC-1D14-4DD9-B8EB-772171F61A1D}" type="slidenum">
              <a:rPr lang="en-US" smtClean="0"/>
              <a:t>11</a:t>
            </a:fld>
            <a:endParaRPr lang="en-US"/>
          </a:p>
        </p:txBody>
      </p:sp>
    </p:spTree>
    <p:extLst>
      <p:ext uri="{BB962C8B-B14F-4D97-AF65-F5344CB8AC3E}">
        <p14:creationId xmlns:p14="http://schemas.microsoft.com/office/powerpoint/2010/main" val="77569301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B2EBA150-2359-4ED8-B418-31B414F653F4}" type="datetime1">
              <a:rPr lang="en-US" altLang="en-US"/>
              <a:pPr/>
              <a:t>10/18/2017</a:t>
            </a:fld>
            <a:endParaRPr lang="en-US" altLang="en-US"/>
          </a:p>
        </p:txBody>
      </p:sp>
      <p:sp>
        <p:nvSpPr>
          <p:cNvPr id="6" name="Slide Number Placeholder 5"/>
          <p:cNvSpPr>
            <a:spLocks noGrp="1"/>
          </p:cNvSpPr>
          <p:nvPr>
            <p:ph type="sldNum" sz="quarter" idx="12"/>
          </p:nvPr>
        </p:nvSpPr>
        <p:spPr/>
        <p:txBody>
          <a:bodyPr/>
          <a:lstStyle/>
          <a:p>
            <a:fld id="{2C21BF72-2963-4477-A2E5-C15D26221E8E}" type="slidenum">
              <a:rPr lang="en-US" altLang="en-US"/>
              <a:pPr/>
              <a:t>110</a:t>
            </a:fld>
            <a:endParaRPr lang="en-US" altLang="en-US"/>
          </a:p>
        </p:txBody>
      </p:sp>
      <p:sp>
        <p:nvSpPr>
          <p:cNvPr id="13314" name="Rectangle 2"/>
          <p:cNvSpPr>
            <a:spLocks noChangeArrowheads="1"/>
          </p:cNvSpPr>
          <p:nvPr/>
        </p:nvSpPr>
        <p:spPr bwMode="auto">
          <a:xfrm>
            <a:off x="533400" y="85736"/>
            <a:ext cx="914095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altLang="en-US" sz="2000" b="1" dirty="0">
                <a:latin typeface="Book Antiqua" panose="02040602050305030304" pitchFamily="18" charset="0"/>
              </a:rPr>
              <a:t>Example 2-2</a:t>
            </a:r>
            <a:r>
              <a:rPr lang="en-US" altLang="en-US" sz="1600" dirty="0">
                <a:latin typeface="Book Antiqua" panose="02040602050305030304" pitchFamily="18" charset="0"/>
              </a:rPr>
              <a:t> </a:t>
            </a:r>
            <a:r>
              <a:rPr lang="id-ID" dirty="0">
                <a:latin typeface="AdvGTIMES-R"/>
              </a:rPr>
              <a:t>Asumsikan bahwa beban puncak tahunan dari pengumpan utama adalah 2000 kW, di mana kehilangan daya, yaitu kehilangan tembaga total, atau I</a:t>
            </a:r>
            <a:r>
              <a:rPr lang="id-ID" baseline="30000" dirty="0">
                <a:latin typeface="AdvGTIMES-R"/>
              </a:rPr>
              <a:t>2</a:t>
            </a:r>
            <a:r>
              <a:rPr lang="id-ID" dirty="0">
                <a:latin typeface="AdvGTIMES-R"/>
              </a:rPr>
              <a:t>R, adalah 80 kW per tiga fase. Dengan mengasumsikan faktor kerugian tahunan sebesar 0,15, tentukan: (a) Kehilangan daya rata-rata tahunan. (b) Total kerugian energi tahunan akibat kehilangan tembaga dari sirkuit pengumpan.</a:t>
            </a:r>
            <a:endParaRPr lang="en-US" altLang="en-US" dirty="0">
              <a:latin typeface="AdvGTIMES-R"/>
            </a:endParaRPr>
          </a:p>
        </p:txBody>
      </p:sp>
      <p:sp>
        <p:nvSpPr>
          <p:cNvPr id="13315" name="Rectangle 3"/>
          <p:cNvSpPr>
            <a:spLocks noChangeArrowheads="1"/>
          </p:cNvSpPr>
          <p:nvPr/>
        </p:nvSpPr>
        <p:spPr bwMode="auto">
          <a:xfrm>
            <a:off x="533400" y="1676401"/>
            <a:ext cx="8256588"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000" b="1" dirty="0">
                <a:latin typeface="Book Antiqua" panose="02040602050305030304" pitchFamily="18" charset="0"/>
              </a:rPr>
              <a:t>SOLUTION</a:t>
            </a:r>
            <a:r>
              <a:rPr lang="en-US" altLang="en-US" sz="1600" dirty="0">
                <a:latin typeface="Book Antiqua" panose="02040602050305030304" pitchFamily="18" charset="0"/>
              </a:rPr>
              <a:t> </a:t>
            </a:r>
            <a:br>
              <a:rPr lang="en-US" altLang="en-US" sz="1600" dirty="0">
                <a:latin typeface="Book Antiqua" panose="02040602050305030304" pitchFamily="18" charset="0"/>
              </a:rPr>
            </a:br>
            <a:r>
              <a:rPr lang="en-US" altLang="en-US" sz="1600" dirty="0">
                <a:latin typeface="Book Antiqua" panose="02040602050305030304" pitchFamily="18" charset="0"/>
                <a:hlinkClick r:id="" action="ppaction://hlinkshowjump?jump=previousslide">
                  <a:snd r:embed="rId2" name="applause.wav"/>
                </a:hlinkClick>
              </a:rPr>
              <a:t>(a) From Eq. (2-25), </a:t>
            </a:r>
            <a:r>
              <a:rPr lang="en-US" altLang="en-US" sz="1600" dirty="0">
                <a:latin typeface="Book Antiqua" panose="02040602050305030304" pitchFamily="18" charset="0"/>
              </a:rPr>
              <a:t/>
            </a:r>
            <a:br>
              <a:rPr lang="en-US" altLang="en-US" sz="1600" dirty="0">
                <a:latin typeface="Book Antiqua" panose="02040602050305030304" pitchFamily="18" charset="0"/>
              </a:rPr>
            </a:br>
            <a:r>
              <a:rPr lang="en-US" altLang="en-US" sz="1600" dirty="0">
                <a:latin typeface="Book Antiqua" panose="02040602050305030304" pitchFamily="18" charset="0"/>
              </a:rPr>
              <a:t>            Average power loss = power loss at peak load x </a:t>
            </a:r>
            <a:r>
              <a:rPr lang="en-US" altLang="en-US" sz="1600" b="1" i="1" dirty="0">
                <a:latin typeface="Book Antiqua" panose="02040602050305030304" pitchFamily="18" charset="0"/>
              </a:rPr>
              <a:t>F </a:t>
            </a:r>
            <a:r>
              <a:rPr lang="en-US" altLang="en-US" sz="1600" b="1" i="1" baseline="-25000" dirty="0">
                <a:latin typeface="Book Antiqua" panose="02040602050305030304" pitchFamily="18" charset="0"/>
              </a:rPr>
              <a:t>LS</a:t>
            </a:r>
            <a:r>
              <a:rPr lang="en-US" altLang="en-US" sz="1600" b="1" i="1" dirty="0">
                <a:latin typeface="Book Antiqua" panose="02040602050305030304" pitchFamily="18" charset="0"/>
              </a:rPr>
              <a:t/>
            </a:r>
            <a:br>
              <a:rPr lang="en-US" altLang="en-US" sz="1600" b="1" i="1" dirty="0">
                <a:latin typeface="Book Antiqua" panose="02040602050305030304" pitchFamily="18" charset="0"/>
              </a:rPr>
            </a:br>
            <a:r>
              <a:rPr lang="en-US" altLang="en-US" sz="1600" b="1" i="1" dirty="0">
                <a:latin typeface="Book Antiqua" panose="02040602050305030304" pitchFamily="18" charset="0"/>
              </a:rPr>
              <a:t>                                                </a:t>
            </a:r>
            <a:r>
              <a:rPr lang="en-US" altLang="en-US" sz="1600" dirty="0">
                <a:latin typeface="Book Antiqua" panose="02040602050305030304" pitchFamily="18" charset="0"/>
              </a:rPr>
              <a:t>= 80 kW x 0.15 </a:t>
            </a:r>
            <a:br>
              <a:rPr lang="en-US" altLang="en-US" sz="1600" dirty="0">
                <a:latin typeface="Book Antiqua" panose="02040602050305030304" pitchFamily="18" charset="0"/>
              </a:rPr>
            </a:br>
            <a:r>
              <a:rPr lang="en-US" altLang="en-US" sz="1600" dirty="0">
                <a:latin typeface="Book Antiqua" panose="02040602050305030304" pitchFamily="18" charset="0"/>
              </a:rPr>
              <a:t>                                                =12kW </a:t>
            </a:r>
          </a:p>
        </p:txBody>
      </p:sp>
      <p:sp>
        <p:nvSpPr>
          <p:cNvPr id="13316" name="Rectangle 4"/>
          <p:cNvSpPr>
            <a:spLocks noChangeArrowheads="1"/>
          </p:cNvSpPr>
          <p:nvPr/>
        </p:nvSpPr>
        <p:spPr bwMode="auto">
          <a:xfrm>
            <a:off x="533400" y="3352801"/>
            <a:ext cx="6477000" cy="164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600" i="1">
                <a:latin typeface="Book Antiqua" panose="02040602050305030304" pitchFamily="18" charset="0"/>
              </a:rPr>
              <a:t>(b) </a:t>
            </a:r>
            <a:r>
              <a:rPr lang="en-US" altLang="en-US" sz="1600">
                <a:latin typeface="Book Antiqua" panose="02040602050305030304" pitchFamily="18" charset="0"/>
              </a:rPr>
              <a:t>The total annual energy loss is </a:t>
            </a:r>
            <a:br>
              <a:rPr lang="en-US" altLang="en-US" sz="1600">
                <a:latin typeface="Book Antiqua" panose="02040602050305030304" pitchFamily="18" charset="0"/>
              </a:rPr>
            </a:br>
            <a:r>
              <a:rPr lang="en-US" altLang="en-US" sz="1600">
                <a:latin typeface="Book Antiqua" panose="02040602050305030304" pitchFamily="18" charset="0"/>
              </a:rPr>
              <a:t>             TAELCU = average power loss x 8760 h/yr </a:t>
            </a:r>
            <a:br>
              <a:rPr lang="en-US" altLang="en-US" sz="1600">
                <a:latin typeface="Book Antiqua" panose="02040602050305030304" pitchFamily="18" charset="0"/>
              </a:rPr>
            </a:br>
            <a:r>
              <a:rPr lang="en-US" altLang="en-US" sz="1600">
                <a:latin typeface="Book Antiqua" panose="02040602050305030304" pitchFamily="18" charset="0"/>
              </a:rPr>
              <a:t>                              = 12 x 8760 </a:t>
            </a:r>
            <a:br>
              <a:rPr lang="en-US" altLang="en-US" sz="1600">
                <a:latin typeface="Book Antiqua" panose="02040602050305030304" pitchFamily="18" charset="0"/>
              </a:rPr>
            </a:br>
            <a:r>
              <a:rPr lang="en-US" altLang="en-US" sz="1600">
                <a:latin typeface="Book Antiqua" panose="02040602050305030304" pitchFamily="18" charset="0"/>
              </a:rPr>
              <a:t>                              =</a:t>
            </a:r>
            <a:r>
              <a:rPr lang="en-US" altLang="en-US"/>
              <a:t> </a:t>
            </a:r>
            <a:r>
              <a:rPr lang="en-US" altLang="en-US" sz="1600">
                <a:latin typeface="Book Antiqua" panose="02040602050305030304" pitchFamily="18" charset="0"/>
              </a:rPr>
              <a:t>105,120 kWh</a:t>
            </a:r>
            <a:r>
              <a:rPr lang="en-US" altLang="en-US"/>
              <a:t> </a:t>
            </a:r>
            <a:br>
              <a:rPr lang="en-US" altLang="en-US"/>
            </a:br>
            <a:r>
              <a:rPr lang="en-US" altLang="en-US"/>
              <a:t/>
            </a:r>
            <a:br>
              <a:rPr lang="en-US" altLang="en-US"/>
            </a:br>
            <a:r>
              <a:rPr lang="en-US" altLang="en-US"/>
              <a:t> </a:t>
            </a:r>
          </a:p>
        </p:txBody>
      </p:sp>
    </p:spTree>
    <p:extLst>
      <p:ext uri="{BB962C8B-B14F-4D97-AF65-F5344CB8AC3E}">
        <p14:creationId xmlns:p14="http://schemas.microsoft.com/office/powerpoint/2010/main" val="3164262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3314"/>
                                        </p:tgtEl>
                                        <p:attrNameLst>
                                          <p:attrName>style.visibility</p:attrName>
                                        </p:attrNameLst>
                                      </p:cBhvr>
                                      <p:to>
                                        <p:strVal val="visible"/>
                                      </p:to>
                                    </p:set>
                                    <p:animEffect transition="in" filter="fade">
                                      <p:cBhvr>
                                        <p:cTn id="7" dur="500"/>
                                        <p:tgtEl>
                                          <p:spTgt spid="13314"/>
                                        </p:tgtEl>
                                      </p:cBhvr>
                                    </p:animEffect>
                                    <p:anim calcmode="lin" valueType="num">
                                      <p:cBhvr>
                                        <p:cTn id="8" dur="500" fill="hold"/>
                                        <p:tgtEl>
                                          <p:spTgt spid="13314"/>
                                        </p:tgtEl>
                                        <p:attrNameLst>
                                          <p:attrName>ppt_w</p:attrName>
                                        </p:attrNameLst>
                                      </p:cBhvr>
                                      <p:tavLst>
                                        <p:tav tm="0" fmla="#ppt_w*sin(2.5*pi*$)">
                                          <p:val>
                                            <p:fltVal val="0"/>
                                          </p:val>
                                        </p:tav>
                                        <p:tav tm="100000">
                                          <p:val>
                                            <p:fltVal val="1"/>
                                          </p:val>
                                        </p:tav>
                                      </p:tavLst>
                                    </p:anim>
                                    <p:anim calcmode="lin" valueType="num">
                                      <p:cBhvr>
                                        <p:cTn id="9" dur="500" fill="hold"/>
                                        <p:tgtEl>
                                          <p:spTgt spid="13314"/>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13315"/>
                                        </p:tgtEl>
                                        <p:attrNameLst>
                                          <p:attrName>style.visibility</p:attrName>
                                        </p:attrNameLst>
                                      </p:cBhvr>
                                      <p:to>
                                        <p:strVal val="visible"/>
                                      </p:to>
                                    </p:set>
                                    <p:animEffect transition="in" filter="strips(downLeft)">
                                      <p:cBhvr>
                                        <p:cTn id="14" dur="500"/>
                                        <p:tgtEl>
                                          <p:spTgt spid="1331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3316"/>
                                        </p:tgtEl>
                                        <p:attrNameLst>
                                          <p:attrName>style.visibility</p:attrName>
                                        </p:attrNameLst>
                                      </p:cBhvr>
                                      <p:to>
                                        <p:strVal val="visible"/>
                                      </p:to>
                                    </p:set>
                                    <p:anim calcmode="lin" valueType="num">
                                      <p:cBhvr>
                                        <p:cTn id="19" dur="1000" fill="hold"/>
                                        <p:tgtEl>
                                          <p:spTgt spid="13316"/>
                                        </p:tgtEl>
                                        <p:attrNameLst>
                                          <p:attrName>ppt_x</p:attrName>
                                        </p:attrNameLst>
                                      </p:cBhvr>
                                      <p:tavLst>
                                        <p:tav tm="0">
                                          <p:val>
                                            <p:strVal val="#ppt_x-.2"/>
                                          </p:val>
                                        </p:tav>
                                        <p:tav tm="100000">
                                          <p:val>
                                            <p:strVal val="#ppt_x"/>
                                          </p:val>
                                        </p:tav>
                                      </p:tavLst>
                                    </p:anim>
                                    <p:anim calcmode="lin" valueType="num">
                                      <p:cBhvr>
                                        <p:cTn id="20" dur="1000" fill="hold"/>
                                        <p:tgtEl>
                                          <p:spTgt spid="1331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p:bldP spid="13316"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fld id="{187D2B52-E194-4476-B6A8-CF67207EE007}" type="datetime1">
              <a:rPr lang="en-US" altLang="en-US"/>
              <a:pPr/>
              <a:t>10/18/2017</a:t>
            </a:fld>
            <a:endParaRPr lang="en-US" altLang="en-US"/>
          </a:p>
        </p:txBody>
      </p:sp>
      <p:sp>
        <p:nvSpPr>
          <p:cNvPr id="7" name="Slide Number Placeholder 5"/>
          <p:cNvSpPr>
            <a:spLocks noGrp="1"/>
          </p:cNvSpPr>
          <p:nvPr>
            <p:ph type="sldNum" sz="quarter" idx="12"/>
          </p:nvPr>
        </p:nvSpPr>
        <p:spPr/>
        <p:txBody>
          <a:bodyPr/>
          <a:lstStyle/>
          <a:p>
            <a:fld id="{7F3EC916-6C16-4AD3-9184-DA43EA8E95C5}" type="slidenum">
              <a:rPr lang="en-US" altLang="en-US"/>
              <a:pPr/>
              <a:t>111</a:t>
            </a:fld>
            <a:endParaRPr lang="en-US" altLang="en-US"/>
          </a:p>
        </p:txBody>
      </p:sp>
      <p:sp>
        <p:nvSpPr>
          <p:cNvPr id="12290" name="Rectangle 2"/>
          <p:cNvSpPr>
            <a:spLocks noChangeArrowheads="1"/>
          </p:cNvSpPr>
          <p:nvPr/>
        </p:nvSpPr>
        <p:spPr bwMode="auto">
          <a:xfrm>
            <a:off x="457200" y="199192"/>
            <a:ext cx="891540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000" b="1" dirty="0">
                <a:latin typeface="Book Antiqua" panose="02040602050305030304" pitchFamily="18" charset="0"/>
              </a:rPr>
              <a:t>Example 2-3</a:t>
            </a:r>
            <a:r>
              <a:rPr lang="en-US" altLang="en-US" sz="1600" dirty="0">
                <a:latin typeface="Book Antiqua" panose="02040602050305030304" pitchFamily="18" charset="0"/>
              </a:rPr>
              <a:t> </a:t>
            </a:r>
            <a:r>
              <a:rPr lang="id-ID" dirty="0">
                <a:latin typeface="AdvGTIMES-R"/>
              </a:rPr>
              <a:t>Asumsikan bahwa ada enam pelanggan perumahan yang terhubung ke transformator distribusi, seperti yang ditunjukkan pada Gambar 2-5.</a:t>
            </a:r>
            <a:endParaRPr lang="en-US" altLang="en-US" sz="1600" dirty="0">
              <a:latin typeface="AdvGTIMES-R"/>
            </a:endParaRPr>
          </a:p>
        </p:txBody>
      </p:sp>
      <p:sp>
        <p:nvSpPr>
          <p:cNvPr id="12291" name="Rectangle 3"/>
          <p:cNvSpPr>
            <a:spLocks noChangeArrowheads="1"/>
          </p:cNvSpPr>
          <p:nvPr/>
        </p:nvSpPr>
        <p:spPr bwMode="auto">
          <a:xfrm>
            <a:off x="457200" y="4847464"/>
            <a:ext cx="8915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sz="1600" dirty="0">
                <a:latin typeface="AdvGTIMES-R"/>
              </a:rPr>
              <a:t>Asumsikan bahwa beban yang terhubung adalah 9 kW per rumah dan bahwa faktor permintaan dan faktor keragaman untuk kelompok enam rumah, baik dari catatan NL &amp; NP Company atau dari buku pegangan yang relevan, masing-masing diputuskan masing-masing adalah 0,65 dan 1,10. Tentukan permintaan beragam kelompok enam rumah pada transformator distribusi DT427.</a:t>
            </a:r>
            <a:endParaRPr lang="en-US" altLang="en-US" sz="1600" dirty="0">
              <a:latin typeface="AdvGTIMES-R"/>
            </a:endParaRP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914400"/>
            <a:ext cx="5791200" cy="2478024"/>
          </a:xfrm>
          <a:prstGeom prst="rect">
            <a:avLst/>
          </a:prstGeom>
          <a:noFill/>
          <a:extLst>
            <a:ext uri="{909E8E84-426E-40DD-AFC4-6F175D3DCCD1}">
              <a14:hiddenFill xmlns:a14="http://schemas.microsoft.com/office/drawing/2010/main">
                <a:solidFill>
                  <a:srgbClr val="FFFFFF"/>
                </a:solidFill>
              </a14:hiddenFill>
            </a:ext>
          </a:extLst>
        </p:spPr>
      </p:pic>
      <p:sp>
        <p:nvSpPr>
          <p:cNvPr id="12293" name="Rectangle 5"/>
          <p:cNvSpPr>
            <a:spLocks noChangeArrowheads="1"/>
          </p:cNvSpPr>
          <p:nvPr/>
        </p:nvSpPr>
        <p:spPr bwMode="auto">
          <a:xfrm>
            <a:off x="457200" y="3392424"/>
            <a:ext cx="89154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dirty="0">
                <a:latin typeface="AdvGTIMES-R"/>
              </a:rPr>
              <a:t>Perhatikan kode di nomor akun pelanggan, misalnya 4276. Sosok pertama, 4, adalah singkatan dari feeder F4; Angka kedua, 2, menunjukkan nomor lateral yang terhubung ke pengumpan F4; Angka ketiga, 7, adalah untuk transformator distribusi pada lateral tersebut; dan akhirnya angka terakhir, 6, adalah untuk nomor rumah yang terhubung ke trafo distribusi itu.</a:t>
            </a:r>
            <a:endParaRPr lang="en-US" altLang="en-US" dirty="0">
              <a:latin typeface="AdvGTIMES-R"/>
            </a:endParaRPr>
          </a:p>
        </p:txBody>
      </p:sp>
    </p:spTree>
    <p:extLst>
      <p:ext uri="{BB962C8B-B14F-4D97-AF65-F5344CB8AC3E}">
        <p14:creationId xmlns:p14="http://schemas.microsoft.com/office/powerpoint/2010/main" val="1063094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anim calcmode="lin" valueType="num">
                                      <p:cBhvr>
                                        <p:cTn id="8" dur="500" fill="hold"/>
                                        <p:tgtEl>
                                          <p:spTgt spid="12290"/>
                                        </p:tgtEl>
                                        <p:attrNameLst>
                                          <p:attrName>ppt_w</p:attrName>
                                        </p:attrNameLst>
                                      </p:cBhvr>
                                      <p:tavLst>
                                        <p:tav tm="0" fmla="#ppt_w*sin(2.5*pi*$)">
                                          <p:val>
                                            <p:fltVal val="0"/>
                                          </p:val>
                                        </p:tav>
                                        <p:tav tm="100000">
                                          <p:val>
                                            <p:fltVal val="1"/>
                                          </p:val>
                                        </p:tav>
                                      </p:tavLst>
                                    </p:anim>
                                    <p:anim calcmode="lin" valueType="num">
                                      <p:cBhvr>
                                        <p:cTn id="9" dur="500" fill="hold"/>
                                        <p:tgtEl>
                                          <p:spTgt spid="12290"/>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12292"/>
                                        </p:tgtEl>
                                        <p:attrNameLst>
                                          <p:attrName>style.visibility</p:attrName>
                                        </p:attrNameLst>
                                      </p:cBhvr>
                                      <p:to>
                                        <p:strVal val="visible"/>
                                      </p:to>
                                    </p:set>
                                    <p:anim calcmode="lin" valueType="num">
                                      <p:cBhvr>
                                        <p:cTn id="14" dur="2000" fill="hold"/>
                                        <p:tgtEl>
                                          <p:spTgt spid="12292"/>
                                        </p:tgtEl>
                                        <p:attrNameLst>
                                          <p:attrName>ppt_x</p:attrName>
                                        </p:attrNameLst>
                                      </p:cBhvr>
                                      <p:tavLst>
                                        <p:tav tm="0">
                                          <p:val>
                                            <p:strVal val="#ppt_x-.2"/>
                                          </p:val>
                                        </p:tav>
                                        <p:tav tm="100000">
                                          <p:val>
                                            <p:strVal val="#ppt_x"/>
                                          </p:val>
                                        </p:tav>
                                      </p:tavLst>
                                    </p:anim>
                                    <p:anim calcmode="lin" valueType="num">
                                      <p:cBhvr>
                                        <p:cTn id="15" dur="2000" fill="hold"/>
                                        <p:tgtEl>
                                          <p:spTgt spid="12292"/>
                                        </p:tgtEl>
                                        <p:attrNameLst>
                                          <p:attrName>ppt_y</p:attrName>
                                        </p:attrNameLst>
                                      </p:cBhvr>
                                      <p:tavLst>
                                        <p:tav tm="0">
                                          <p:val>
                                            <p:strVal val="#ppt_y"/>
                                          </p:val>
                                        </p:tav>
                                        <p:tav tm="100000">
                                          <p:val>
                                            <p:strVal val="#ppt_y"/>
                                          </p:val>
                                        </p:tav>
                                      </p:tavLst>
                                    </p:anim>
                                    <p:animEffect transition="in" filter="wipe(right)" prLst="gradientSize: 0.1">
                                      <p:cBhvr>
                                        <p:cTn id="16" dur="2000"/>
                                        <p:tgtEl>
                                          <p:spTgt spid="1229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5" presetClass="entr" presetSubtype="0" fill="hold" grpId="0" nodeType="clickEffect">
                                  <p:stCondLst>
                                    <p:cond delay="0"/>
                                  </p:stCondLst>
                                  <p:iterate type="lt">
                                    <p:tmPct val="10000"/>
                                  </p:iterate>
                                  <p:childTnLst>
                                    <p:set>
                                      <p:cBhvr>
                                        <p:cTn id="20" dur="1" fill="hold">
                                          <p:stCondLst>
                                            <p:cond delay="0"/>
                                          </p:stCondLst>
                                        </p:cTn>
                                        <p:tgtEl>
                                          <p:spTgt spid="12293"/>
                                        </p:tgtEl>
                                        <p:attrNameLst>
                                          <p:attrName>style.visibility</p:attrName>
                                        </p:attrNameLst>
                                      </p:cBhvr>
                                      <p:to>
                                        <p:strVal val="visible"/>
                                      </p:to>
                                    </p:set>
                                    <p:animEffect transition="in" filter="fade">
                                      <p:cBhvr>
                                        <p:cTn id="21" dur="500"/>
                                        <p:tgtEl>
                                          <p:spTgt spid="12293"/>
                                        </p:tgtEl>
                                      </p:cBhvr>
                                    </p:animEffect>
                                    <p:anim calcmode="lin" valueType="num">
                                      <p:cBhvr>
                                        <p:cTn id="22" dur="500" fill="hold"/>
                                        <p:tgtEl>
                                          <p:spTgt spid="12293"/>
                                        </p:tgtEl>
                                        <p:attrNameLst>
                                          <p:attrName>ppt_w</p:attrName>
                                        </p:attrNameLst>
                                      </p:cBhvr>
                                      <p:tavLst>
                                        <p:tav tm="0" fmla="#ppt_w*sin(2.5*pi*$)">
                                          <p:val>
                                            <p:fltVal val="0"/>
                                          </p:val>
                                        </p:tav>
                                        <p:tav tm="100000">
                                          <p:val>
                                            <p:fltVal val="1"/>
                                          </p:val>
                                        </p:tav>
                                      </p:tavLst>
                                    </p:anim>
                                    <p:anim calcmode="lin" valueType="num">
                                      <p:cBhvr>
                                        <p:cTn id="23" dur="500" fill="hold"/>
                                        <p:tgtEl>
                                          <p:spTgt spid="12293"/>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5" presetClass="entr" presetSubtype="0" fill="hold" nodeType="clickEffect">
                                  <p:stCondLst>
                                    <p:cond delay="0"/>
                                  </p:stCondLst>
                                  <p:iterate type="lt">
                                    <p:tmPct val="10000"/>
                                  </p:iterate>
                                  <p:childTnLst>
                                    <p:set>
                                      <p:cBhvr>
                                        <p:cTn id="27" dur="1" fill="hold">
                                          <p:stCondLst>
                                            <p:cond delay="0"/>
                                          </p:stCondLst>
                                        </p:cTn>
                                        <p:tgtEl>
                                          <p:spTgt spid="12291">
                                            <p:txEl>
                                              <p:pRg st="0" end="0"/>
                                            </p:txEl>
                                          </p:spTgt>
                                        </p:tgtEl>
                                        <p:attrNameLst>
                                          <p:attrName>style.visibility</p:attrName>
                                        </p:attrNameLst>
                                      </p:cBhvr>
                                      <p:to>
                                        <p:strVal val="visible"/>
                                      </p:to>
                                    </p:set>
                                    <p:animEffect transition="in" filter="fade">
                                      <p:cBhvr>
                                        <p:cTn id="28" dur="500"/>
                                        <p:tgtEl>
                                          <p:spTgt spid="12291">
                                            <p:txEl>
                                              <p:pRg st="0" end="0"/>
                                            </p:txEl>
                                          </p:spTgt>
                                        </p:tgtEl>
                                      </p:cBhvr>
                                    </p:animEffect>
                                    <p:anim calcmode="lin" valueType="num">
                                      <p:cBhvr>
                                        <p:cTn id="29" dur="500" fill="hold"/>
                                        <p:tgtEl>
                                          <p:spTgt spid="12291">
                                            <p:txEl>
                                              <p:pRg st="0" end="0"/>
                                            </p:txEl>
                                          </p:spTgt>
                                        </p:tgtEl>
                                        <p:attrNameLst>
                                          <p:attrName>ppt_w</p:attrName>
                                        </p:attrNameLst>
                                      </p:cBhvr>
                                      <p:tavLst>
                                        <p:tav tm="0" fmla="#ppt_w*sin(2.5*pi*$)">
                                          <p:val>
                                            <p:fltVal val="0"/>
                                          </p:val>
                                        </p:tav>
                                        <p:tav tm="100000">
                                          <p:val>
                                            <p:fltVal val="1"/>
                                          </p:val>
                                        </p:tav>
                                      </p:tavLst>
                                    </p:anim>
                                    <p:anim calcmode="lin" valueType="num">
                                      <p:cBhvr>
                                        <p:cTn id="30" dur="500" fill="hold"/>
                                        <p:tgtEl>
                                          <p:spTgt spid="12291">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3"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fld id="{2804C102-2C6A-453B-A0D7-D41CFB3BE2C3}" type="datetime1">
              <a:rPr lang="en-US" altLang="en-US"/>
              <a:pPr/>
              <a:t>10/18/2017</a:t>
            </a:fld>
            <a:endParaRPr lang="en-US" altLang="en-US"/>
          </a:p>
        </p:txBody>
      </p:sp>
      <p:sp>
        <p:nvSpPr>
          <p:cNvPr id="7" name="Slide Number Placeholder 5"/>
          <p:cNvSpPr>
            <a:spLocks noGrp="1"/>
          </p:cNvSpPr>
          <p:nvPr>
            <p:ph type="sldNum" sz="quarter" idx="12"/>
          </p:nvPr>
        </p:nvSpPr>
        <p:spPr/>
        <p:txBody>
          <a:bodyPr/>
          <a:lstStyle/>
          <a:p>
            <a:fld id="{0F4A7A71-DE2E-42E3-8D62-D5DFAD0617EC}" type="slidenum">
              <a:rPr lang="en-US" altLang="en-US"/>
              <a:pPr/>
              <a:t>112</a:t>
            </a:fld>
            <a:endParaRPr lang="en-US" altLang="en-US"/>
          </a:p>
        </p:txBody>
      </p:sp>
      <p:sp>
        <p:nvSpPr>
          <p:cNvPr id="11266" name="Rectangle 2"/>
          <p:cNvSpPr>
            <a:spLocks noChangeArrowheads="1"/>
          </p:cNvSpPr>
          <p:nvPr/>
        </p:nvSpPr>
        <p:spPr bwMode="auto">
          <a:xfrm>
            <a:off x="457200" y="122238"/>
            <a:ext cx="891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000" b="1">
                <a:latin typeface="Book Antiqua" panose="02040602050305030304" pitchFamily="18" charset="0"/>
              </a:rPr>
              <a:t>SOLUTION</a:t>
            </a:r>
            <a:r>
              <a:rPr lang="en-US" altLang="en-US" sz="1600" b="1">
                <a:latin typeface="Book Antiqua" panose="02040602050305030304" pitchFamily="18" charset="0"/>
              </a:rPr>
              <a:t> </a:t>
            </a:r>
            <a:r>
              <a:rPr lang="en-US" altLang="en-US" sz="1600">
                <a:latin typeface="Book Antiqua" panose="02040602050305030304" pitchFamily="18" charset="0"/>
                <a:hlinkClick r:id="rId2" action="ppaction://hlinksldjump">
                  <a:snd r:embed="rId3" name="bomb.wav"/>
                </a:hlinkClick>
              </a:rPr>
              <a:t>From Eq. (2-13</a:t>
            </a:r>
            <a:r>
              <a:rPr lang="en-US" altLang="en-US" sz="1600">
                <a:latin typeface="Book Antiqua" panose="02040602050305030304" pitchFamily="18" charset="0"/>
              </a:rPr>
              <a:t>), the diversified demand of the group on the distribution transformer is </a:t>
            </a:r>
          </a:p>
        </p:txBody>
      </p:sp>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1" y="685800"/>
            <a:ext cx="2206625" cy="2895600"/>
          </a:xfrm>
          <a:prstGeom prst="rect">
            <a:avLst/>
          </a:prstGeom>
          <a:noFill/>
          <a:extLst>
            <a:ext uri="{909E8E84-426E-40DD-AFC4-6F175D3DCCD1}">
              <a14:hiddenFill xmlns:a14="http://schemas.microsoft.com/office/drawing/2010/main">
                <a:solidFill>
                  <a:srgbClr val="FFFFFF"/>
                </a:solidFill>
              </a14:hiddenFill>
            </a:ext>
          </a:extLst>
        </p:spPr>
      </p:pic>
      <p:sp>
        <p:nvSpPr>
          <p:cNvPr id="11268" name="Rectangle 4"/>
          <p:cNvSpPr>
            <a:spLocks noChangeArrowheads="1"/>
          </p:cNvSpPr>
          <p:nvPr/>
        </p:nvSpPr>
        <p:spPr bwMode="auto">
          <a:xfrm>
            <a:off x="457200" y="3505200"/>
            <a:ext cx="85344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000" b="1">
                <a:latin typeface="Book Antiqua" panose="02040602050305030304" pitchFamily="18" charset="0"/>
              </a:rPr>
              <a:t>Example 2-4</a:t>
            </a:r>
            <a:r>
              <a:rPr lang="en-US" altLang="en-US" sz="1600">
                <a:latin typeface="Book Antiqua" panose="02040602050305030304" pitchFamily="18" charset="0"/>
              </a:rPr>
              <a:t> Assume that feeder 4 of Example 2-3 has a system peak of 3000 kVA per phase and a copper loss of </a:t>
            </a:r>
            <a:r>
              <a:rPr lang="en-US" altLang="en-US" sz="1600" i="1">
                <a:latin typeface="Book Antiqua" panose="02040602050305030304" pitchFamily="18" charset="0"/>
              </a:rPr>
              <a:t>0.5 </a:t>
            </a:r>
            <a:r>
              <a:rPr lang="en-US" altLang="en-US" sz="1600">
                <a:latin typeface="Book Antiqua" panose="02040602050305030304" pitchFamily="18" charset="0"/>
              </a:rPr>
              <a:t>percent at the system peak. Determine the following: </a:t>
            </a:r>
            <a:br>
              <a:rPr lang="en-US" altLang="en-US" sz="1600">
                <a:latin typeface="Book Antiqua" panose="02040602050305030304" pitchFamily="18" charset="0"/>
              </a:rPr>
            </a:br>
            <a:r>
              <a:rPr lang="en-US" altLang="en-US" sz="1600">
                <a:latin typeface="Book Antiqua" panose="02040602050305030304" pitchFamily="18" charset="0"/>
              </a:rPr>
              <a:t>(a) The copper loss of the feeder in kilowatts per phase. </a:t>
            </a:r>
            <a:br>
              <a:rPr lang="en-US" altLang="en-US" sz="1600">
                <a:latin typeface="Book Antiqua" panose="02040602050305030304" pitchFamily="18" charset="0"/>
              </a:rPr>
            </a:br>
            <a:r>
              <a:rPr lang="en-US" altLang="en-US" sz="1600" i="1">
                <a:latin typeface="Book Antiqua" panose="02040602050305030304" pitchFamily="18" charset="0"/>
              </a:rPr>
              <a:t>(b.) </a:t>
            </a:r>
            <a:r>
              <a:rPr lang="en-US" altLang="en-US" sz="1600">
                <a:latin typeface="Book Antiqua" panose="02040602050305030304" pitchFamily="18" charset="0"/>
              </a:rPr>
              <a:t>The total copper losses of the feeder in kilowatts per three-phase. </a:t>
            </a:r>
            <a:endParaRPr lang="en-US" altLang="en-US"/>
          </a:p>
        </p:txBody>
      </p:sp>
      <p:sp>
        <p:nvSpPr>
          <p:cNvPr id="11269" name="Rectangle 5"/>
          <p:cNvSpPr>
            <a:spLocks noChangeArrowheads="1"/>
          </p:cNvSpPr>
          <p:nvPr/>
        </p:nvSpPr>
        <p:spPr bwMode="auto">
          <a:xfrm>
            <a:off x="457200" y="4724401"/>
            <a:ext cx="8305800" cy="195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000" b="1">
                <a:latin typeface="Book Antiqua" panose="02040602050305030304" pitchFamily="18" charset="0"/>
              </a:rPr>
              <a:t>SOLUTION </a:t>
            </a:r>
            <a:r>
              <a:rPr lang="en-US" altLang="en-US" sz="1600" b="1">
                <a:latin typeface="Book Antiqua" panose="02040602050305030304" pitchFamily="18" charset="0"/>
              </a:rPr>
              <a:t/>
            </a:r>
            <a:br>
              <a:rPr lang="en-US" altLang="en-US" sz="1600" b="1">
                <a:latin typeface="Book Antiqua" panose="02040602050305030304" pitchFamily="18" charset="0"/>
              </a:rPr>
            </a:br>
            <a:r>
              <a:rPr lang="en-US" altLang="en-US" sz="1600">
                <a:latin typeface="Book Antiqua" panose="02040602050305030304" pitchFamily="18" charset="0"/>
              </a:rPr>
              <a:t>(a) The copper loss of the feeder in kilowatts per phase is </a:t>
            </a:r>
            <a:br>
              <a:rPr lang="en-US" altLang="en-US" sz="1600">
                <a:latin typeface="Book Antiqua" panose="02040602050305030304" pitchFamily="18" charset="0"/>
              </a:rPr>
            </a:br>
            <a:r>
              <a:rPr lang="en-US" altLang="en-US" sz="1600">
                <a:latin typeface="Book Antiqua" panose="02040602050305030304" pitchFamily="18" charset="0"/>
              </a:rPr>
              <a:t>	I</a:t>
            </a:r>
            <a:r>
              <a:rPr lang="en-US" altLang="en-US" sz="1600" i="1" baseline="30000">
                <a:latin typeface="Book Antiqua" panose="02040602050305030304" pitchFamily="18" charset="0"/>
              </a:rPr>
              <a:t>2</a:t>
            </a:r>
            <a:r>
              <a:rPr lang="en-US" altLang="en-US" sz="1600" i="1">
                <a:latin typeface="Book Antiqua" panose="02040602050305030304" pitchFamily="18" charset="0"/>
              </a:rPr>
              <a:t>R ≈ 0.5% </a:t>
            </a:r>
            <a:r>
              <a:rPr lang="en-US" altLang="en-US" sz="1600">
                <a:latin typeface="Book Antiqua" panose="02040602050305030304" pitchFamily="18" charset="0"/>
              </a:rPr>
              <a:t>x system peak </a:t>
            </a:r>
            <a:br>
              <a:rPr lang="en-US" altLang="en-US" sz="1600">
                <a:latin typeface="Book Antiqua" panose="02040602050305030304" pitchFamily="18" charset="0"/>
              </a:rPr>
            </a:br>
            <a:r>
              <a:rPr lang="en-US" altLang="en-US" sz="1600">
                <a:latin typeface="Book Antiqua" panose="02040602050305030304" pitchFamily="18" charset="0"/>
              </a:rPr>
              <a:t>                         = 0.005 x 3200 kVA </a:t>
            </a:r>
            <a:br>
              <a:rPr lang="en-US" altLang="en-US" sz="1600">
                <a:latin typeface="Book Antiqua" panose="02040602050305030304" pitchFamily="18" charset="0"/>
              </a:rPr>
            </a:br>
            <a:r>
              <a:rPr lang="en-US" altLang="en-US" sz="1600">
                <a:latin typeface="Book Antiqua" panose="02040602050305030304" pitchFamily="18" charset="0"/>
              </a:rPr>
              <a:t>                         </a:t>
            </a:r>
            <a:r>
              <a:rPr lang="en-US" altLang="en-US" sz="1600" b="1">
                <a:latin typeface="Book Antiqua" panose="02040602050305030304" pitchFamily="18" charset="0"/>
              </a:rPr>
              <a:t>= </a:t>
            </a:r>
            <a:r>
              <a:rPr lang="en-US" altLang="en-US" sz="1600">
                <a:latin typeface="Book Antiqua" panose="02040602050305030304" pitchFamily="18" charset="0"/>
              </a:rPr>
              <a:t>15 kW per phase</a:t>
            </a:r>
            <a:r>
              <a:rPr lang="en-US" altLang="en-US"/>
              <a:t> </a:t>
            </a:r>
            <a:br>
              <a:rPr lang="en-US" altLang="en-US"/>
            </a:br>
            <a:r>
              <a:rPr lang="en-US" altLang="en-US"/>
              <a:t/>
            </a:r>
            <a:br>
              <a:rPr lang="en-US" altLang="en-US"/>
            </a:br>
            <a:endParaRPr lang="en-US" altLang="en-US"/>
          </a:p>
        </p:txBody>
      </p:sp>
    </p:spTree>
    <p:extLst>
      <p:ext uri="{BB962C8B-B14F-4D97-AF65-F5344CB8AC3E}">
        <p14:creationId xmlns:p14="http://schemas.microsoft.com/office/powerpoint/2010/main" val="1797259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ppt_w</p:attrName>
                                        </p:attrNameLst>
                                      </p:cBhvr>
                                      <p:tavLst>
                                        <p:tav tm="0" fmla="#ppt_w*sin(2.5*pi*$)">
                                          <p:val>
                                            <p:fltVal val="0"/>
                                          </p:val>
                                        </p:tav>
                                        <p:tav tm="100000">
                                          <p:val>
                                            <p:fltVal val="1"/>
                                          </p:val>
                                        </p:tav>
                                      </p:tavLst>
                                    </p:anim>
                                    <p:anim calcmode="lin" valueType="num">
                                      <p:cBhvr>
                                        <p:cTn id="9" dur="1000" fill="hold"/>
                                        <p:tgtEl>
                                          <p:spTgt spid="11266"/>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11267"/>
                                        </p:tgtEl>
                                        <p:attrNameLst>
                                          <p:attrName>style.visibility</p:attrName>
                                        </p:attrNameLst>
                                      </p:cBhvr>
                                      <p:to>
                                        <p:strVal val="visible"/>
                                      </p:to>
                                    </p:set>
                                    <p:anim calcmode="lin" valueType="num">
                                      <p:cBhvr>
                                        <p:cTn id="14" dur="1000" fill="hold"/>
                                        <p:tgtEl>
                                          <p:spTgt spid="11267"/>
                                        </p:tgtEl>
                                        <p:attrNameLst>
                                          <p:attrName>ppt_x</p:attrName>
                                        </p:attrNameLst>
                                      </p:cBhvr>
                                      <p:tavLst>
                                        <p:tav tm="0">
                                          <p:val>
                                            <p:strVal val="#ppt_x-.2"/>
                                          </p:val>
                                        </p:tav>
                                        <p:tav tm="100000">
                                          <p:val>
                                            <p:strVal val="#ppt_x"/>
                                          </p:val>
                                        </p:tav>
                                      </p:tavLst>
                                    </p:anim>
                                    <p:anim calcmode="lin" valueType="num">
                                      <p:cBhvr>
                                        <p:cTn id="15" dur="1000" fill="hold"/>
                                        <p:tgtEl>
                                          <p:spTgt spid="1126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126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5" presetClass="entr" presetSubtype="0" fill="hold" grpId="0" nodeType="clickEffect">
                                  <p:stCondLst>
                                    <p:cond delay="0"/>
                                  </p:stCondLst>
                                  <p:iterate type="lt">
                                    <p:tmPct val="10000"/>
                                  </p:iterate>
                                  <p:childTnLst>
                                    <p:set>
                                      <p:cBhvr>
                                        <p:cTn id="20" dur="1" fill="hold">
                                          <p:stCondLst>
                                            <p:cond delay="0"/>
                                          </p:stCondLst>
                                        </p:cTn>
                                        <p:tgtEl>
                                          <p:spTgt spid="11268"/>
                                        </p:tgtEl>
                                        <p:attrNameLst>
                                          <p:attrName>style.visibility</p:attrName>
                                        </p:attrNameLst>
                                      </p:cBhvr>
                                      <p:to>
                                        <p:strVal val="visible"/>
                                      </p:to>
                                    </p:set>
                                    <p:animEffect transition="in" filter="fade">
                                      <p:cBhvr>
                                        <p:cTn id="21" dur="500"/>
                                        <p:tgtEl>
                                          <p:spTgt spid="11268"/>
                                        </p:tgtEl>
                                      </p:cBhvr>
                                    </p:animEffect>
                                    <p:anim calcmode="lin" valueType="num">
                                      <p:cBhvr>
                                        <p:cTn id="22" dur="500" fill="hold"/>
                                        <p:tgtEl>
                                          <p:spTgt spid="11268"/>
                                        </p:tgtEl>
                                        <p:attrNameLst>
                                          <p:attrName>ppt_w</p:attrName>
                                        </p:attrNameLst>
                                      </p:cBhvr>
                                      <p:tavLst>
                                        <p:tav tm="0" fmla="#ppt_w*sin(2.5*pi*$)">
                                          <p:val>
                                            <p:fltVal val="0"/>
                                          </p:val>
                                        </p:tav>
                                        <p:tav tm="100000">
                                          <p:val>
                                            <p:fltVal val="1"/>
                                          </p:val>
                                        </p:tav>
                                      </p:tavLst>
                                    </p:anim>
                                    <p:anim calcmode="lin" valueType="num">
                                      <p:cBhvr>
                                        <p:cTn id="23" dur="500" fill="hold"/>
                                        <p:tgtEl>
                                          <p:spTgt spid="11268"/>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5" presetClass="entr" presetSubtype="0" fill="hold" grpId="0" nodeType="clickEffect">
                                  <p:stCondLst>
                                    <p:cond delay="0"/>
                                  </p:stCondLst>
                                  <p:iterate type="lt">
                                    <p:tmPct val="10000"/>
                                  </p:iterate>
                                  <p:childTnLst>
                                    <p:set>
                                      <p:cBhvr>
                                        <p:cTn id="27" dur="1" fill="hold">
                                          <p:stCondLst>
                                            <p:cond delay="0"/>
                                          </p:stCondLst>
                                        </p:cTn>
                                        <p:tgtEl>
                                          <p:spTgt spid="11269"/>
                                        </p:tgtEl>
                                        <p:attrNameLst>
                                          <p:attrName>style.visibility</p:attrName>
                                        </p:attrNameLst>
                                      </p:cBhvr>
                                      <p:to>
                                        <p:strVal val="visible"/>
                                      </p:to>
                                    </p:set>
                                    <p:animEffect transition="in" filter="fade">
                                      <p:cBhvr>
                                        <p:cTn id="28" dur="1000"/>
                                        <p:tgtEl>
                                          <p:spTgt spid="11269"/>
                                        </p:tgtEl>
                                      </p:cBhvr>
                                    </p:animEffect>
                                    <p:anim calcmode="lin" valueType="num">
                                      <p:cBhvr>
                                        <p:cTn id="29" dur="1000" fill="hold"/>
                                        <p:tgtEl>
                                          <p:spTgt spid="11269"/>
                                        </p:tgtEl>
                                        <p:attrNameLst>
                                          <p:attrName>ppt_w</p:attrName>
                                        </p:attrNameLst>
                                      </p:cBhvr>
                                      <p:tavLst>
                                        <p:tav tm="0" fmla="#ppt_w*sin(2.5*pi*$)">
                                          <p:val>
                                            <p:fltVal val="0"/>
                                          </p:val>
                                        </p:tav>
                                        <p:tav tm="100000">
                                          <p:val>
                                            <p:fltVal val="1"/>
                                          </p:val>
                                        </p:tav>
                                      </p:tavLst>
                                    </p:anim>
                                    <p:anim calcmode="lin" valueType="num">
                                      <p:cBhvr>
                                        <p:cTn id="30" dur="1000" fill="hold"/>
                                        <p:tgtEl>
                                          <p:spTgt spid="112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8" grpId="0"/>
      <p:bldP spid="11269"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BACE6CD9-929B-4483-A53D-A82F97BA78D7}" type="datetime1">
              <a:rPr lang="en-US" altLang="en-US"/>
              <a:pPr/>
              <a:t>10/18/2017</a:t>
            </a:fld>
            <a:endParaRPr lang="en-US" altLang="en-US"/>
          </a:p>
        </p:txBody>
      </p:sp>
      <p:sp>
        <p:nvSpPr>
          <p:cNvPr id="6" name="Slide Number Placeholder 5"/>
          <p:cNvSpPr>
            <a:spLocks noGrp="1"/>
          </p:cNvSpPr>
          <p:nvPr>
            <p:ph type="sldNum" sz="quarter" idx="12"/>
          </p:nvPr>
        </p:nvSpPr>
        <p:spPr/>
        <p:txBody>
          <a:bodyPr/>
          <a:lstStyle/>
          <a:p>
            <a:fld id="{558DB95A-6175-4A87-9E74-CFA276BD0CF2}" type="slidenum">
              <a:rPr lang="en-US" altLang="en-US"/>
              <a:pPr/>
              <a:t>113</a:t>
            </a:fld>
            <a:endParaRPr lang="en-US" altLang="en-US"/>
          </a:p>
        </p:txBody>
      </p:sp>
      <p:sp>
        <p:nvSpPr>
          <p:cNvPr id="10242" name="Rectangle 2"/>
          <p:cNvSpPr>
            <a:spLocks noChangeArrowheads="1"/>
          </p:cNvSpPr>
          <p:nvPr/>
        </p:nvSpPr>
        <p:spPr bwMode="auto">
          <a:xfrm>
            <a:off x="509588" y="152401"/>
            <a:ext cx="6500812" cy="85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600" i="1">
                <a:latin typeface="Book Antiqua" panose="02040602050305030304" pitchFamily="18" charset="0"/>
              </a:rPr>
              <a:t>(b) </a:t>
            </a:r>
            <a:r>
              <a:rPr lang="en-US" altLang="en-US" sz="1600">
                <a:latin typeface="Book Antiqua" panose="02040602050305030304" pitchFamily="18" charset="0"/>
              </a:rPr>
              <a:t>The total copper losses of the feeder in kilowatts per three-phase is </a:t>
            </a:r>
          </a:p>
          <a:p>
            <a:r>
              <a:rPr lang="en-US" altLang="en-US" sz="1600">
                <a:latin typeface="Book Antiqua" panose="02040602050305030304" pitchFamily="18" charset="0"/>
              </a:rPr>
              <a:t>                    </a:t>
            </a:r>
            <a:r>
              <a:rPr lang="en-US" altLang="en-US" sz="1600" i="1">
                <a:latin typeface="Book Antiqua" panose="02040602050305030304" pitchFamily="18" charset="0"/>
              </a:rPr>
              <a:t>3I</a:t>
            </a:r>
            <a:r>
              <a:rPr lang="en-US" altLang="en-US" sz="1600" i="1" baseline="30000">
                <a:latin typeface="Book Antiqua" panose="02040602050305030304" pitchFamily="18" charset="0"/>
              </a:rPr>
              <a:t>2</a:t>
            </a:r>
            <a:r>
              <a:rPr lang="en-US" altLang="en-US" sz="1600" i="1">
                <a:latin typeface="Book Antiqua" panose="02040602050305030304" pitchFamily="18" charset="0"/>
              </a:rPr>
              <a:t>R </a:t>
            </a:r>
            <a:r>
              <a:rPr lang="en-US" altLang="en-US" sz="1600">
                <a:latin typeface="Book Antiqua" panose="02040602050305030304" pitchFamily="18" charset="0"/>
              </a:rPr>
              <a:t>= 3 x 15 </a:t>
            </a:r>
            <a:br>
              <a:rPr lang="en-US" altLang="en-US" sz="1600">
                <a:latin typeface="Book Antiqua" panose="02040602050305030304" pitchFamily="18" charset="0"/>
              </a:rPr>
            </a:br>
            <a:r>
              <a:rPr lang="en-US" altLang="en-US" sz="1600">
                <a:latin typeface="Book Antiqua" panose="02040602050305030304" pitchFamily="18" charset="0"/>
              </a:rPr>
              <a:t>                             = 45 kW per three-phase</a:t>
            </a:r>
            <a:r>
              <a:rPr lang="en-US" altLang="en-US"/>
              <a:t> </a:t>
            </a:r>
          </a:p>
        </p:txBody>
      </p:sp>
      <p:sp>
        <p:nvSpPr>
          <p:cNvPr id="10243" name="Rectangle 3"/>
          <p:cNvSpPr>
            <a:spLocks noChangeArrowheads="1"/>
          </p:cNvSpPr>
          <p:nvPr/>
        </p:nvSpPr>
        <p:spPr bwMode="auto">
          <a:xfrm>
            <a:off x="585788" y="1066800"/>
            <a:ext cx="87868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000" b="1">
                <a:latin typeface="Book Antiqua" panose="02040602050305030304" pitchFamily="18" charset="0"/>
              </a:rPr>
              <a:t>ExampLe 2-5</a:t>
            </a:r>
            <a:r>
              <a:rPr lang="en-US" altLang="en-US" sz="1600">
                <a:latin typeface="Book Antiqua" panose="02040602050305030304" pitchFamily="18" charset="0"/>
              </a:rPr>
              <a:t> Assume that there are two primary feeders supplied by one of the three transformers located at the NL&amp;NP’s Riverside distribution substation, as shown in Fig. 2-6. </a:t>
            </a:r>
            <a:endParaRPr lang="en-US" altLang="en-US"/>
          </a:p>
        </p:txBody>
      </p:sp>
      <p:pic>
        <p:nvPicPr>
          <p:cNvPr id="10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0" y="1965326"/>
            <a:ext cx="4819650"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383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fade">
                                      <p:cBhvr>
                                        <p:cTn id="7" dur="500"/>
                                        <p:tgtEl>
                                          <p:spTgt spid="10242">
                                            <p:txEl>
                                              <p:pRg st="0" end="0"/>
                                            </p:txEl>
                                          </p:spTgt>
                                        </p:tgtEl>
                                      </p:cBhvr>
                                    </p:animEffect>
                                    <p:anim calcmode="lin" valueType="num">
                                      <p:cBhvr>
                                        <p:cTn id="8" dur="500" fill="hold"/>
                                        <p:tgtEl>
                                          <p:spTgt spid="10242">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10242">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iterate type="lt">
                                    <p:tmPct val="10000"/>
                                  </p:iterate>
                                  <p:childTnLst>
                                    <p:set>
                                      <p:cBhvr>
                                        <p:cTn id="11" dur="1" fill="hold">
                                          <p:stCondLst>
                                            <p:cond delay="0"/>
                                          </p:stCondLst>
                                        </p:cTn>
                                        <p:tgtEl>
                                          <p:spTgt spid="10242">
                                            <p:txEl>
                                              <p:pRg st="1" end="1"/>
                                            </p:txEl>
                                          </p:spTgt>
                                        </p:tgtEl>
                                        <p:attrNameLst>
                                          <p:attrName>style.visibility</p:attrName>
                                        </p:attrNameLst>
                                      </p:cBhvr>
                                      <p:to>
                                        <p:strVal val="visible"/>
                                      </p:to>
                                    </p:set>
                                    <p:animEffect transition="in" filter="fade">
                                      <p:cBhvr>
                                        <p:cTn id="12" dur="500"/>
                                        <p:tgtEl>
                                          <p:spTgt spid="10242">
                                            <p:txEl>
                                              <p:pRg st="1" end="1"/>
                                            </p:txEl>
                                          </p:spTgt>
                                        </p:tgtEl>
                                      </p:cBhvr>
                                    </p:animEffect>
                                    <p:anim calcmode="lin" valueType="num">
                                      <p:cBhvr>
                                        <p:cTn id="13" dur="500" fill="hold"/>
                                        <p:tgtEl>
                                          <p:spTgt spid="10242">
                                            <p:txEl>
                                              <p:pRg st="1" end="1"/>
                                            </p:txEl>
                                          </p:spTgt>
                                        </p:tgtEl>
                                        <p:attrNameLst>
                                          <p:attrName>ppt_w</p:attrName>
                                        </p:attrNameLst>
                                      </p:cBhvr>
                                      <p:tavLst>
                                        <p:tav tm="0" fmla="#ppt_w*sin(2.5*pi*$)">
                                          <p:val>
                                            <p:fltVal val="0"/>
                                          </p:val>
                                        </p:tav>
                                        <p:tav tm="100000">
                                          <p:val>
                                            <p:fltVal val="1"/>
                                          </p:val>
                                        </p:tav>
                                      </p:tavLst>
                                    </p:anim>
                                    <p:anim calcmode="lin" valueType="num">
                                      <p:cBhvr>
                                        <p:cTn id="14" dur="500" fill="hold"/>
                                        <p:tgtEl>
                                          <p:spTgt spid="1024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5" presetClass="entr" presetSubtype="0" fill="hold" grpId="0" nodeType="clickEffect">
                                  <p:stCondLst>
                                    <p:cond delay="0"/>
                                  </p:stCondLst>
                                  <p:iterate type="lt">
                                    <p:tmPct val="10000"/>
                                  </p:iterate>
                                  <p:childTnLst>
                                    <p:set>
                                      <p:cBhvr>
                                        <p:cTn id="18" dur="1" fill="hold">
                                          <p:stCondLst>
                                            <p:cond delay="0"/>
                                          </p:stCondLst>
                                        </p:cTn>
                                        <p:tgtEl>
                                          <p:spTgt spid="10243"/>
                                        </p:tgtEl>
                                        <p:attrNameLst>
                                          <p:attrName>style.visibility</p:attrName>
                                        </p:attrNameLst>
                                      </p:cBhvr>
                                      <p:to>
                                        <p:strVal val="visible"/>
                                      </p:to>
                                    </p:set>
                                    <p:animEffect transition="in" filter="fade">
                                      <p:cBhvr>
                                        <p:cTn id="19" dur="500"/>
                                        <p:tgtEl>
                                          <p:spTgt spid="10243"/>
                                        </p:tgtEl>
                                      </p:cBhvr>
                                    </p:animEffect>
                                    <p:anim calcmode="lin" valueType="num">
                                      <p:cBhvr>
                                        <p:cTn id="20" dur="500" fill="hold"/>
                                        <p:tgtEl>
                                          <p:spTgt spid="10243"/>
                                        </p:tgtEl>
                                        <p:attrNameLst>
                                          <p:attrName>ppt_w</p:attrName>
                                        </p:attrNameLst>
                                      </p:cBhvr>
                                      <p:tavLst>
                                        <p:tav tm="0" fmla="#ppt_w*sin(2.5*pi*$)">
                                          <p:val>
                                            <p:fltVal val="0"/>
                                          </p:val>
                                        </p:tav>
                                        <p:tav tm="100000">
                                          <p:val>
                                            <p:fltVal val="1"/>
                                          </p:val>
                                        </p:tav>
                                      </p:tavLst>
                                    </p:anim>
                                    <p:anim calcmode="lin" valueType="num">
                                      <p:cBhvr>
                                        <p:cTn id="21" dur="500" fill="hold"/>
                                        <p:tgtEl>
                                          <p:spTgt spid="10243"/>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nodeType="clickEffect">
                                  <p:stCondLst>
                                    <p:cond delay="0"/>
                                  </p:stCondLst>
                                  <p:childTnLst>
                                    <p:set>
                                      <p:cBhvr>
                                        <p:cTn id="25" dur="1" fill="hold">
                                          <p:stCondLst>
                                            <p:cond delay="0"/>
                                          </p:stCondLst>
                                        </p:cTn>
                                        <p:tgtEl>
                                          <p:spTgt spid="10245"/>
                                        </p:tgtEl>
                                        <p:attrNameLst>
                                          <p:attrName>style.visibility</p:attrName>
                                        </p:attrNameLst>
                                      </p:cBhvr>
                                      <p:to>
                                        <p:strVal val="visible"/>
                                      </p:to>
                                    </p:set>
                                    <p:anim calcmode="lin" valueType="num">
                                      <p:cBhvr>
                                        <p:cTn id="26" dur="1000" fill="hold"/>
                                        <p:tgtEl>
                                          <p:spTgt spid="10245"/>
                                        </p:tgtEl>
                                        <p:attrNameLst>
                                          <p:attrName>ppt_x</p:attrName>
                                        </p:attrNameLst>
                                      </p:cBhvr>
                                      <p:tavLst>
                                        <p:tav tm="0">
                                          <p:val>
                                            <p:strVal val="#ppt_x-.2"/>
                                          </p:val>
                                        </p:tav>
                                        <p:tav tm="100000">
                                          <p:val>
                                            <p:strVal val="#ppt_x"/>
                                          </p:val>
                                        </p:tav>
                                      </p:tavLst>
                                    </p:anim>
                                    <p:anim calcmode="lin" valueType="num">
                                      <p:cBhvr>
                                        <p:cTn id="27" dur="1000" fill="hold"/>
                                        <p:tgtEl>
                                          <p:spTgt spid="10245"/>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allAtOnce"/>
      <p:bldP spid="10243"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4E1AD6AC-32DF-4BF1-B22E-A56E931330E2}" type="datetime1">
              <a:rPr lang="en-US" altLang="en-US"/>
              <a:pPr/>
              <a:t>10/18/2017</a:t>
            </a:fld>
            <a:endParaRPr lang="en-US" altLang="en-US"/>
          </a:p>
        </p:txBody>
      </p:sp>
      <p:sp>
        <p:nvSpPr>
          <p:cNvPr id="6" name="Slide Number Placeholder 5"/>
          <p:cNvSpPr>
            <a:spLocks noGrp="1"/>
          </p:cNvSpPr>
          <p:nvPr>
            <p:ph type="sldNum" sz="quarter" idx="12"/>
          </p:nvPr>
        </p:nvSpPr>
        <p:spPr/>
        <p:txBody>
          <a:bodyPr/>
          <a:lstStyle/>
          <a:p>
            <a:fld id="{A006D830-5065-483F-A725-377464EFA596}" type="slidenum">
              <a:rPr lang="en-US" altLang="en-US"/>
              <a:pPr/>
              <a:t>114</a:t>
            </a:fld>
            <a:endParaRPr lang="en-US" altLang="en-US"/>
          </a:p>
        </p:txBody>
      </p:sp>
      <p:sp>
        <p:nvSpPr>
          <p:cNvPr id="9218" name="Rectangle 2"/>
          <p:cNvSpPr>
            <a:spLocks noChangeArrowheads="1"/>
          </p:cNvSpPr>
          <p:nvPr/>
        </p:nvSpPr>
        <p:spPr bwMode="auto">
          <a:xfrm>
            <a:off x="457200" y="152400"/>
            <a:ext cx="8763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600">
                <a:latin typeface="Book Antiqua" panose="02040602050305030304" pitchFamily="18" charset="0"/>
              </a:rPr>
              <a:t>One of the feeders supplies an industrial load which occurs primarily between S A.M. and 11 </a:t>
            </a:r>
            <a:r>
              <a:rPr lang="en-US" altLang="en-US" sz="1600" b="1">
                <a:latin typeface="Book Antiqua" panose="02040602050305030304" pitchFamily="18" charset="0"/>
              </a:rPr>
              <a:t>P.M., </a:t>
            </a:r>
            <a:r>
              <a:rPr lang="en-US" altLang="en-US" sz="1600">
                <a:latin typeface="Book Antiqua" panose="02040602050305030304" pitchFamily="18" charset="0"/>
              </a:rPr>
              <a:t>with a peak of 2000 kW at </a:t>
            </a:r>
            <a:r>
              <a:rPr lang="en-US" altLang="en-US" sz="1600" i="1">
                <a:latin typeface="Book Antiqua" panose="02040602050305030304" pitchFamily="18" charset="0"/>
              </a:rPr>
              <a:t>5 </a:t>
            </a:r>
            <a:r>
              <a:rPr lang="en-US" altLang="en-US" sz="1600" b="1">
                <a:latin typeface="Book Antiqua" panose="02040602050305030304" pitchFamily="18" charset="0"/>
              </a:rPr>
              <a:t>P.M. </a:t>
            </a:r>
            <a:r>
              <a:rPr lang="en-US" altLang="en-US" sz="1600">
                <a:latin typeface="Book Antiqua" panose="02040602050305030304" pitchFamily="18" charset="0"/>
              </a:rPr>
              <a:t>The other one feeds residential loads which occur mainly between 6 </a:t>
            </a:r>
            <a:r>
              <a:rPr lang="en-US" altLang="en-US" sz="1600" b="1">
                <a:latin typeface="Book Antiqua" panose="02040602050305030304" pitchFamily="18" charset="0"/>
              </a:rPr>
              <a:t>A.M. </a:t>
            </a:r>
            <a:r>
              <a:rPr lang="en-US" altLang="en-US" sz="1600">
                <a:latin typeface="Book Antiqua" panose="02040602050305030304" pitchFamily="18" charset="0"/>
              </a:rPr>
              <a:t>and 12 </a:t>
            </a:r>
            <a:r>
              <a:rPr lang="en-US" altLang="en-US" sz="1600" b="1">
                <a:latin typeface="Book Antiqua" panose="02040602050305030304" pitchFamily="18" charset="0"/>
              </a:rPr>
              <a:t>P.M., </a:t>
            </a:r>
            <a:r>
              <a:rPr lang="en-US" altLang="en-US" sz="1600">
                <a:latin typeface="Book Antiqua" panose="02040602050305030304" pitchFamily="18" charset="0"/>
              </a:rPr>
              <a:t>with a peak of 2000 kW at 9 </a:t>
            </a:r>
            <a:r>
              <a:rPr lang="en-US" altLang="en-US" sz="1600" b="1">
                <a:latin typeface="Book Antiqua" panose="02040602050305030304" pitchFamily="18" charset="0"/>
              </a:rPr>
              <a:t>P.M., </a:t>
            </a:r>
            <a:r>
              <a:rPr lang="en-US" altLang="en-US" sz="1600">
                <a:latin typeface="Book Antiqua" panose="02040602050305030304" pitchFamily="18" charset="0"/>
              </a:rPr>
              <a:t>as shown in Fig. 2-7. </a:t>
            </a:r>
            <a:endParaRPr lang="en-US" altLang="en-US"/>
          </a:p>
        </p:txBody>
      </p:sp>
      <p:sp>
        <p:nvSpPr>
          <p:cNvPr id="9219" name="Rectangle 3"/>
          <p:cNvSpPr>
            <a:spLocks noChangeArrowheads="1"/>
          </p:cNvSpPr>
          <p:nvPr/>
        </p:nvSpPr>
        <p:spPr bwMode="auto">
          <a:xfrm>
            <a:off x="533400" y="5029201"/>
            <a:ext cx="87630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600">
                <a:latin typeface="Book Antiqua" panose="02040602050305030304" pitchFamily="18" charset="0"/>
              </a:rPr>
              <a:t>Determine the following: </a:t>
            </a:r>
            <a:br>
              <a:rPr lang="en-US" altLang="en-US" sz="1600">
                <a:latin typeface="Book Antiqua" panose="02040602050305030304" pitchFamily="18" charset="0"/>
              </a:rPr>
            </a:br>
            <a:r>
              <a:rPr lang="en-US" altLang="en-US" sz="1600">
                <a:latin typeface="Book Antiqua" panose="02040602050305030304" pitchFamily="18" charset="0"/>
              </a:rPr>
              <a:t>(a) The diversity factor of the load connected to transformer T3. </a:t>
            </a:r>
            <a:br>
              <a:rPr lang="en-US" altLang="en-US" sz="1600">
                <a:latin typeface="Book Antiqua" panose="02040602050305030304" pitchFamily="18" charset="0"/>
              </a:rPr>
            </a:br>
            <a:r>
              <a:rPr lang="en-US" altLang="en-US" sz="1600" i="1">
                <a:latin typeface="Book Antiqua" panose="02040602050305030304" pitchFamily="18" charset="0"/>
              </a:rPr>
              <a:t>(b) </a:t>
            </a:r>
            <a:r>
              <a:rPr lang="en-US" altLang="en-US" sz="1600">
                <a:latin typeface="Book Antiqua" panose="02040602050305030304" pitchFamily="18" charset="0"/>
              </a:rPr>
              <a:t>The load diversity of the load connected to transformer T3. </a:t>
            </a:r>
            <a:br>
              <a:rPr lang="en-US" altLang="en-US" sz="1600">
                <a:latin typeface="Book Antiqua" panose="02040602050305030304" pitchFamily="18" charset="0"/>
              </a:rPr>
            </a:br>
            <a:r>
              <a:rPr lang="en-US" altLang="en-US" sz="1600" i="1">
                <a:latin typeface="Book Antiqua" panose="02040602050305030304" pitchFamily="18" charset="0"/>
              </a:rPr>
              <a:t>(c) </a:t>
            </a:r>
            <a:r>
              <a:rPr lang="en-US" altLang="en-US" sz="1600">
                <a:latin typeface="Book Antiqua" panose="02040602050305030304" pitchFamily="18" charset="0"/>
              </a:rPr>
              <a:t>The coincidence factor of the load connected to transformer T3 </a:t>
            </a:r>
            <a:endParaRPr lang="en-US" altLang="en-US"/>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1143001"/>
            <a:ext cx="513397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601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anim calcmode="lin" valueType="num">
                                      <p:cBhvr>
                                        <p:cTn id="8" dur="500" fill="hold"/>
                                        <p:tgtEl>
                                          <p:spTgt spid="9218"/>
                                        </p:tgtEl>
                                        <p:attrNameLst>
                                          <p:attrName>ppt_w</p:attrName>
                                        </p:attrNameLst>
                                      </p:cBhvr>
                                      <p:tavLst>
                                        <p:tav tm="0" fmla="#ppt_w*sin(2.5*pi*$)">
                                          <p:val>
                                            <p:fltVal val="0"/>
                                          </p:val>
                                        </p:tav>
                                        <p:tav tm="100000">
                                          <p:val>
                                            <p:fltVal val="1"/>
                                          </p:val>
                                        </p:tav>
                                      </p:tavLst>
                                    </p:anim>
                                    <p:anim calcmode="lin" valueType="num">
                                      <p:cBhvr>
                                        <p:cTn id="9" dur="500" fill="hold"/>
                                        <p:tgtEl>
                                          <p:spTgt spid="9218"/>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9220"/>
                                        </p:tgtEl>
                                        <p:attrNameLst>
                                          <p:attrName>style.visibility</p:attrName>
                                        </p:attrNameLst>
                                      </p:cBhvr>
                                      <p:to>
                                        <p:strVal val="visible"/>
                                      </p:to>
                                    </p:set>
                                    <p:anim calcmode="lin" valueType="num">
                                      <p:cBhvr>
                                        <p:cTn id="14" dur="1000" fill="hold"/>
                                        <p:tgtEl>
                                          <p:spTgt spid="9220"/>
                                        </p:tgtEl>
                                        <p:attrNameLst>
                                          <p:attrName>ppt_x</p:attrName>
                                        </p:attrNameLst>
                                      </p:cBhvr>
                                      <p:tavLst>
                                        <p:tav tm="0">
                                          <p:val>
                                            <p:strVal val="#ppt_x-.2"/>
                                          </p:val>
                                        </p:tav>
                                        <p:tav tm="100000">
                                          <p:val>
                                            <p:strVal val="#ppt_x"/>
                                          </p:val>
                                        </p:tav>
                                      </p:tavLst>
                                    </p:anim>
                                    <p:anim calcmode="lin" valueType="num">
                                      <p:cBhvr>
                                        <p:cTn id="15" dur="1000" fill="hold"/>
                                        <p:tgtEl>
                                          <p:spTgt spid="9220"/>
                                        </p:tgtEl>
                                        <p:attrNameLst>
                                          <p:attrName>ppt_y</p:attrName>
                                        </p:attrNameLst>
                                      </p:cBhvr>
                                      <p:tavLst>
                                        <p:tav tm="0">
                                          <p:val>
                                            <p:strVal val="#ppt_y"/>
                                          </p:val>
                                        </p:tav>
                                        <p:tav tm="100000">
                                          <p:val>
                                            <p:strVal val="#ppt_y"/>
                                          </p:val>
                                        </p:tav>
                                      </p:tavLst>
                                    </p:anim>
                                    <p:animEffect transition="in" filter="wipe(right)" prLst="gradientSize: 0.1">
                                      <p:cBhvr>
                                        <p:cTn id="16" dur="1000"/>
                                        <p:tgtEl>
                                          <p:spTgt spid="922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5" presetClass="entr" presetSubtype="0" fill="hold" grpId="0" nodeType="clickEffect">
                                  <p:stCondLst>
                                    <p:cond delay="0"/>
                                  </p:stCondLst>
                                  <p:iterate type="lt">
                                    <p:tmPct val="10000"/>
                                  </p:iterate>
                                  <p:childTnLst>
                                    <p:set>
                                      <p:cBhvr>
                                        <p:cTn id="20" dur="1" fill="hold">
                                          <p:stCondLst>
                                            <p:cond delay="0"/>
                                          </p:stCondLst>
                                        </p:cTn>
                                        <p:tgtEl>
                                          <p:spTgt spid="9219"/>
                                        </p:tgtEl>
                                        <p:attrNameLst>
                                          <p:attrName>style.visibility</p:attrName>
                                        </p:attrNameLst>
                                      </p:cBhvr>
                                      <p:to>
                                        <p:strVal val="visible"/>
                                      </p:to>
                                    </p:set>
                                    <p:animEffect transition="in" filter="fade">
                                      <p:cBhvr>
                                        <p:cTn id="21" dur="500"/>
                                        <p:tgtEl>
                                          <p:spTgt spid="9219"/>
                                        </p:tgtEl>
                                      </p:cBhvr>
                                    </p:animEffect>
                                    <p:anim calcmode="lin" valueType="num">
                                      <p:cBhvr>
                                        <p:cTn id="22" dur="500" fill="hold"/>
                                        <p:tgtEl>
                                          <p:spTgt spid="9219"/>
                                        </p:tgtEl>
                                        <p:attrNameLst>
                                          <p:attrName>ppt_w</p:attrName>
                                        </p:attrNameLst>
                                      </p:cBhvr>
                                      <p:tavLst>
                                        <p:tav tm="0" fmla="#ppt_w*sin(2.5*pi*$)">
                                          <p:val>
                                            <p:fltVal val="0"/>
                                          </p:val>
                                        </p:tav>
                                        <p:tav tm="100000">
                                          <p:val>
                                            <p:fltVal val="1"/>
                                          </p:val>
                                        </p:tav>
                                      </p:tavLst>
                                    </p:anim>
                                    <p:anim calcmode="lin" valueType="num">
                                      <p:cBhvr>
                                        <p:cTn id="23" dur="500" fill="hold"/>
                                        <p:tgtEl>
                                          <p:spTgt spid="92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fld id="{0C7C23EF-EF49-4404-8C95-59D77431BF08}" type="datetime1">
              <a:rPr lang="en-US" altLang="en-US"/>
              <a:pPr/>
              <a:t>10/18/2017</a:t>
            </a:fld>
            <a:endParaRPr lang="en-US" altLang="en-US"/>
          </a:p>
        </p:txBody>
      </p:sp>
      <p:sp>
        <p:nvSpPr>
          <p:cNvPr id="9" name="Slide Number Placeholder 5"/>
          <p:cNvSpPr>
            <a:spLocks noGrp="1"/>
          </p:cNvSpPr>
          <p:nvPr>
            <p:ph type="sldNum" sz="quarter" idx="12"/>
          </p:nvPr>
        </p:nvSpPr>
        <p:spPr/>
        <p:txBody>
          <a:bodyPr/>
          <a:lstStyle/>
          <a:p>
            <a:fld id="{5548B58F-59B0-414F-938D-61F858A53F8C}" type="slidenum">
              <a:rPr lang="en-US" altLang="en-US"/>
              <a:pPr/>
              <a:t>115</a:t>
            </a:fld>
            <a:endParaRPr lang="en-US" altLang="en-US"/>
          </a:p>
        </p:txBody>
      </p:sp>
      <p:sp>
        <p:nvSpPr>
          <p:cNvPr id="8195" name="Rectangle 3"/>
          <p:cNvSpPr>
            <a:spLocks noChangeArrowheads="1"/>
          </p:cNvSpPr>
          <p:nvPr/>
        </p:nvSpPr>
        <p:spPr bwMode="auto">
          <a:xfrm>
            <a:off x="468314" y="152400"/>
            <a:ext cx="48656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2000" b="1">
                <a:latin typeface="Book Antiqua" panose="02040602050305030304" pitchFamily="18" charset="0"/>
              </a:rPr>
              <a:t>SOLUTION</a:t>
            </a:r>
            <a:r>
              <a:rPr lang="en-US" altLang="en-US"/>
              <a:t> </a:t>
            </a:r>
            <a:br>
              <a:rPr lang="en-US" altLang="en-US"/>
            </a:br>
            <a:r>
              <a:rPr lang="en-US" altLang="en-US" sz="1600">
                <a:latin typeface="Book Antiqua" panose="02040602050305030304" pitchFamily="18" charset="0"/>
              </a:rPr>
              <a:t>(a) From Eq. (2-11) the diversity factor of the load is </a:t>
            </a:r>
          </a:p>
        </p:txBody>
      </p:sp>
      <p:sp>
        <p:nvSpPr>
          <p:cNvPr id="8198" name="Rectangle 6"/>
          <p:cNvSpPr>
            <a:spLocks noChangeArrowheads="1"/>
          </p:cNvSpPr>
          <p:nvPr/>
        </p:nvSpPr>
        <p:spPr bwMode="auto">
          <a:xfrm>
            <a:off x="473076" y="3016250"/>
            <a:ext cx="4784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600" i="1">
                <a:latin typeface="Book Antiqua" panose="02040602050305030304" pitchFamily="18" charset="0"/>
              </a:rPr>
              <a:t>(b) </a:t>
            </a:r>
            <a:r>
              <a:rPr lang="en-US" altLang="en-US" sz="1600">
                <a:latin typeface="Book Antiqua" panose="02040602050305030304" pitchFamily="18" charset="0"/>
              </a:rPr>
              <a:t>From Eq. (2-17), the load diversity of the load is </a:t>
            </a:r>
          </a:p>
        </p:txBody>
      </p:sp>
      <p:sp>
        <p:nvSpPr>
          <p:cNvPr id="8199" name="Rectangle 7"/>
          <p:cNvSpPr>
            <a:spLocks noChangeArrowheads="1"/>
          </p:cNvSpPr>
          <p:nvPr/>
        </p:nvSpPr>
        <p:spPr bwMode="auto">
          <a:xfrm>
            <a:off x="457201" y="4953000"/>
            <a:ext cx="51546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600" i="1">
                <a:latin typeface="Book Antiqua" panose="02040602050305030304" pitchFamily="18" charset="0"/>
              </a:rPr>
              <a:t>(c) </a:t>
            </a:r>
            <a:r>
              <a:rPr lang="en-US" altLang="en-US" sz="1600">
                <a:latin typeface="Book Antiqua" panose="02040602050305030304" pitchFamily="18" charset="0"/>
              </a:rPr>
              <a:t>From Eq. (3-16), the coincidence factor of the load is </a:t>
            </a:r>
          </a:p>
        </p:txBody>
      </p:sp>
      <p:pic>
        <p:nvPicPr>
          <p:cNvPr id="820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914400"/>
            <a:ext cx="1981200" cy="1898650"/>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436938"/>
            <a:ext cx="2590800" cy="1439862"/>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8768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719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anim calcmode="lin" valueType="num">
                                      <p:cBhvr>
                                        <p:cTn id="8" dur="500" fill="hold"/>
                                        <p:tgtEl>
                                          <p:spTgt spid="8195"/>
                                        </p:tgtEl>
                                        <p:attrNameLst>
                                          <p:attrName>ppt_w</p:attrName>
                                        </p:attrNameLst>
                                      </p:cBhvr>
                                      <p:tavLst>
                                        <p:tav tm="0" fmla="#ppt_w*sin(2.5*pi*$)">
                                          <p:val>
                                            <p:fltVal val="0"/>
                                          </p:val>
                                        </p:tav>
                                        <p:tav tm="100000">
                                          <p:val>
                                            <p:fltVal val="1"/>
                                          </p:val>
                                        </p:tav>
                                      </p:tavLst>
                                    </p:anim>
                                    <p:anim calcmode="lin" valueType="num">
                                      <p:cBhvr>
                                        <p:cTn id="9" dur="500" fill="hold"/>
                                        <p:tgtEl>
                                          <p:spTgt spid="8195"/>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8200"/>
                                        </p:tgtEl>
                                        <p:attrNameLst>
                                          <p:attrName>style.visibility</p:attrName>
                                        </p:attrNameLst>
                                      </p:cBhvr>
                                      <p:to>
                                        <p:strVal val="visible"/>
                                      </p:to>
                                    </p:set>
                                    <p:anim calcmode="lin" valueType="num">
                                      <p:cBhvr>
                                        <p:cTn id="14" dur="1000" fill="hold"/>
                                        <p:tgtEl>
                                          <p:spTgt spid="8200"/>
                                        </p:tgtEl>
                                        <p:attrNameLst>
                                          <p:attrName>ppt_x</p:attrName>
                                        </p:attrNameLst>
                                      </p:cBhvr>
                                      <p:tavLst>
                                        <p:tav tm="0">
                                          <p:val>
                                            <p:strVal val="#ppt_x-.2"/>
                                          </p:val>
                                        </p:tav>
                                        <p:tav tm="100000">
                                          <p:val>
                                            <p:strVal val="#ppt_x"/>
                                          </p:val>
                                        </p:tav>
                                      </p:tavLst>
                                    </p:anim>
                                    <p:anim calcmode="lin" valueType="num">
                                      <p:cBhvr>
                                        <p:cTn id="15" dur="1000" fill="hold"/>
                                        <p:tgtEl>
                                          <p:spTgt spid="8200"/>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20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8198"/>
                                        </p:tgtEl>
                                        <p:attrNameLst>
                                          <p:attrName>style.visibility</p:attrName>
                                        </p:attrNameLst>
                                      </p:cBhvr>
                                      <p:to>
                                        <p:strVal val="visible"/>
                                      </p:to>
                                    </p:set>
                                    <p:anim calcmode="lin" valueType="num">
                                      <p:cBhvr>
                                        <p:cTn id="21" dur="1000" fill="hold"/>
                                        <p:tgtEl>
                                          <p:spTgt spid="8198"/>
                                        </p:tgtEl>
                                        <p:attrNameLst>
                                          <p:attrName>ppt_x</p:attrName>
                                        </p:attrNameLst>
                                      </p:cBhvr>
                                      <p:tavLst>
                                        <p:tav tm="0">
                                          <p:val>
                                            <p:strVal val="#ppt_x-.2"/>
                                          </p:val>
                                        </p:tav>
                                        <p:tav tm="100000">
                                          <p:val>
                                            <p:strVal val="#ppt_x"/>
                                          </p:val>
                                        </p:tav>
                                      </p:tavLst>
                                    </p:anim>
                                    <p:anim calcmode="lin" valueType="num">
                                      <p:cBhvr>
                                        <p:cTn id="22" dur="1000" fill="hold"/>
                                        <p:tgtEl>
                                          <p:spTgt spid="819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819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8201"/>
                                        </p:tgtEl>
                                        <p:attrNameLst>
                                          <p:attrName>style.visibility</p:attrName>
                                        </p:attrNameLst>
                                      </p:cBhvr>
                                      <p:to>
                                        <p:strVal val="visible"/>
                                      </p:to>
                                    </p:set>
                                    <p:anim calcmode="lin" valueType="num">
                                      <p:cBhvr>
                                        <p:cTn id="28" dur="1000" fill="hold"/>
                                        <p:tgtEl>
                                          <p:spTgt spid="8201"/>
                                        </p:tgtEl>
                                        <p:attrNameLst>
                                          <p:attrName>ppt_x</p:attrName>
                                        </p:attrNameLst>
                                      </p:cBhvr>
                                      <p:tavLst>
                                        <p:tav tm="0">
                                          <p:val>
                                            <p:strVal val="#ppt_x-.2"/>
                                          </p:val>
                                        </p:tav>
                                        <p:tav tm="100000">
                                          <p:val>
                                            <p:strVal val="#ppt_x"/>
                                          </p:val>
                                        </p:tav>
                                      </p:tavLst>
                                    </p:anim>
                                    <p:anim calcmode="lin" valueType="num">
                                      <p:cBhvr>
                                        <p:cTn id="29" dur="1000" fill="hold"/>
                                        <p:tgtEl>
                                          <p:spTgt spid="8201"/>
                                        </p:tgtEl>
                                        <p:attrNameLst>
                                          <p:attrName>ppt_y</p:attrName>
                                        </p:attrNameLst>
                                      </p:cBhvr>
                                      <p:tavLst>
                                        <p:tav tm="0">
                                          <p:val>
                                            <p:strVal val="#ppt_y"/>
                                          </p:val>
                                        </p:tav>
                                        <p:tav tm="100000">
                                          <p:val>
                                            <p:strVal val="#ppt_y"/>
                                          </p:val>
                                        </p:tav>
                                      </p:tavLst>
                                    </p:anim>
                                    <p:animEffect transition="in" filter="wipe(right)" prLst="gradientSize: 0.1">
                                      <p:cBhvr>
                                        <p:cTn id="30" dur="1000"/>
                                        <p:tgtEl>
                                          <p:spTgt spid="820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8199"/>
                                        </p:tgtEl>
                                        <p:attrNameLst>
                                          <p:attrName>style.visibility</p:attrName>
                                        </p:attrNameLst>
                                      </p:cBhvr>
                                      <p:to>
                                        <p:strVal val="visible"/>
                                      </p:to>
                                    </p:set>
                                    <p:animEffect transition="in" filter="strips(downLeft)">
                                      <p:cBhvr>
                                        <p:cTn id="35" dur="500"/>
                                        <p:tgtEl>
                                          <p:spTgt spid="819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9" presetClass="entr" presetSubtype="0" fill="hold" nodeType="clickEffect">
                                  <p:stCondLst>
                                    <p:cond delay="0"/>
                                  </p:stCondLst>
                                  <p:childTnLst>
                                    <p:set>
                                      <p:cBhvr>
                                        <p:cTn id="39" dur="1" fill="hold">
                                          <p:stCondLst>
                                            <p:cond delay="0"/>
                                          </p:stCondLst>
                                        </p:cTn>
                                        <p:tgtEl>
                                          <p:spTgt spid="8202"/>
                                        </p:tgtEl>
                                        <p:attrNameLst>
                                          <p:attrName>style.visibility</p:attrName>
                                        </p:attrNameLst>
                                      </p:cBhvr>
                                      <p:to>
                                        <p:strVal val="visible"/>
                                      </p:to>
                                    </p:set>
                                    <p:anim calcmode="lin" valueType="num">
                                      <p:cBhvr>
                                        <p:cTn id="40" dur="1000" fill="hold"/>
                                        <p:tgtEl>
                                          <p:spTgt spid="8202"/>
                                        </p:tgtEl>
                                        <p:attrNameLst>
                                          <p:attrName>ppt_x</p:attrName>
                                        </p:attrNameLst>
                                      </p:cBhvr>
                                      <p:tavLst>
                                        <p:tav tm="0">
                                          <p:val>
                                            <p:strVal val="#ppt_x-.2"/>
                                          </p:val>
                                        </p:tav>
                                        <p:tav tm="100000">
                                          <p:val>
                                            <p:strVal val="#ppt_x"/>
                                          </p:val>
                                        </p:tav>
                                      </p:tavLst>
                                    </p:anim>
                                    <p:anim calcmode="lin" valueType="num">
                                      <p:cBhvr>
                                        <p:cTn id="41" dur="1000" fill="hold"/>
                                        <p:tgtEl>
                                          <p:spTgt spid="8202"/>
                                        </p:tgtEl>
                                        <p:attrNameLst>
                                          <p:attrName>ppt_y</p:attrName>
                                        </p:attrNameLst>
                                      </p:cBhvr>
                                      <p:tavLst>
                                        <p:tav tm="0">
                                          <p:val>
                                            <p:strVal val="#ppt_y"/>
                                          </p:val>
                                        </p:tav>
                                        <p:tav tm="100000">
                                          <p:val>
                                            <p:strVal val="#ppt_y"/>
                                          </p:val>
                                        </p:tav>
                                      </p:tavLst>
                                    </p:anim>
                                    <p:animEffect transition="in" filter="wipe(right)" prLst="gradientSize: 0.1">
                                      <p:cBhvr>
                                        <p:cTn id="42" dur="1000"/>
                                        <p:tgtEl>
                                          <p:spTgt spid="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198" grpId="0"/>
      <p:bldP spid="8199"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fld id="{C6F37C20-303F-48B8-898B-A41507C2D585}" type="datetime1">
              <a:rPr lang="en-US" altLang="en-US"/>
              <a:pPr/>
              <a:t>10/18/2017</a:t>
            </a:fld>
            <a:endParaRPr lang="en-US" altLang="en-US"/>
          </a:p>
        </p:txBody>
      </p:sp>
      <p:sp>
        <p:nvSpPr>
          <p:cNvPr id="8" name="Slide Number Placeholder 5"/>
          <p:cNvSpPr>
            <a:spLocks noGrp="1"/>
          </p:cNvSpPr>
          <p:nvPr>
            <p:ph type="sldNum" sz="quarter" idx="12"/>
          </p:nvPr>
        </p:nvSpPr>
        <p:spPr/>
        <p:txBody>
          <a:bodyPr/>
          <a:lstStyle/>
          <a:p>
            <a:fld id="{F9F0DD82-781D-42CC-B0CE-9DC1BC6511FB}" type="slidenum">
              <a:rPr lang="en-US" altLang="en-US"/>
              <a:pPr/>
              <a:t>116</a:t>
            </a:fld>
            <a:endParaRPr lang="en-US" altLang="en-US"/>
          </a:p>
        </p:txBody>
      </p:sp>
      <p:sp>
        <p:nvSpPr>
          <p:cNvPr id="7170" name="Rectangle 2"/>
          <p:cNvSpPr>
            <a:spLocks noChangeArrowheads="1"/>
          </p:cNvSpPr>
          <p:nvPr/>
        </p:nvSpPr>
        <p:spPr bwMode="auto">
          <a:xfrm>
            <a:off x="457200" y="87314"/>
            <a:ext cx="8991600" cy="189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000" b="1">
                <a:latin typeface="Book Antiqua" panose="02040602050305030304" pitchFamily="18" charset="0"/>
              </a:rPr>
              <a:t>Example 2-6</a:t>
            </a:r>
            <a:r>
              <a:rPr lang="en-US" altLang="en-US" sz="1600">
                <a:latin typeface="Book Antiqua" panose="02040602050305030304" pitchFamily="18" charset="0"/>
              </a:rPr>
              <a:t> Use the data given in </a:t>
            </a:r>
            <a:r>
              <a:rPr lang="en-US" altLang="en-US" sz="1600">
                <a:latin typeface="Book Antiqua" panose="02040602050305030304" pitchFamily="18" charset="0"/>
                <a:hlinkClick r:id="rId2" action="ppaction://hlinksldjump">
                  <a:snd r:embed="rId3" name="suction.wav"/>
                </a:hlinkClick>
              </a:rPr>
              <a:t>Example 2-1 </a:t>
            </a:r>
            <a:r>
              <a:rPr lang="en-US" altLang="en-US" sz="1600">
                <a:latin typeface="Book Antiqua" panose="02040602050305030304" pitchFamily="18" charset="0"/>
              </a:rPr>
              <a:t>for the NL&amp;NP’s load curve. </a:t>
            </a:r>
            <a:br>
              <a:rPr lang="en-US" altLang="en-US" sz="1600">
                <a:latin typeface="Book Antiqua" panose="02040602050305030304" pitchFamily="18" charset="0"/>
              </a:rPr>
            </a:br>
            <a:r>
              <a:rPr lang="en-US" altLang="en-US" sz="1600">
                <a:latin typeface="Book Antiqua" panose="02040602050305030304" pitchFamily="18" charset="0"/>
              </a:rPr>
              <a:t>Note that the peak occurs at </a:t>
            </a:r>
            <a:r>
              <a:rPr lang="en-US" altLang="en-US" sz="1600" i="1">
                <a:latin typeface="Book Antiqua" panose="02040602050305030304" pitchFamily="18" charset="0"/>
              </a:rPr>
              <a:t>5 </a:t>
            </a:r>
            <a:r>
              <a:rPr lang="en-US" altLang="en-US" sz="1600">
                <a:latin typeface="Book Antiqua" panose="02040602050305030304" pitchFamily="18" charset="0"/>
              </a:rPr>
              <a:t>P.M. Determine the following: </a:t>
            </a:r>
            <a:br>
              <a:rPr lang="en-US" altLang="en-US" sz="1600">
                <a:latin typeface="Book Antiqua" panose="02040602050305030304" pitchFamily="18" charset="0"/>
              </a:rPr>
            </a:br>
            <a:r>
              <a:rPr lang="en-US" altLang="en-US" sz="1600">
                <a:latin typeface="Book Antiqua" panose="02040602050305030304" pitchFamily="18" charset="0"/>
              </a:rPr>
              <a:t>(a) The class contribution factors for each of the three load classes. </a:t>
            </a:r>
            <a:br>
              <a:rPr lang="en-US" altLang="en-US" sz="1600">
                <a:latin typeface="Book Antiqua" panose="02040602050305030304" pitchFamily="18" charset="0"/>
              </a:rPr>
            </a:br>
            <a:r>
              <a:rPr lang="en-US" altLang="en-US" sz="1600" i="1">
                <a:latin typeface="Book Antiqua" panose="02040602050305030304" pitchFamily="18" charset="0"/>
              </a:rPr>
              <a:t>(b) </a:t>
            </a:r>
            <a:r>
              <a:rPr lang="en-US" altLang="en-US" sz="1600">
                <a:latin typeface="Book Antiqua" panose="02040602050305030304" pitchFamily="18" charset="0"/>
              </a:rPr>
              <a:t>The diversity factor for the primary feeder. </a:t>
            </a:r>
            <a:br>
              <a:rPr lang="en-US" altLang="en-US" sz="1600">
                <a:latin typeface="Book Antiqua" panose="02040602050305030304" pitchFamily="18" charset="0"/>
              </a:rPr>
            </a:br>
            <a:r>
              <a:rPr lang="en-US" altLang="en-US" sz="1600" b="1" i="1">
                <a:latin typeface="Book Antiqua" panose="02040602050305030304" pitchFamily="18" charset="0"/>
              </a:rPr>
              <a:t>(c) </a:t>
            </a:r>
            <a:r>
              <a:rPr lang="en-US" altLang="en-US" sz="1600">
                <a:latin typeface="Book Antiqua" panose="02040602050305030304" pitchFamily="18" charset="0"/>
              </a:rPr>
              <a:t>The diversified maximum demand of the load group. </a:t>
            </a:r>
            <a:br>
              <a:rPr lang="en-US" altLang="en-US" sz="1600">
                <a:latin typeface="Book Antiqua" panose="02040602050305030304" pitchFamily="18" charset="0"/>
              </a:rPr>
            </a:br>
            <a:r>
              <a:rPr lang="en-US" altLang="en-US" sz="1600" i="1">
                <a:latin typeface="Book Antiqua" panose="02040602050305030304" pitchFamily="18" charset="0"/>
              </a:rPr>
              <a:t>(d) </a:t>
            </a:r>
            <a:r>
              <a:rPr lang="en-US" altLang="en-US" sz="1600">
                <a:latin typeface="Book Antiqua" panose="02040602050305030304" pitchFamily="18" charset="0"/>
              </a:rPr>
              <a:t>The coincidence factor of the load group. </a:t>
            </a:r>
            <a:br>
              <a:rPr lang="en-US" altLang="en-US" sz="1600">
                <a:latin typeface="Book Antiqua" panose="02040602050305030304" pitchFamily="18" charset="0"/>
              </a:rPr>
            </a:br>
            <a:endParaRPr lang="en-US" altLang="en-US" b="1"/>
          </a:p>
        </p:txBody>
      </p:sp>
      <p:sp>
        <p:nvSpPr>
          <p:cNvPr id="7171" name="Rectangle 3"/>
          <p:cNvSpPr>
            <a:spLocks noChangeArrowheads="1"/>
          </p:cNvSpPr>
          <p:nvPr/>
        </p:nvSpPr>
        <p:spPr bwMode="auto">
          <a:xfrm>
            <a:off x="457200" y="1828800"/>
            <a:ext cx="868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000" b="1">
                <a:latin typeface="Book Antiqua" panose="02040602050305030304" pitchFamily="18" charset="0"/>
              </a:rPr>
              <a:t>SOLUTION</a:t>
            </a:r>
            <a:r>
              <a:rPr lang="en-US" altLang="en-US" sz="1600">
                <a:latin typeface="Book Antiqua" panose="02040602050305030304" pitchFamily="18" charset="0"/>
              </a:rPr>
              <a:t> </a:t>
            </a:r>
            <a:br>
              <a:rPr lang="en-US" altLang="en-US" sz="1600">
                <a:latin typeface="Book Antiqua" panose="02040602050305030304" pitchFamily="18" charset="0"/>
              </a:rPr>
            </a:br>
            <a:r>
              <a:rPr lang="en-US" altLang="en-US" sz="1600">
                <a:latin typeface="Book Antiqua" panose="02040602050305030304" pitchFamily="18" charset="0"/>
              </a:rPr>
              <a:t>(a) The class contribution factor is </a:t>
            </a:r>
            <a:endParaRPr lang="en-US" altLang="en-US" b="1"/>
          </a:p>
        </p:txBody>
      </p:sp>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1" y="2438400"/>
            <a:ext cx="5548313" cy="642938"/>
          </a:xfrm>
          <a:prstGeom prst="rect">
            <a:avLst/>
          </a:prstGeom>
          <a:noFill/>
          <a:extLst>
            <a:ext uri="{909E8E84-426E-40DD-AFC4-6F175D3DCCD1}">
              <a14:hiddenFill xmlns:a14="http://schemas.microsoft.com/office/drawing/2010/main">
                <a:solidFill>
                  <a:srgbClr val="FFFFFF"/>
                </a:solidFill>
              </a14:hiddenFill>
            </a:ext>
          </a:extLst>
        </p:spPr>
      </p:pic>
      <p:sp>
        <p:nvSpPr>
          <p:cNvPr id="7174" name="Rectangle 6"/>
          <p:cNvSpPr>
            <a:spLocks noChangeArrowheads="1"/>
          </p:cNvSpPr>
          <p:nvPr/>
        </p:nvSpPr>
        <p:spPr bwMode="auto">
          <a:xfrm>
            <a:off x="457200" y="3092450"/>
            <a:ext cx="8686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600">
                <a:latin typeface="Book Antiqua" panose="02040602050305030304" pitchFamily="18" charset="0"/>
              </a:rPr>
              <a:t>For street lighting, residential, and commercial loads, </a:t>
            </a:r>
            <a:endParaRPr lang="en-US" altLang="en-US" b="1"/>
          </a:p>
        </p:txBody>
      </p:sp>
      <p:pic>
        <p:nvPicPr>
          <p:cNvPr id="717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3505200"/>
            <a:ext cx="3810000" cy="2420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530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anim calcmode="lin" valueType="num">
                                      <p:cBhvr>
                                        <p:cTn id="8" dur="500" fill="hold"/>
                                        <p:tgtEl>
                                          <p:spTgt spid="7170"/>
                                        </p:tgtEl>
                                        <p:attrNameLst>
                                          <p:attrName>ppt_w</p:attrName>
                                        </p:attrNameLst>
                                      </p:cBhvr>
                                      <p:tavLst>
                                        <p:tav tm="0" fmla="#ppt_w*sin(2.5*pi*$)">
                                          <p:val>
                                            <p:fltVal val="0"/>
                                          </p:val>
                                        </p:tav>
                                        <p:tav tm="100000">
                                          <p:val>
                                            <p:fltVal val="1"/>
                                          </p:val>
                                        </p:tav>
                                      </p:tavLst>
                                    </p:anim>
                                    <p:anim calcmode="lin" valueType="num">
                                      <p:cBhvr>
                                        <p:cTn id="9" dur="500" fill="hold"/>
                                        <p:tgtEl>
                                          <p:spTgt spid="7170"/>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7171"/>
                                        </p:tgtEl>
                                        <p:attrNameLst>
                                          <p:attrName>style.visibility</p:attrName>
                                        </p:attrNameLst>
                                      </p:cBhvr>
                                      <p:to>
                                        <p:strVal val="visible"/>
                                      </p:to>
                                    </p:set>
                                    <p:animEffect transition="in" filter="fade">
                                      <p:cBhvr>
                                        <p:cTn id="14" dur="1000"/>
                                        <p:tgtEl>
                                          <p:spTgt spid="7171"/>
                                        </p:tgtEl>
                                      </p:cBhvr>
                                    </p:animEffect>
                                    <p:anim calcmode="lin" valueType="num">
                                      <p:cBhvr>
                                        <p:cTn id="15" dur="1000" fill="hold"/>
                                        <p:tgtEl>
                                          <p:spTgt spid="7171"/>
                                        </p:tgtEl>
                                        <p:attrNameLst>
                                          <p:attrName>ppt_w</p:attrName>
                                        </p:attrNameLst>
                                      </p:cBhvr>
                                      <p:tavLst>
                                        <p:tav tm="0" fmla="#ppt_w*sin(2.5*pi*$)">
                                          <p:val>
                                            <p:fltVal val="0"/>
                                          </p:val>
                                        </p:tav>
                                        <p:tav tm="100000">
                                          <p:val>
                                            <p:fltVal val="1"/>
                                          </p:val>
                                        </p:tav>
                                      </p:tavLst>
                                    </p:anim>
                                    <p:anim calcmode="lin" valueType="num">
                                      <p:cBhvr>
                                        <p:cTn id="16" dur="1000" fill="hold"/>
                                        <p:tgtEl>
                                          <p:spTgt spid="7171"/>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7173"/>
                                        </p:tgtEl>
                                        <p:attrNameLst>
                                          <p:attrName>style.visibility</p:attrName>
                                        </p:attrNameLst>
                                      </p:cBhvr>
                                      <p:to>
                                        <p:strVal val="visible"/>
                                      </p:to>
                                    </p:set>
                                    <p:anim calcmode="lin" valueType="num">
                                      <p:cBhvr>
                                        <p:cTn id="21" dur="1000" fill="hold"/>
                                        <p:tgtEl>
                                          <p:spTgt spid="7173"/>
                                        </p:tgtEl>
                                        <p:attrNameLst>
                                          <p:attrName>ppt_x</p:attrName>
                                        </p:attrNameLst>
                                      </p:cBhvr>
                                      <p:tavLst>
                                        <p:tav tm="0">
                                          <p:val>
                                            <p:strVal val="#ppt_x-.2"/>
                                          </p:val>
                                        </p:tav>
                                        <p:tav tm="100000">
                                          <p:val>
                                            <p:strVal val="#ppt_x"/>
                                          </p:val>
                                        </p:tav>
                                      </p:tavLst>
                                    </p:anim>
                                    <p:anim calcmode="lin" valueType="num">
                                      <p:cBhvr>
                                        <p:cTn id="22" dur="1000" fill="hold"/>
                                        <p:tgtEl>
                                          <p:spTgt spid="7173"/>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17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5" presetClass="entr" presetSubtype="0" fill="hold" grpId="0" nodeType="clickEffect">
                                  <p:stCondLst>
                                    <p:cond delay="0"/>
                                  </p:stCondLst>
                                  <p:iterate type="lt">
                                    <p:tmPct val="10000"/>
                                  </p:iterate>
                                  <p:childTnLst>
                                    <p:set>
                                      <p:cBhvr>
                                        <p:cTn id="27" dur="1" fill="hold">
                                          <p:stCondLst>
                                            <p:cond delay="0"/>
                                          </p:stCondLst>
                                        </p:cTn>
                                        <p:tgtEl>
                                          <p:spTgt spid="7174"/>
                                        </p:tgtEl>
                                        <p:attrNameLst>
                                          <p:attrName>style.visibility</p:attrName>
                                        </p:attrNameLst>
                                      </p:cBhvr>
                                      <p:to>
                                        <p:strVal val="visible"/>
                                      </p:to>
                                    </p:set>
                                    <p:animEffect transition="in" filter="fade">
                                      <p:cBhvr>
                                        <p:cTn id="28" dur="500"/>
                                        <p:tgtEl>
                                          <p:spTgt spid="7174"/>
                                        </p:tgtEl>
                                      </p:cBhvr>
                                    </p:animEffect>
                                    <p:anim calcmode="lin" valueType="num">
                                      <p:cBhvr>
                                        <p:cTn id="29" dur="500" fill="hold"/>
                                        <p:tgtEl>
                                          <p:spTgt spid="7174"/>
                                        </p:tgtEl>
                                        <p:attrNameLst>
                                          <p:attrName>ppt_w</p:attrName>
                                        </p:attrNameLst>
                                      </p:cBhvr>
                                      <p:tavLst>
                                        <p:tav tm="0" fmla="#ppt_w*sin(2.5*pi*$)">
                                          <p:val>
                                            <p:fltVal val="0"/>
                                          </p:val>
                                        </p:tav>
                                        <p:tav tm="100000">
                                          <p:val>
                                            <p:fltVal val="1"/>
                                          </p:val>
                                        </p:tav>
                                      </p:tavLst>
                                    </p:anim>
                                    <p:anim calcmode="lin" valueType="num">
                                      <p:cBhvr>
                                        <p:cTn id="30" dur="500" fill="hold"/>
                                        <p:tgtEl>
                                          <p:spTgt spid="7174"/>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nodeType="clickEffect">
                                  <p:stCondLst>
                                    <p:cond delay="0"/>
                                  </p:stCondLst>
                                  <p:childTnLst>
                                    <p:set>
                                      <p:cBhvr>
                                        <p:cTn id="34" dur="1" fill="hold">
                                          <p:stCondLst>
                                            <p:cond delay="0"/>
                                          </p:stCondLst>
                                        </p:cTn>
                                        <p:tgtEl>
                                          <p:spTgt spid="7175"/>
                                        </p:tgtEl>
                                        <p:attrNameLst>
                                          <p:attrName>style.visibility</p:attrName>
                                        </p:attrNameLst>
                                      </p:cBhvr>
                                      <p:to>
                                        <p:strVal val="visible"/>
                                      </p:to>
                                    </p:set>
                                    <p:anim calcmode="lin" valueType="num">
                                      <p:cBhvr>
                                        <p:cTn id="35" dur="1000" fill="hold"/>
                                        <p:tgtEl>
                                          <p:spTgt spid="7175"/>
                                        </p:tgtEl>
                                        <p:attrNameLst>
                                          <p:attrName>ppt_x</p:attrName>
                                        </p:attrNameLst>
                                      </p:cBhvr>
                                      <p:tavLst>
                                        <p:tav tm="0">
                                          <p:val>
                                            <p:strVal val="#ppt_x-.2"/>
                                          </p:val>
                                        </p:tav>
                                        <p:tav tm="100000">
                                          <p:val>
                                            <p:strVal val="#ppt_x"/>
                                          </p:val>
                                        </p:tav>
                                      </p:tavLst>
                                    </p:anim>
                                    <p:anim calcmode="lin" valueType="num">
                                      <p:cBhvr>
                                        <p:cTn id="36" dur="1000" fill="hold"/>
                                        <p:tgtEl>
                                          <p:spTgt spid="7175"/>
                                        </p:tgtEl>
                                        <p:attrNameLst>
                                          <p:attrName>ppt_y</p:attrName>
                                        </p:attrNameLst>
                                      </p:cBhvr>
                                      <p:tavLst>
                                        <p:tav tm="0">
                                          <p:val>
                                            <p:strVal val="#ppt_y"/>
                                          </p:val>
                                        </p:tav>
                                        <p:tav tm="100000">
                                          <p:val>
                                            <p:strVal val="#ppt_y"/>
                                          </p:val>
                                        </p:tav>
                                      </p:tavLst>
                                    </p:anim>
                                    <p:animEffect transition="in" filter="wipe(right)" prLst="gradientSize: 0.1">
                                      <p:cBhvr>
                                        <p:cTn id="37" dur="10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p:bldP spid="7174"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fld id="{0751B2AE-58EB-4438-9C20-008F6471D0B5}" type="datetime1">
              <a:rPr lang="en-US" altLang="en-US"/>
              <a:pPr/>
              <a:t>10/18/2017</a:t>
            </a:fld>
            <a:endParaRPr lang="en-US" altLang="en-US"/>
          </a:p>
        </p:txBody>
      </p:sp>
      <p:sp>
        <p:nvSpPr>
          <p:cNvPr id="11" name="Slide Number Placeholder 5"/>
          <p:cNvSpPr>
            <a:spLocks noGrp="1"/>
          </p:cNvSpPr>
          <p:nvPr>
            <p:ph type="sldNum" sz="quarter" idx="12"/>
          </p:nvPr>
        </p:nvSpPr>
        <p:spPr/>
        <p:txBody>
          <a:bodyPr/>
          <a:lstStyle/>
          <a:p>
            <a:fld id="{C1DE6C31-3D19-4E98-B497-AAF1A3F362B5}" type="slidenum">
              <a:rPr lang="en-US" altLang="en-US"/>
              <a:pPr/>
              <a:t>117</a:t>
            </a:fld>
            <a:endParaRPr lang="en-US" altLang="en-US"/>
          </a:p>
        </p:txBody>
      </p:sp>
      <p:sp>
        <p:nvSpPr>
          <p:cNvPr id="6146" name="Rectangle 2"/>
          <p:cNvSpPr>
            <a:spLocks noChangeArrowheads="1"/>
          </p:cNvSpPr>
          <p:nvPr/>
        </p:nvSpPr>
        <p:spPr bwMode="auto">
          <a:xfrm>
            <a:off x="457200" y="120650"/>
            <a:ext cx="8686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600" i="1">
                <a:latin typeface="Book Antiqua" panose="02040602050305030304" pitchFamily="18" charset="0"/>
              </a:rPr>
              <a:t>(b) </a:t>
            </a:r>
            <a:r>
              <a:rPr lang="en-US" altLang="en-US" sz="1600">
                <a:latin typeface="Book Antiqua" panose="02040602050305030304" pitchFamily="18" charset="0"/>
              </a:rPr>
              <a:t>From Eq. (2-11), the diversity factor is </a:t>
            </a:r>
            <a:endParaRPr lang="en-US" altLang="en-US" b="1"/>
          </a:p>
        </p:txBody>
      </p:sp>
      <p:sp>
        <p:nvSpPr>
          <p:cNvPr id="6147" name="Rectangle 3"/>
          <p:cNvSpPr>
            <a:spLocks noChangeArrowheads="1"/>
          </p:cNvSpPr>
          <p:nvPr/>
        </p:nvSpPr>
        <p:spPr bwMode="auto">
          <a:xfrm>
            <a:off x="457200" y="1416050"/>
            <a:ext cx="8686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600">
                <a:latin typeface="Book Antiqua" panose="02040602050305030304" pitchFamily="18" charset="0"/>
              </a:rPr>
              <a:t>and from Eq. (2-18),</a:t>
            </a:r>
            <a:endParaRPr lang="en-US" altLang="en-US" b="1"/>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81000"/>
            <a:ext cx="4876800" cy="1212850"/>
          </a:xfrm>
          <a:prstGeom prst="rect">
            <a:avLst/>
          </a:prstGeom>
          <a:noFill/>
          <a:extLst>
            <a:ext uri="{909E8E84-426E-40DD-AFC4-6F175D3DCCD1}">
              <a14:hiddenFill xmlns:a14="http://schemas.microsoft.com/office/drawing/2010/main">
                <a:solidFill>
                  <a:srgbClr val="FFFFFF"/>
                </a:solidFill>
              </a14:hiddenFill>
            </a:ext>
          </a:extLst>
        </p:spPr>
      </p:pic>
      <p:sp>
        <p:nvSpPr>
          <p:cNvPr id="6149" name="Rectangle 5"/>
          <p:cNvSpPr>
            <a:spLocks noChangeArrowheads="1"/>
          </p:cNvSpPr>
          <p:nvPr/>
        </p:nvSpPr>
        <p:spPr bwMode="auto">
          <a:xfrm>
            <a:off x="457200" y="2286000"/>
            <a:ext cx="8686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600">
                <a:latin typeface="Book Antiqua" panose="02040602050305030304" pitchFamily="18" charset="0"/>
              </a:rPr>
              <a:t>Substituting Eq. (2-18) into Eq. (2-11),</a:t>
            </a:r>
            <a:endParaRPr lang="en-US" altLang="en-US" b="1"/>
          </a:p>
        </p:txBody>
      </p:sp>
      <p:sp>
        <p:nvSpPr>
          <p:cNvPr id="6150" name="Rectangle 6"/>
          <p:cNvSpPr>
            <a:spLocks noChangeArrowheads="1"/>
          </p:cNvSpPr>
          <p:nvPr/>
        </p:nvSpPr>
        <p:spPr bwMode="auto">
          <a:xfrm>
            <a:off x="457200" y="3930650"/>
            <a:ext cx="8686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600">
                <a:latin typeface="Book Antiqua" panose="02040602050305030304" pitchFamily="18" charset="0"/>
              </a:rPr>
              <a:t>Therefore, the diversity factor for the primary feeder is</a:t>
            </a:r>
            <a:endParaRPr lang="en-US" altLang="en-US" b="1"/>
          </a:p>
        </p:txBody>
      </p:sp>
      <p:pic>
        <p:nvPicPr>
          <p:cNvPr id="61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752600"/>
            <a:ext cx="6248400" cy="4699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9350" y="2667001"/>
            <a:ext cx="2152650" cy="1300163"/>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203701"/>
            <a:ext cx="4343400" cy="228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164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ppt_w</p:attrName>
                                        </p:attrNameLst>
                                      </p:cBhvr>
                                      <p:tavLst>
                                        <p:tav tm="0" fmla="#ppt_w*sin(2.5*pi*$)">
                                          <p:val>
                                            <p:fltVal val="0"/>
                                          </p:val>
                                        </p:tav>
                                        <p:tav tm="100000">
                                          <p:val>
                                            <p:fltVal val="1"/>
                                          </p:val>
                                        </p:tav>
                                      </p:tavLst>
                                    </p:anim>
                                    <p:anim calcmode="lin" valueType="num">
                                      <p:cBhvr>
                                        <p:cTn id="9" dur="1000" fill="hold"/>
                                        <p:tgtEl>
                                          <p:spTgt spid="6146"/>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6148"/>
                                        </p:tgtEl>
                                        <p:attrNameLst>
                                          <p:attrName>style.visibility</p:attrName>
                                        </p:attrNameLst>
                                      </p:cBhvr>
                                      <p:to>
                                        <p:strVal val="visible"/>
                                      </p:to>
                                    </p:set>
                                    <p:anim calcmode="lin" valueType="num">
                                      <p:cBhvr>
                                        <p:cTn id="14" dur="1000" fill="hold"/>
                                        <p:tgtEl>
                                          <p:spTgt spid="6148"/>
                                        </p:tgtEl>
                                        <p:attrNameLst>
                                          <p:attrName>ppt_x</p:attrName>
                                        </p:attrNameLst>
                                      </p:cBhvr>
                                      <p:tavLst>
                                        <p:tav tm="0">
                                          <p:val>
                                            <p:strVal val="#ppt_x-.2"/>
                                          </p:val>
                                        </p:tav>
                                        <p:tav tm="100000">
                                          <p:val>
                                            <p:strVal val="#ppt_x"/>
                                          </p:val>
                                        </p:tav>
                                      </p:tavLst>
                                    </p:anim>
                                    <p:anim calcmode="lin" valueType="num">
                                      <p:cBhvr>
                                        <p:cTn id="15" dur="1000" fill="hold"/>
                                        <p:tgtEl>
                                          <p:spTgt spid="614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14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5" presetClass="entr" presetSubtype="0" fill="hold" grpId="0" nodeType="clickEffect">
                                  <p:stCondLst>
                                    <p:cond delay="0"/>
                                  </p:stCondLst>
                                  <p:iterate type="lt">
                                    <p:tmPct val="10000"/>
                                  </p:iterate>
                                  <p:childTnLst>
                                    <p:set>
                                      <p:cBhvr>
                                        <p:cTn id="20" dur="1" fill="hold">
                                          <p:stCondLst>
                                            <p:cond delay="0"/>
                                          </p:stCondLst>
                                        </p:cTn>
                                        <p:tgtEl>
                                          <p:spTgt spid="6147"/>
                                        </p:tgtEl>
                                        <p:attrNameLst>
                                          <p:attrName>style.visibility</p:attrName>
                                        </p:attrNameLst>
                                      </p:cBhvr>
                                      <p:to>
                                        <p:strVal val="visible"/>
                                      </p:to>
                                    </p:set>
                                    <p:animEffect transition="in" filter="fade">
                                      <p:cBhvr>
                                        <p:cTn id="21" dur="1000"/>
                                        <p:tgtEl>
                                          <p:spTgt spid="6147"/>
                                        </p:tgtEl>
                                      </p:cBhvr>
                                    </p:animEffect>
                                    <p:anim calcmode="lin" valueType="num">
                                      <p:cBhvr>
                                        <p:cTn id="22" dur="1000" fill="hold"/>
                                        <p:tgtEl>
                                          <p:spTgt spid="6147"/>
                                        </p:tgtEl>
                                        <p:attrNameLst>
                                          <p:attrName>ppt_w</p:attrName>
                                        </p:attrNameLst>
                                      </p:cBhvr>
                                      <p:tavLst>
                                        <p:tav tm="0" fmla="#ppt_w*sin(2.5*pi*$)">
                                          <p:val>
                                            <p:fltVal val="0"/>
                                          </p:val>
                                        </p:tav>
                                        <p:tav tm="100000">
                                          <p:val>
                                            <p:fltVal val="1"/>
                                          </p:val>
                                        </p:tav>
                                      </p:tavLst>
                                    </p:anim>
                                    <p:anim calcmode="lin" valueType="num">
                                      <p:cBhvr>
                                        <p:cTn id="23" dur="1000" fill="hold"/>
                                        <p:tgtEl>
                                          <p:spTgt spid="6147"/>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6151"/>
                                        </p:tgtEl>
                                        <p:attrNameLst>
                                          <p:attrName>style.visibility</p:attrName>
                                        </p:attrNameLst>
                                      </p:cBhvr>
                                      <p:to>
                                        <p:strVal val="visible"/>
                                      </p:to>
                                    </p:set>
                                    <p:anim calcmode="lin" valueType="num">
                                      <p:cBhvr>
                                        <p:cTn id="28" dur="1000" fill="hold"/>
                                        <p:tgtEl>
                                          <p:spTgt spid="6151"/>
                                        </p:tgtEl>
                                        <p:attrNameLst>
                                          <p:attrName>ppt_x</p:attrName>
                                        </p:attrNameLst>
                                      </p:cBhvr>
                                      <p:tavLst>
                                        <p:tav tm="0">
                                          <p:val>
                                            <p:strVal val="#ppt_x-.2"/>
                                          </p:val>
                                        </p:tav>
                                        <p:tav tm="100000">
                                          <p:val>
                                            <p:strVal val="#ppt_x"/>
                                          </p:val>
                                        </p:tav>
                                      </p:tavLst>
                                    </p:anim>
                                    <p:anim calcmode="lin" valueType="num">
                                      <p:cBhvr>
                                        <p:cTn id="29" dur="1000" fill="hold"/>
                                        <p:tgtEl>
                                          <p:spTgt spid="6151"/>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15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5" presetClass="entr" presetSubtype="0" fill="hold" grpId="0" nodeType="clickEffect">
                                  <p:stCondLst>
                                    <p:cond delay="0"/>
                                  </p:stCondLst>
                                  <p:iterate type="lt">
                                    <p:tmPct val="10000"/>
                                  </p:iterate>
                                  <p:childTnLst>
                                    <p:set>
                                      <p:cBhvr>
                                        <p:cTn id="34" dur="1" fill="hold">
                                          <p:stCondLst>
                                            <p:cond delay="0"/>
                                          </p:stCondLst>
                                        </p:cTn>
                                        <p:tgtEl>
                                          <p:spTgt spid="6149"/>
                                        </p:tgtEl>
                                        <p:attrNameLst>
                                          <p:attrName>style.visibility</p:attrName>
                                        </p:attrNameLst>
                                      </p:cBhvr>
                                      <p:to>
                                        <p:strVal val="visible"/>
                                      </p:to>
                                    </p:set>
                                    <p:animEffect transition="in" filter="fade">
                                      <p:cBhvr>
                                        <p:cTn id="35" dur="500"/>
                                        <p:tgtEl>
                                          <p:spTgt spid="6149"/>
                                        </p:tgtEl>
                                      </p:cBhvr>
                                    </p:animEffect>
                                    <p:anim calcmode="lin" valueType="num">
                                      <p:cBhvr>
                                        <p:cTn id="36" dur="500" fill="hold"/>
                                        <p:tgtEl>
                                          <p:spTgt spid="6149"/>
                                        </p:tgtEl>
                                        <p:attrNameLst>
                                          <p:attrName>ppt_w</p:attrName>
                                        </p:attrNameLst>
                                      </p:cBhvr>
                                      <p:tavLst>
                                        <p:tav tm="0" fmla="#ppt_w*sin(2.5*pi*$)">
                                          <p:val>
                                            <p:fltVal val="0"/>
                                          </p:val>
                                        </p:tav>
                                        <p:tav tm="100000">
                                          <p:val>
                                            <p:fltVal val="1"/>
                                          </p:val>
                                        </p:tav>
                                      </p:tavLst>
                                    </p:anim>
                                    <p:anim calcmode="lin" valueType="num">
                                      <p:cBhvr>
                                        <p:cTn id="37" dur="500" fill="hold"/>
                                        <p:tgtEl>
                                          <p:spTgt spid="6149"/>
                                        </p:tgtEl>
                                        <p:attrNameLst>
                                          <p:attrName>ppt_h</p:attrName>
                                        </p:attrNameLst>
                                      </p:cBhvr>
                                      <p:tavLst>
                                        <p:tav tm="0">
                                          <p:val>
                                            <p:strVal val="#ppt_h"/>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nodeType="clickEffect">
                                  <p:stCondLst>
                                    <p:cond delay="0"/>
                                  </p:stCondLst>
                                  <p:childTnLst>
                                    <p:set>
                                      <p:cBhvr>
                                        <p:cTn id="41" dur="1" fill="hold">
                                          <p:stCondLst>
                                            <p:cond delay="0"/>
                                          </p:stCondLst>
                                        </p:cTn>
                                        <p:tgtEl>
                                          <p:spTgt spid="6152"/>
                                        </p:tgtEl>
                                        <p:attrNameLst>
                                          <p:attrName>style.visibility</p:attrName>
                                        </p:attrNameLst>
                                      </p:cBhvr>
                                      <p:to>
                                        <p:strVal val="visible"/>
                                      </p:to>
                                    </p:set>
                                    <p:anim calcmode="lin" valueType="num">
                                      <p:cBhvr>
                                        <p:cTn id="42" dur="1000" fill="hold"/>
                                        <p:tgtEl>
                                          <p:spTgt spid="6152"/>
                                        </p:tgtEl>
                                        <p:attrNameLst>
                                          <p:attrName>ppt_x</p:attrName>
                                        </p:attrNameLst>
                                      </p:cBhvr>
                                      <p:tavLst>
                                        <p:tav tm="0">
                                          <p:val>
                                            <p:strVal val="#ppt_x-.2"/>
                                          </p:val>
                                        </p:tav>
                                        <p:tav tm="100000">
                                          <p:val>
                                            <p:strVal val="#ppt_x"/>
                                          </p:val>
                                        </p:tav>
                                      </p:tavLst>
                                    </p:anim>
                                    <p:anim calcmode="lin" valueType="num">
                                      <p:cBhvr>
                                        <p:cTn id="43" dur="1000" fill="hold"/>
                                        <p:tgtEl>
                                          <p:spTgt spid="6152"/>
                                        </p:tgtEl>
                                        <p:attrNameLst>
                                          <p:attrName>ppt_y</p:attrName>
                                        </p:attrNameLst>
                                      </p:cBhvr>
                                      <p:tavLst>
                                        <p:tav tm="0">
                                          <p:val>
                                            <p:strVal val="#ppt_y"/>
                                          </p:val>
                                        </p:tav>
                                        <p:tav tm="100000">
                                          <p:val>
                                            <p:strVal val="#ppt_y"/>
                                          </p:val>
                                        </p:tav>
                                      </p:tavLst>
                                    </p:anim>
                                    <p:animEffect transition="in" filter="wipe(right)" prLst="gradientSize: 0.1">
                                      <p:cBhvr>
                                        <p:cTn id="44" dur="1000"/>
                                        <p:tgtEl>
                                          <p:spTgt spid="615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8" presetClass="entr" presetSubtype="12" fill="hold" grpId="0" nodeType="clickEffect">
                                  <p:stCondLst>
                                    <p:cond delay="0"/>
                                  </p:stCondLst>
                                  <p:childTnLst>
                                    <p:set>
                                      <p:cBhvr>
                                        <p:cTn id="48" dur="1" fill="hold">
                                          <p:stCondLst>
                                            <p:cond delay="0"/>
                                          </p:stCondLst>
                                        </p:cTn>
                                        <p:tgtEl>
                                          <p:spTgt spid="6150"/>
                                        </p:tgtEl>
                                        <p:attrNameLst>
                                          <p:attrName>style.visibility</p:attrName>
                                        </p:attrNameLst>
                                      </p:cBhvr>
                                      <p:to>
                                        <p:strVal val="visible"/>
                                      </p:to>
                                    </p:set>
                                    <p:animEffect transition="in" filter="strips(downLeft)">
                                      <p:cBhvr>
                                        <p:cTn id="49" dur="500"/>
                                        <p:tgtEl>
                                          <p:spTgt spid="615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9" presetClass="entr" presetSubtype="0" fill="hold" nodeType="clickEffect">
                                  <p:stCondLst>
                                    <p:cond delay="0"/>
                                  </p:stCondLst>
                                  <p:childTnLst>
                                    <p:set>
                                      <p:cBhvr>
                                        <p:cTn id="53" dur="1" fill="hold">
                                          <p:stCondLst>
                                            <p:cond delay="0"/>
                                          </p:stCondLst>
                                        </p:cTn>
                                        <p:tgtEl>
                                          <p:spTgt spid="6153"/>
                                        </p:tgtEl>
                                        <p:attrNameLst>
                                          <p:attrName>style.visibility</p:attrName>
                                        </p:attrNameLst>
                                      </p:cBhvr>
                                      <p:to>
                                        <p:strVal val="visible"/>
                                      </p:to>
                                    </p:set>
                                    <p:anim calcmode="lin" valueType="num">
                                      <p:cBhvr>
                                        <p:cTn id="54" dur="1000" fill="hold"/>
                                        <p:tgtEl>
                                          <p:spTgt spid="6153"/>
                                        </p:tgtEl>
                                        <p:attrNameLst>
                                          <p:attrName>ppt_x</p:attrName>
                                        </p:attrNameLst>
                                      </p:cBhvr>
                                      <p:tavLst>
                                        <p:tav tm="0">
                                          <p:val>
                                            <p:strVal val="#ppt_x-.2"/>
                                          </p:val>
                                        </p:tav>
                                        <p:tav tm="100000">
                                          <p:val>
                                            <p:strVal val="#ppt_x"/>
                                          </p:val>
                                        </p:tav>
                                      </p:tavLst>
                                    </p:anim>
                                    <p:anim calcmode="lin" valueType="num">
                                      <p:cBhvr>
                                        <p:cTn id="55" dur="1000" fill="hold"/>
                                        <p:tgtEl>
                                          <p:spTgt spid="6153"/>
                                        </p:tgtEl>
                                        <p:attrNameLst>
                                          <p:attrName>ppt_y</p:attrName>
                                        </p:attrNameLst>
                                      </p:cBhvr>
                                      <p:tavLst>
                                        <p:tav tm="0">
                                          <p:val>
                                            <p:strVal val="#ppt_y"/>
                                          </p:val>
                                        </p:tav>
                                        <p:tav tm="100000">
                                          <p:val>
                                            <p:strVal val="#ppt_y"/>
                                          </p:val>
                                        </p:tav>
                                      </p:tavLst>
                                    </p:anim>
                                    <p:animEffect transition="in" filter="wipe(right)" prLst="gradientSize: 0.1">
                                      <p:cBhvr>
                                        <p:cTn id="56" dur="10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p:bldP spid="6149" grpId="0"/>
      <p:bldP spid="6150"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fld id="{635EEA34-8577-44E9-ADE2-E579DD1B53AA}" type="datetime1">
              <a:rPr lang="en-US" altLang="en-US"/>
              <a:pPr/>
              <a:t>10/18/2017</a:t>
            </a:fld>
            <a:endParaRPr lang="en-US" altLang="en-US"/>
          </a:p>
        </p:txBody>
      </p:sp>
      <p:sp>
        <p:nvSpPr>
          <p:cNvPr id="4" name="Slide Number Placeholder 5"/>
          <p:cNvSpPr>
            <a:spLocks noGrp="1"/>
          </p:cNvSpPr>
          <p:nvPr>
            <p:ph type="sldNum" sz="quarter" idx="12"/>
          </p:nvPr>
        </p:nvSpPr>
        <p:spPr/>
        <p:txBody>
          <a:bodyPr/>
          <a:lstStyle/>
          <a:p>
            <a:fld id="{6501617E-6083-4551-AD5C-93E3F7103374}" type="slidenum">
              <a:rPr lang="en-US" altLang="en-US"/>
              <a:pPr/>
              <a:t>118</a:t>
            </a:fld>
            <a:endParaRPr lang="en-US" alt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7688" y="157164"/>
            <a:ext cx="6030912" cy="6472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969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1000" fill="hold"/>
                                        <p:tgtEl>
                                          <p:spTgt spid="5123"/>
                                        </p:tgtEl>
                                        <p:attrNameLst>
                                          <p:attrName>ppt_x</p:attrName>
                                        </p:attrNameLst>
                                      </p:cBhvr>
                                      <p:tavLst>
                                        <p:tav tm="0">
                                          <p:val>
                                            <p:strVal val="#ppt_x-.2"/>
                                          </p:val>
                                        </p:tav>
                                        <p:tav tm="100000">
                                          <p:val>
                                            <p:strVal val="#ppt_x"/>
                                          </p:val>
                                        </p:tav>
                                      </p:tavLst>
                                    </p:anim>
                                    <p:anim calcmode="lin" valueType="num">
                                      <p:cBhvr>
                                        <p:cTn id="8" dur="1000" fill="hold"/>
                                        <p:tgtEl>
                                          <p:spTgt spid="5123"/>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p>
            <a:fld id="{BDCF8B32-8C32-4E59-B960-582EBA6E8E6F}" type="datetime1">
              <a:rPr lang="en-US" altLang="en-US"/>
              <a:pPr/>
              <a:t>10/18/2017</a:t>
            </a:fld>
            <a:endParaRPr lang="en-US" altLang="en-US"/>
          </a:p>
        </p:txBody>
      </p:sp>
      <p:sp>
        <p:nvSpPr>
          <p:cNvPr id="4" name="Slide Number Placeholder 5"/>
          <p:cNvSpPr>
            <a:spLocks noGrp="1"/>
          </p:cNvSpPr>
          <p:nvPr>
            <p:ph type="sldNum" sz="quarter" idx="12"/>
          </p:nvPr>
        </p:nvSpPr>
        <p:spPr/>
        <p:txBody>
          <a:bodyPr/>
          <a:lstStyle/>
          <a:p>
            <a:fld id="{19CCBE4E-6B24-40EE-8303-AD9B5CCBDB6B}" type="slidenum">
              <a:rPr lang="en-US" altLang="en-US"/>
              <a:pPr/>
              <a:t>119</a:t>
            </a:fld>
            <a:endParaRPr lang="en-US"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4988" y="349250"/>
            <a:ext cx="5662612" cy="353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665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ppt_x</p:attrName>
                                        </p:attrNameLst>
                                      </p:cBhvr>
                                      <p:tavLst>
                                        <p:tav tm="0">
                                          <p:val>
                                            <p:strVal val="#ppt_x-.2"/>
                                          </p:val>
                                        </p:tav>
                                        <p:tav tm="100000">
                                          <p:val>
                                            <p:strVal val="#ppt_x"/>
                                          </p:val>
                                        </p:tav>
                                      </p:tavLst>
                                    </p:anim>
                                    <p:anim calcmode="lin" valueType="num">
                                      <p:cBhvr>
                                        <p:cTn id="8" dur="1000" fill="hold"/>
                                        <p:tgtEl>
                                          <p:spTgt spid="40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8828" y="2035081"/>
            <a:ext cx="8852916" cy="1754326"/>
          </a:xfrm>
          <a:prstGeom prst="rect">
            <a:avLst/>
          </a:prstGeom>
        </p:spPr>
        <p:txBody>
          <a:bodyPr wrap="square">
            <a:spAutoFit/>
          </a:bodyPr>
          <a:lstStyle/>
          <a:p>
            <a:r>
              <a:rPr lang="en-ID" dirty="0" err="1">
                <a:solidFill>
                  <a:srgbClr val="000000"/>
                </a:solidFill>
                <a:latin typeface="AdvGTIMES-R"/>
              </a:rPr>
              <a:t>Asalkan</a:t>
            </a:r>
            <a:r>
              <a:rPr lang="en-ID" dirty="0">
                <a:solidFill>
                  <a:srgbClr val="000000"/>
                </a:solidFill>
                <a:latin typeface="AdvGTIMES-R"/>
              </a:rPr>
              <a:t> </a:t>
            </a:r>
            <a:r>
              <a:rPr lang="en-ID" dirty="0" err="1">
                <a:solidFill>
                  <a:srgbClr val="000000"/>
                </a:solidFill>
                <a:latin typeface="AdvGTIMES-R"/>
              </a:rPr>
              <a:t>tersedia</a:t>
            </a:r>
            <a:r>
              <a:rPr lang="en-ID" dirty="0">
                <a:solidFill>
                  <a:srgbClr val="000000"/>
                </a:solidFill>
                <a:latin typeface="AdvGTIMES-R"/>
              </a:rPr>
              <a:t> </a:t>
            </a:r>
            <a:r>
              <a:rPr lang="en-ID" dirty="0" err="1">
                <a:solidFill>
                  <a:srgbClr val="000000"/>
                </a:solidFill>
                <a:latin typeface="AdvGTIMES-R"/>
              </a:rPr>
              <a:t>sistem</a:t>
            </a:r>
            <a:r>
              <a:rPr lang="en-ID" dirty="0">
                <a:solidFill>
                  <a:srgbClr val="000000"/>
                </a:solidFill>
                <a:latin typeface="AdvGTIMES-R"/>
              </a:rPr>
              <a:t> </a:t>
            </a:r>
            <a:r>
              <a:rPr lang="en-ID" dirty="0" err="1">
                <a:solidFill>
                  <a:srgbClr val="000000"/>
                </a:solidFill>
                <a:latin typeface="AdvGTIMES-R"/>
              </a:rPr>
              <a:t>pembangkit</a:t>
            </a:r>
            <a:r>
              <a:rPr lang="en-ID" dirty="0">
                <a:solidFill>
                  <a:srgbClr val="000000"/>
                </a:solidFill>
                <a:latin typeface="AdvGTIMES-R"/>
              </a:rPr>
              <a:t> </a:t>
            </a:r>
            <a:r>
              <a:rPr lang="en-ID" dirty="0" err="1">
                <a:solidFill>
                  <a:srgbClr val="000000"/>
                </a:solidFill>
                <a:latin typeface="AdvGTIMES-R"/>
              </a:rPr>
              <a:t>dan</a:t>
            </a:r>
            <a:r>
              <a:rPr lang="en-ID" dirty="0">
                <a:solidFill>
                  <a:srgbClr val="000000"/>
                </a:solidFill>
                <a:latin typeface="AdvGTIMES-R"/>
              </a:rPr>
              <a:t> </a:t>
            </a:r>
            <a:r>
              <a:rPr lang="en-ID" dirty="0" err="1">
                <a:solidFill>
                  <a:srgbClr val="000000"/>
                </a:solidFill>
                <a:latin typeface="AdvGTIMES-R"/>
              </a:rPr>
              <a:t>transmisi</a:t>
            </a:r>
            <a:r>
              <a:rPr lang="en-ID" dirty="0">
                <a:solidFill>
                  <a:srgbClr val="000000"/>
                </a:solidFill>
                <a:latin typeface="AdvGTIMES-R"/>
              </a:rPr>
              <a:t> yang </a:t>
            </a:r>
            <a:r>
              <a:rPr lang="en-ID" dirty="0" err="1">
                <a:solidFill>
                  <a:srgbClr val="000000"/>
                </a:solidFill>
                <a:latin typeface="AdvGTIMES-R"/>
              </a:rPr>
              <a:t>memadai</a:t>
            </a:r>
            <a:r>
              <a:rPr lang="en-ID" dirty="0">
                <a:solidFill>
                  <a:srgbClr val="000000"/>
                </a:solidFill>
                <a:latin typeface="AdvGTIMES-R"/>
              </a:rPr>
              <a:t> </a:t>
            </a:r>
            <a:r>
              <a:rPr lang="en-ID" dirty="0" err="1">
                <a:solidFill>
                  <a:srgbClr val="000000"/>
                </a:solidFill>
                <a:latin typeface="AdvGTIMES-R"/>
              </a:rPr>
              <a:t>untuk</a:t>
            </a:r>
            <a:r>
              <a:rPr lang="en-ID" dirty="0">
                <a:solidFill>
                  <a:srgbClr val="000000"/>
                </a:solidFill>
                <a:latin typeface="AdvGTIMES-R"/>
              </a:rPr>
              <a:t> </a:t>
            </a:r>
            <a:r>
              <a:rPr lang="en-ID" dirty="0" err="1">
                <a:solidFill>
                  <a:srgbClr val="000000"/>
                </a:solidFill>
                <a:latin typeface="AdvGTIMES-R"/>
              </a:rPr>
              <a:t>melayani</a:t>
            </a:r>
            <a:r>
              <a:rPr lang="en-ID" dirty="0">
                <a:solidFill>
                  <a:srgbClr val="000000"/>
                </a:solidFill>
                <a:latin typeface="AdvGTIMES-R"/>
              </a:rPr>
              <a:t> </a:t>
            </a:r>
            <a:r>
              <a:rPr lang="en-ID" dirty="0" err="1">
                <a:solidFill>
                  <a:srgbClr val="000000"/>
                </a:solidFill>
                <a:latin typeface="AdvGTIMES-R"/>
              </a:rPr>
              <a:t>beban</a:t>
            </a:r>
            <a:r>
              <a:rPr lang="en-ID" dirty="0">
                <a:solidFill>
                  <a:srgbClr val="000000"/>
                </a:solidFill>
                <a:latin typeface="AdvGTIMES-R"/>
              </a:rPr>
              <a:t>, </a:t>
            </a:r>
            <a:r>
              <a:rPr lang="en-ID" dirty="0" err="1">
                <a:solidFill>
                  <a:srgbClr val="000000"/>
                </a:solidFill>
                <a:latin typeface="AdvGTIMES-R"/>
              </a:rPr>
              <a:t>pembuat</a:t>
            </a:r>
            <a:r>
              <a:rPr lang="en-ID" dirty="0">
                <a:solidFill>
                  <a:srgbClr val="000000"/>
                </a:solidFill>
                <a:latin typeface="AdvGTIMES-R"/>
              </a:rPr>
              <a:t> </a:t>
            </a:r>
            <a:r>
              <a:rPr lang="en-ID" dirty="0" err="1">
                <a:solidFill>
                  <a:srgbClr val="000000"/>
                </a:solidFill>
                <a:latin typeface="AdvGTIMES-R"/>
              </a:rPr>
              <a:t>keputusan</a:t>
            </a:r>
            <a:r>
              <a:rPr lang="en-ID" dirty="0">
                <a:solidFill>
                  <a:srgbClr val="000000"/>
                </a:solidFill>
                <a:latin typeface="AdvGTIMES-R"/>
              </a:rPr>
              <a:t> </a:t>
            </a:r>
            <a:r>
              <a:rPr lang="en-ID" dirty="0" err="1">
                <a:solidFill>
                  <a:srgbClr val="000000"/>
                </a:solidFill>
                <a:latin typeface="AdvGTIMES-R"/>
              </a:rPr>
              <a:t>sistem</a:t>
            </a:r>
            <a:r>
              <a:rPr lang="en-ID" dirty="0">
                <a:solidFill>
                  <a:srgbClr val="000000"/>
                </a:solidFill>
                <a:latin typeface="AdvGTIMES-R"/>
              </a:rPr>
              <a:t> </a:t>
            </a:r>
            <a:r>
              <a:rPr lang="en-ID" dirty="0" err="1">
                <a:solidFill>
                  <a:srgbClr val="000000"/>
                </a:solidFill>
                <a:latin typeface="AdvGTIMES-R"/>
              </a:rPr>
              <a:t>tenaga</a:t>
            </a:r>
            <a:r>
              <a:rPr lang="en-ID" dirty="0">
                <a:solidFill>
                  <a:srgbClr val="000000"/>
                </a:solidFill>
                <a:latin typeface="AdvGTIMES-R"/>
              </a:rPr>
              <a:t> </a:t>
            </a:r>
            <a:r>
              <a:rPr lang="en-ID" dirty="0" err="1">
                <a:solidFill>
                  <a:srgbClr val="000000"/>
                </a:solidFill>
                <a:latin typeface="AdvGTIMES-R"/>
              </a:rPr>
              <a:t>harus</a:t>
            </a:r>
            <a:r>
              <a:rPr lang="en-ID" dirty="0">
                <a:solidFill>
                  <a:srgbClr val="000000"/>
                </a:solidFill>
                <a:latin typeface="AdvGTIMES-R"/>
              </a:rPr>
              <a:t> </a:t>
            </a:r>
            <a:r>
              <a:rPr lang="en-ID" dirty="0" err="1">
                <a:solidFill>
                  <a:srgbClr val="000000"/>
                </a:solidFill>
                <a:latin typeface="AdvGTIMES-R"/>
              </a:rPr>
              <a:t>melakukan</a:t>
            </a:r>
            <a:r>
              <a:rPr lang="en-ID" dirty="0">
                <a:solidFill>
                  <a:srgbClr val="000000"/>
                </a:solidFill>
                <a:latin typeface="AdvGTIMES-R"/>
              </a:rPr>
              <a:t> </a:t>
            </a:r>
            <a:r>
              <a:rPr lang="en-ID" dirty="0" err="1">
                <a:solidFill>
                  <a:srgbClr val="000000"/>
                </a:solidFill>
                <a:latin typeface="AdvGTIMES-R"/>
              </a:rPr>
              <a:t>studi</a:t>
            </a:r>
            <a:r>
              <a:rPr lang="en-ID" dirty="0">
                <a:solidFill>
                  <a:srgbClr val="000000"/>
                </a:solidFill>
                <a:latin typeface="AdvGTIMES-R"/>
              </a:rPr>
              <a:t> 1 </a:t>
            </a:r>
            <a:r>
              <a:rPr lang="en-ID" dirty="0" err="1">
                <a:solidFill>
                  <a:srgbClr val="000000"/>
                </a:solidFill>
                <a:latin typeface="AdvGTIMES-R"/>
              </a:rPr>
              <a:t>minggu</a:t>
            </a:r>
            <a:r>
              <a:rPr lang="en-ID" dirty="0">
                <a:solidFill>
                  <a:srgbClr val="000000"/>
                </a:solidFill>
                <a:latin typeface="AdvGTIMES-R"/>
              </a:rPr>
              <a:t> </a:t>
            </a:r>
            <a:r>
              <a:rPr lang="en-ID" dirty="0" err="1">
                <a:solidFill>
                  <a:srgbClr val="000000"/>
                </a:solidFill>
                <a:latin typeface="AdvGTIMES-R"/>
              </a:rPr>
              <a:t>sampai</a:t>
            </a:r>
            <a:r>
              <a:rPr lang="en-ID" dirty="0">
                <a:solidFill>
                  <a:srgbClr val="000000"/>
                </a:solidFill>
                <a:latin typeface="AdvGTIMES-R"/>
              </a:rPr>
              <a:t> 1 </a:t>
            </a:r>
            <a:r>
              <a:rPr lang="en-ID" dirty="0" err="1">
                <a:solidFill>
                  <a:srgbClr val="000000"/>
                </a:solidFill>
                <a:latin typeface="AdvGTIMES-R"/>
              </a:rPr>
              <a:t>tahun</a:t>
            </a:r>
            <a:r>
              <a:rPr lang="en-ID" dirty="0">
                <a:solidFill>
                  <a:srgbClr val="000000"/>
                </a:solidFill>
                <a:latin typeface="AdvGTIMES-R"/>
              </a:rPr>
              <a:t> </a:t>
            </a:r>
            <a:r>
              <a:rPr lang="en-ID" dirty="0" err="1">
                <a:solidFill>
                  <a:srgbClr val="000000"/>
                </a:solidFill>
                <a:latin typeface="AdvGTIMES-R"/>
              </a:rPr>
              <a:t>untuk</a:t>
            </a:r>
            <a:r>
              <a:rPr lang="en-ID" dirty="0">
                <a:solidFill>
                  <a:srgbClr val="000000"/>
                </a:solidFill>
                <a:latin typeface="AdvGTIMES-R"/>
              </a:rPr>
              <a:t> </a:t>
            </a:r>
            <a:r>
              <a:rPr lang="en-ID" dirty="0" err="1">
                <a:solidFill>
                  <a:srgbClr val="000000"/>
                </a:solidFill>
                <a:latin typeface="AdvGTIMES-R"/>
              </a:rPr>
              <a:t>memutuskan</a:t>
            </a:r>
            <a:r>
              <a:rPr lang="en-ID" dirty="0">
                <a:solidFill>
                  <a:srgbClr val="000000"/>
                </a:solidFill>
                <a:latin typeface="AdvGTIMES-R"/>
              </a:rPr>
              <a:t> </a:t>
            </a:r>
            <a:r>
              <a:rPr lang="en-ID" dirty="0" err="1">
                <a:solidFill>
                  <a:srgbClr val="000000"/>
                </a:solidFill>
                <a:latin typeface="AdvGTIMES-R"/>
              </a:rPr>
              <a:t>terlebih</a:t>
            </a:r>
            <a:r>
              <a:rPr lang="en-ID" dirty="0">
                <a:solidFill>
                  <a:srgbClr val="000000"/>
                </a:solidFill>
                <a:latin typeface="AdvGTIMES-R"/>
              </a:rPr>
              <a:t> </a:t>
            </a:r>
            <a:r>
              <a:rPr lang="en-ID" dirty="0" err="1">
                <a:solidFill>
                  <a:srgbClr val="000000"/>
                </a:solidFill>
                <a:latin typeface="AdvGTIMES-R"/>
              </a:rPr>
              <a:t>dahulu</a:t>
            </a:r>
            <a:r>
              <a:rPr lang="en-ID" dirty="0">
                <a:solidFill>
                  <a:srgbClr val="000000"/>
                </a:solidFill>
                <a:latin typeface="AdvGTIMES-R"/>
              </a:rPr>
              <a:t>, </a:t>
            </a:r>
            <a:r>
              <a:rPr lang="en-ID" dirty="0" err="1">
                <a:solidFill>
                  <a:srgbClr val="000000"/>
                </a:solidFill>
                <a:latin typeface="AdvGTIMES-R"/>
              </a:rPr>
              <a:t>untuk</a:t>
            </a:r>
            <a:r>
              <a:rPr lang="en-ID" dirty="0">
                <a:solidFill>
                  <a:srgbClr val="000000"/>
                </a:solidFill>
                <a:latin typeface="AdvGTIMES-R"/>
              </a:rPr>
              <a:t> </a:t>
            </a:r>
            <a:r>
              <a:rPr lang="en-ID" dirty="0" err="1">
                <a:solidFill>
                  <a:srgbClr val="000000"/>
                </a:solidFill>
                <a:latin typeface="AdvGTIMES-R"/>
              </a:rPr>
              <a:t>mempertahankan</a:t>
            </a:r>
            <a:r>
              <a:rPr lang="en-ID" dirty="0">
                <a:solidFill>
                  <a:srgbClr val="000000"/>
                </a:solidFill>
                <a:latin typeface="AdvGTIMES-R"/>
              </a:rPr>
              <a:t> </a:t>
            </a:r>
            <a:r>
              <a:rPr lang="en-ID" dirty="0" err="1">
                <a:solidFill>
                  <a:srgbClr val="000000"/>
                </a:solidFill>
                <a:latin typeface="AdvGTIMES-R"/>
              </a:rPr>
              <a:t>elemen</a:t>
            </a:r>
            <a:r>
              <a:rPr lang="en-ID" dirty="0">
                <a:solidFill>
                  <a:srgbClr val="000000"/>
                </a:solidFill>
                <a:latin typeface="AdvGTIMES-R"/>
              </a:rPr>
              <a:t> </a:t>
            </a:r>
            <a:r>
              <a:rPr lang="en-ID" dirty="0" err="1">
                <a:solidFill>
                  <a:srgbClr val="000000"/>
                </a:solidFill>
                <a:latin typeface="AdvGTIMES-R"/>
              </a:rPr>
              <a:t>sistem</a:t>
            </a:r>
            <a:r>
              <a:rPr lang="en-ID" dirty="0">
                <a:solidFill>
                  <a:srgbClr val="000000"/>
                </a:solidFill>
                <a:latin typeface="AdvGTIMES-R"/>
              </a:rPr>
              <a:t> </a:t>
            </a:r>
            <a:r>
              <a:rPr lang="en-ID" dirty="0" err="1">
                <a:solidFill>
                  <a:srgbClr val="000000"/>
                </a:solidFill>
                <a:latin typeface="AdvGTIMES-R"/>
              </a:rPr>
              <a:t>tenaga</a:t>
            </a:r>
            <a:r>
              <a:rPr lang="en-ID" dirty="0">
                <a:solidFill>
                  <a:srgbClr val="000000"/>
                </a:solidFill>
                <a:latin typeface="AdvGTIMES-R"/>
              </a:rPr>
              <a:t> (</a:t>
            </a:r>
            <a:r>
              <a:rPr lang="en-ID" dirty="0" err="1">
                <a:solidFill>
                  <a:srgbClr val="000000"/>
                </a:solidFill>
                <a:latin typeface="AdvGTIMES-R"/>
              </a:rPr>
              <a:t>pembangkit</a:t>
            </a:r>
            <a:r>
              <a:rPr lang="en-ID" dirty="0">
                <a:solidFill>
                  <a:srgbClr val="000000"/>
                </a:solidFill>
                <a:latin typeface="AdvGTIMES-R"/>
              </a:rPr>
              <a:t> </a:t>
            </a:r>
            <a:r>
              <a:rPr lang="en-ID" dirty="0" err="1">
                <a:solidFill>
                  <a:srgbClr val="000000"/>
                </a:solidFill>
                <a:latin typeface="AdvGTIMES-R"/>
              </a:rPr>
              <a:t>listrik</a:t>
            </a:r>
            <a:r>
              <a:rPr lang="en-ID" dirty="0">
                <a:solidFill>
                  <a:srgbClr val="000000"/>
                </a:solidFill>
                <a:latin typeface="AdvGTIMES-R"/>
              </a:rPr>
              <a:t>, </a:t>
            </a:r>
            <a:r>
              <a:rPr lang="en-ID" dirty="0" err="1">
                <a:solidFill>
                  <a:srgbClr val="000000"/>
                </a:solidFill>
                <a:latin typeface="AdvGTIMES-R"/>
              </a:rPr>
              <a:t>jalur</a:t>
            </a:r>
            <a:r>
              <a:rPr lang="en-ID" dirty="0">
                <a:solidFill>
                  <a:srgbClr val="000000"/>
                </a:solidFill>
                <a:latin typeface="AdvGTIMES-R"/>
              </a:rPr>
              <a:t> </a:t>
            </a:r>
            <a:r>
              <a:rPr lang="en-ID" dirty="0" err="1">
                <a:solidFill>
                  <a:srgbClr val="000000"/>
                </a:solidFill>
                <a:latin typeface="AdvGTIMES-R"/>
              </a:rPr>
              <a:t>transmisi</a:t>
            </a:r>
            <a:r>
              <a:rPr lang="en-ID" dirty="0">
                <a:solidFill>
                  <a:srgbClr val="000000"/>
                </a:solidFill>
                <a:latin typeface="AdvGTIMES-R"/>
              </a:rPr>
              <a:t>, </a:t>
            </a:r>
            <a:r>
              <a:rPr lang="en-ID" dirty="0" err="1">
                <a:solidFill>
                  <a:srgbClr val="000000"/>
                </a:solidFill>
                <a:latin typeface="AdvGTIMES-R"/>
              </a:rPr>
              <a:t>dan</a:t>
            </a:r>
            <a:r>
              <a:rPr lang="en-ID" dirty="0">
                <a:solidFill>
                  <a:srgbClr val="000000"/>
                </a:solidFill>
                <a:latin typeface="AdvGTIMES-R"/>
              </a:rPr>
              <a:t> lain-lain</a:t>
            </a:r>
            <a:r>
              <a:rPr lang="en-ID" dirty="0" smtClean="0">
                <a:solidFill>
                  <a:srgbClr val="000000"/>
                </a:solidFill>
                <a:latin typeface="AdvGTIMES-R"/>
              </a:rPr>
              <a:t>). </a:t>
            </a:r>
            <a:r>
              <a:rPr lang="en-ID" dirty="0" err="1">
                <a:solidFill>
                  <a:srgbClr val="000000"/>
                </a:solidFill>
                <a:latin typeface="AdvGTIMES-R"/>
              </a:rPr>
              <a:t>Studi</a:t>
            </a:r>
            <a:r>
              <a:rPr lang="en-ID" dirty="0">
                <a:solidFill>
                  <a:srgbClr val="000000"/>
                </a:solidFill>
                <a:latin typeface="AdvGTIMES-R"/>
              </a:rPr>
              <a:t> </a:t>
            </a:r>
            <a:r>
              <a:rPr lang="en-ID" dirty="0" err="1">
                <a:solidFill>
                  <a:srgbClr val="000000"/>
                </a:solidFill>
                <a:latin typeface="AdvGTIMES-R"/>
              </a:rPr>
              <a:t>ini</a:t>
            </a:r>
            <a:r>
              <a:rPr lang="en-ID" dirty="0">
                <a:solidFill>
                  <a:srgbClr val="000000"/>
                </a:solidFill>
                <a:latin typeface="AdvGTIMES-R"/>
              </a:rPr>
              <a:t> </a:t>
            </a:r>
            <a:r>
              <a:rPr lang="en-ID" dirty="0" err="1">
                <a:solidFill>
                  <a:srgbClr val="000000"/>
                </a:solidFill>
                <a:latin typeface="AdvGTIMES-R"/>
              </a:rPr>
              <a:t>sangat</a:t>
            </a:r>
            <a:r>
              <a:rPr lang="en-ID" dirty="0">
                <a:solidFill>
                  <a:srgbClr val="000000"/>
                </a:solidFill>
                <a:latin typeface="AdvGTIMES-R"/>
              </a:rPr>
              <a:t> </a:t>
            </a:r>
            <a:r>
              <a:rPr lang="en-ID" dirty="0" err="1">
                <a:solidFill>
                  <a:srgbClr val="000000"/>
                </a:solidFill>
                <a:latin typeface="AdvGTIMES-R"/>
              </a:rPr>
              <a:t>dibutuhkan</a:t>
            </a:r>
            <a:r>
              <a:rPr lang="en-ID" dirty="0">
                <a:solidFill>
                  <a:srgbClr val="000000"/>
                </a:solidFill>
                <a:latin typeface="AdvGTIMES-R"/>
              </a:rPr>
              <a:t> </a:t>
            </a:r>
            <a:r>
              <a:rPr lang="en-ID" dirty="0" err="1">
                <a:solidFill>
                  <a:srgbClr val="000000"/>
                </a:solidFill>
                <a:latin typeface="AdvGTIMES-R"/>
              </a:rPr>
              <a:t>karena</a:t>
            </a:r>
            <a:r>
              <a:rPr lang="en-ID" dirty="0">
                <a:solidFill>
                  <a:srgbClr val="000000"/>
                </a:solidFill>
                <a:latin typeface="AdvGTIMES-R"/>
              </a:rPr>
              <a:t> </a:t>
            </a:r>
            <a:r>
              <a:rPr lang="en-ID" dirty="0" err="1">
                <a:solidFill>
                  <a:srgbClr val="000000"/>
                </a:solidFill>
                <a:latin typeface="AdvGTIMES-R"/>
              </a:rPr>
              <a:t>jika</a:t>
            </a:r>
            <a:r>
              <a:rPr lang="en-ID" dirty="0">
                <a:solidFill>
                  <a:srgbClr val="000000"/>
                </a:solidFill>
                <a:latin typeface="AdvGTIMES-R"/>
              </a:rPr>
              <a:t> </a:t>
            </a:r>
            <a:r>
              <a:rPr lang="en-ID" dirty="0" err="1">
                <a:solidFill>
                  <a:srgbClr val="000000"/>
                </a:solidFill>
                <a:latin typeface="AdvGTIMES-R"/>
              </a:rPr>
              <a:t>sistem</a:t>
            </a:r>
            <a:r>
              <a:rPr lang="en-ID" dirty="0">
                <a:solidFill>
                  <a:srgbClr val="000000"/>
                </a:solidFill>
                <a:latin typeface="AdvGTIMES-R"/>
              </a:rPr>
              <a:t> </a:t>
            </a:r>
            <a:r>
              <a:rPr lang="en-ID" dirty="0" err="1">
                <a:solidFill>
                  <a:srgbClr val="000000"/>
                </a:solidFill>
                <a:latin typeface="AdvGTIMES-R"/>
              </a:rPr>
              <a:t>pembangkitan</a:t>
            </a:r>
            <a:r>
              <a:rPr lang="en-ID" dirty="0">
                <a:solidFill>
                  <a:srgbClr val="000000"/>
                </a:solidFill>
                <a:latin typeface="AdvGTIMES-R"/>
              </a:rPr>
              <a:t> </a:t>
            </a:r>
            <a:r>
              <a:rPr lang="en-ID" dirty="0" err="1">
                <a:solidFill>
                  <a:srgbClr val="000000"/>
                </a:solidFill>
                <a:latin typeface="AdvGTIMES-R"/>
              </a:rPr>
              <a:t>tidak</a:t>
            </a:r>
            <a:r>
              <a:rPr lang="en-ID" dirty="0">
                <a:solidFill>
                  <a:srgbClr val="000000"/>
                </a:solidFill>
                <a:latin typeface="AdvGTIMES-R"/>
              </a:rPr>
              <a:t> </a:t>
            </a:r>
            <a:r>
              <a:rPr lang="en-ID" dirty="0" err="1">
                <a:solidFill>
                  <a:srgbClr val="000000"/>
                </a:solidFill>
                <a:latin typeface="AdvGTIMES-R"/>
              </a:rPr>
              <a:t>dijaga</a:t>
            </a:r>
            <a:r>
              <a:rPr lang="en-ID" dirty="0">
                <a:solidFill>
                  <a:srgbClr val="000000"/>
                </a:solidFill>
                <a:latin typeface="AdvGTIMES-R"/>
              </a:rPr>
              <a:t> </a:t>
            </a:r>
            <a:r>
              <a:rPr lang="en-ID" dirty="0" err="1">
                <a:solidFill>
                  <a:srgbClr val="000000"/>
                </a:solidFill>
                <a:latin typeface="AdvGTIMES-R"/>
              </a:rPr>
              <a:t>dengan</a:t>
            </a:r>
            <a:r>
              <a:rPr lang="en-ID" dirty="0">
                <a:solidFill>
                  <a:srgbClr val="000000"/>
                </a:solidFill>
                <a:latin typeface="AdvGTIMES-R"/>
              </a:rPr>
              <a:t> </a:t>
            </a:r>
            <a:r>
              <a:rPr lang="en-ID" dirty="0" err="1">
                <a:solidFill>
                  <a:srgbClr val="000000"/>
                </a:solidFill>
                <a:latin typeface="AdvGTIMES-R"/>
              </a:rPr>
              <a:t>baik</a:t>
            </a:r>
            <a:r>
              <a:rPr lang="en-ID" dirty="0">
                <a:solidFill>
                  <a:srgbClr val="000000"/>
                </a:solidFill>
                <a:latin typeface="AdvGTIMES-R"/>
              </a:rPr>
              <a:t>, </a:t>
            </a:r>
            <a:r>
              <a:rPr lang="en-ID" dirty="0" err="1">
                <a:solidFill>
                  <a:srgbClr val="000000"/>
                </a:solidFill>
                <a:latin typeface="AdvGTIMES-R"/>
              </a:rPr>
              <a:t>mungkin</a:t>
            </a:r>
            <a:r>
              <a:rPr lang="en-ID" dirty="0">
                <a:solidFill>
                  <a:srgbClr val="000000"/>
                </a:solidFill>
                <a:latin typeface="AdvGTIMES-R"/>
              </a:rPr>
              <a:t> </a:t>
            </a:r>
            <a:r>
              <a:rPr lang="en-ID" dirty="0" err="1">
                <a:solidFill>
                  <a:srgbClr val="000000"/>
                </a:solidFill>
                <a:latin typeface="AdvGTIMES-R"/>
              </a:rPr>
              <a:t>akan</a:t>
            </a:r>
            <a:r>
              <a:rPr lang="en-ID" dirty="0">
                <a:solidFill>
                  <a:srgbClr val="000000"/>
                </a:solidFill>
                <a:latin typeface="AdvGTIMES-R"/>
              </a:rPr>
              <a:t> </a:t>
            </a:r>
            <a:r>
              <a:rPr lang="en-ID" dirty="0" err="1">
                <a:solidFill>
                  <a:srgbClr val="000000"/>
                </a:solidFill>
                <a:latin typeface="AdvGTIMES-R"/>
              </a:rPr>
              <a:t>gagal</a:t>
            </a:r>
            <a:r>
              <a:rPr lang="en-ID" dirty="0">
                <a:solidFill>
                  <a:srgbClr val="000000"/>
                </a:solidFill>
                <a:latin typeface="AdvGTIMES-R"/>
              </a:rPr>
              <a:t> </a:t>
            </a:r>
            <a:r>
              <a:rPr lang="en-ID" dirty="0" err="1">
                <a:solidFill>
                  <a:srgbClr val="000000"/>
                </a:solidFill>
                <a:latin typeface="AdvGTIMES-R"/>
              </a:rPr>
              <a:t>dalam</a:t>
            </a:r>
            <a:r>
              <a:rPr lang="en-ID" dirty="0">
                <a:solidFill>
                  <a:srgbClr val="000000"/>
                </a:solidFill>
                <a:latin typeface="AdvGTIMES-R"/>
              </a:rPr>
              <a:t> </a:t>
            </a:r>
            <a:r>
              <a:rPr lang="en-ID" dirty="0" err="1">
                <a:solidFill>
                  <a:srgbClr val="000000"/>
                </a:solidFill>
                <a:latin typeface="AdvGTIMES-R"/>
              </a:rPr>
              <a:t>kondisi</a:t>
            </a:r>
            <a:r>
              <a:rPr lang="en-ID" dirty="0">
                <a:solidFill>
                  <a:srgbClr val="000000"/>
                </a:solidFill>
                <a:latin typeface="AdvGTIMES-R"/>
              </a:rPr>
              <a:t> </a:t>
            </a:r>
            <a:r>
              <a:rPr lang="en-ID" dirty="0" err="1">
                <a:solidFill>
                  <a:srgbClr val="000000"/>
                </a:solidFill>
                <a:latin typeface="AdvGTIMES-R"/>
              </a:rPr>
              <a:t>pembebanan</a:t>
            </a:r>
            <a:r>
              <a:rPr lang="en-ID" dirty="0">
                <a:solidFill>
                  <a:srgbClr val="000000"/>
                </a:solidFill>
                <a:latin typeface="AdvGTIMES-R"/>
              </a:rPr>
              <a:t> yang </a:t>
            </a:r>
            <a:r>
              <a:rPr lang="en-ID" dirty="0" err="1">
                <a:solidFill>
                  <a:srgbClr val="000000"/>
                </a:solidFill>
                <a:latin typeface="AdvGTIMES-R"/>
              </a:rPr>
              <a:t>parah</a:t>
            </a:r>
            <a:r>
              <a:rPr lang="en-ID" dirty="0">
                <a:solidFill>
                  <a:srgbClr val="000000"/>
                </a:solidFill>
                <a:latin typeface="AdvGTIMES-R"/>
              </a:rPr>
              <a:t>. </a:t>
            </a:r>
            <a:endParaRPr lang="en-US" dirty="0"/>
          </a:p>
        </p:txBody>
      </p:sp>
      <p:sp>
        <p:nvSpPr>
          <p:cNvPr id="3" name="Rectangle 2"/>
          <p:cNvSpPr/>
          <p:nvPr/>
        </p:nvSpPr>
        <p:spPr>
          <a:xfrm>
            <a:off x="528828" y="4192735"/>
            <a:ext cx="8852916" cy="1200329"/>
          </a:xfrm>
          <a:prstGeom prst="rect">
            <a:avLst/>
          </a:prstGeom>
        </p:spPr>
        <p:txBody>
          <a:bodyPr wrap="square">
            <a:spAutoFit/>
          </a:bodyPr>
          <a:lstStyle/>
          <a:p>
            <a:r>
              <a:rPr lang="en-ID" dirty="0" err="1" smtClean="0">
                <a:solidFill>
                  <a:srgbClr val="000000"/>
                </a:solidFill>
                <a:latin typeface="AdvGTIMES-R"/>
              </a:rPr>
              <a:t>Selain</a:t>
            </a:r>
            <a:r>
              <a:rPr lang="en-ID" dirty="0" smtClean="0">
                <a:solidFill>
                  <a:srgbClr val="000000"/>
                </a:solidFill>
                <a:latin typeface="AdvGTIMES-R"/>
              </a:rPr>
              <a:t> </a:t>
            </a:r>
            <a:r>
              <a:rPr lang="en-ID" dirty="0" err="1">
                <a:solidFill>
                  <a:srgbClr val="000000"/>
                </a:solidFill>
                <a:latin typeface="AdvGTIMES-R"/>
              </a:rPr>
              <a:t>itu</a:t>
            </a:r>
            <a:r>
              <a:rPr lang="en-ID" dirty="0">
                <a:solidFill>
                  <a:srgbClr val="000000"/>
                </a:solidFill>
                <a:latin typeface="AdvGTIMES-R"/>
              </a:rPr>
              <a:t>, </a:t>
            </a:r>
            <a:r>
              <a:rPr lang="en-ID" dirty="0" err="1">
                <a:solidFill>
                  <a:srgbClr val="000000"/>
                </a:solidFill>
                <a:latin typeface="AdvGTIMES-R"/>
              </a:rPr>
              <a:t>pembuat</a:t>
            </a:r>
            <a:r>
              <a:rPr lang="en-ID" dirty="0">
                <a:solidFill>
                  <a:srgbClr val="000000"/>
                </a:solidFill>
                <a:latin typeface="AdvGTIMES-R"/>
              </a:rPr>
              <a:t> </a:t>
            </a:r>
            <a:r>
              <a:rPr lang="en-ID" dirty="0" err="1">
                <a:solidFill>
                  <a:srgbClr val="000000"/>
                </a:solidFill>
                <a:latin typeface="AdvGTIMES-R"/>
              </a:rPr>
              <a:t>keputusan</a:t>
            </a:r>
            <a:r>
              <a:rPr lang="en-ID" dirty="0">
                <a:solidFill>
                  <a:srgbClr val="000000"/>
                </a:solidFill>
                <a:latin typeface="AdvGTIMES-R"/>
              </a:rPr>
              <a:t> </a:t>
            </a:r>
            <a:r>
              <a:rPr lang="en-ID" dirty="0" err="1">
                <a:solidFill>
                  <a:srgbClr val="000000"/>
                </a:solidFill>
                <a:latin typeface="AdvGTIMES-R"/>
              </a:rPr>
              <a:t>harus</a:t>
            </a:r>
            <a:r>
              <a:rPr lang="en-ID" dirty="0">
                <a:solidFill>
                  <a:srgbClr val="000000"/>
                </a:solidFill>
                <a:latin typeface="AdvGTIMES-R"/>
              </a:rPr>
              <a:t> </a:t>
            </a:r>
            <a:r>
              <a:rPr lang="en-ID" dirty="0" err="1">
                <a:solidFill>
                  <a:srgbClr val="000000"/>
                </a:solidFill>
                <a:latin typeface="AdvGTIMES-R"/>
              </a:rPr>
              <a:t>mengetahui</a:t>
            </a:r>
            <a:r>
              <a:rPr lang="en-ID" dirty="0">
                <a:solidFill>
                  <a:srgbClr val="000000"/>
                </a:solidFill>
                <a:latin typeface="AdvGTIMES-R"/>
              </a:rPr>
              <a:t> </a:t>
            </a:r>
            <a:r>
              <a:rPr lang="en-ID" dirty="0" err="1">
                <a:solidFill>
                  <a:srgbClr val="000000"/>
                </a:solidFill>
                <a:latin typeface="AdvGTIMES-R"/>
              </a:rPr>
              <a:t>elemen</a:t>
            </a:r>
            <a:r>
              <a:rPr lang="en-ID" dirty="0">
                <a:solidFill>
                  <a:srgbClr val="000000"/>
                </a:solidFill>
                <a:latin typeface="AdvGTIMES-R"/>
              </a:rPr>
              <a:t> mana yang </a:t>
            </a:r>
            <a:r>
              <a:rPr lang="en-ID" dirty="0" err="1">
                <a:solidFill>
                  <a:srgbClr val="000000"/>
                </a:solidFill>
                <a:latin typeface="AdvGTIMES-R"/>
              </a:rPr>
              <a:t>tidak</a:t>
            </a:r>
            <a:r>
              <a:rPr lang="en-ID" dirty="0">
                <a:solidFill>
                  <a:srgbClr val="000000"/>
                </a:solidFill>
                <a:latin typeface="AdvGTIMES-R"/>
              </a:rPr>
              <a:t> </a:t>
            </a:r>
            <a:r>
              <a:rPr lang="en-ID" dirty="0" err="1">
                <a:solidFill>
                  <a:srgbClr val="000000"/>
                </a:solidFill>
                <a:latin typeface="AdvGTIMES-R"/>
              </a:rPr>
              <a:t>tersedia</a:t>
            </a:r>
            <a:r>
              <a:rPr lang="en-ID" dirty="0">
                <a:solidFill>
                  <a:srgbClr val="000000"/>
                </a:solidFill>
                <a:latin typeface="AdvGTIMES-R"/>
              </a:rPr>
              <a:t> </a:t>
            </a:r>
            <a:r>
              <a:rPr lang="en-ID" dirty="0" err="1">
                <a:solidFill>
                  <a:srgbClr val="000000"/>
                </a:solidFill>
                <a:latin typeface="AdvGTIMES-R"/>
              </a:rPr>
              <a:t>dalam</a:t>
            </a:r>
            <a:r>
              <a:rPr lang="en-ID" dirty="0">
                <a:solidFill>
                  <a:srgbClr val="000000"/>
                </a:solidFill>
                <a:latin typeface="AdvGTIMES-R"/>
              </a:rPr>
              <a:t> </a:t>
            </a:r>
            <a:r>
              <a:rPr lang="en-ID" dirty="0" err="1">
                <a:solidFill>
                  <a:srgbClr val="000000"/>
                </a:solidFill>
                <a:latin typeface="AdvGTIMES-R"/>
              </a:rPr>
              <a:t>tahun</a:t>
            </a:r>
            <a:r>
              <a:rPr lang="en-ID" dirty="0">
                <a:solidFill>
                  <a:srgbClr val="000000"/>
                </a:solidFill>
                <a:latin typeface="AdvGTIMES-R"/>
              </a:rPr>
              <a:t> </a:t>
            </a:r>
            <a:r>
              <a:rPr lang="en-ID" dirty="0" err="1">
                <a:solidFill>
                  <a:srgbClr val="000000"/>
                </a:solidFill>
                <a:latin typeface="AdvGTIMES-R"/>
              </a:rPr>
              <a:t>berjalan</a:t>
            </a:r>
            <a:r>
              <a:rPr lang="en-ID" dirty="0">
                <a:solidFill>
                  <a:srgbClr val="000000"/>
                </a:solidFill>
                <a:latin typeface="AdvGTIMES-R"/>
              </a:rPr>
              <a:t>, </a:t>
            </a:r>
            <a:r>
              <a:rPr lang="en-ID" dirty="0" err="1">
                <a:solidFill>
                  <a:srgbClr val="000000"/>
                </a:solidFill>
                <a:latin typeface="AdvGTIMES-R"/>
              </a:rPr>
              <a:t>jadi</a:t>
            </a:r>
            <a:r>
              <a:rPr lang="en-ID" dirty="0">
                <a:solidFill>
                  <a:srgbClr val="000000"/>
                </a:solidFill>
                <a:latin typeface="AdvGTIMES-R"/>
              </a:rPr>
              <a:t> </a:t>
            </a:r>
            <a:r>
              <a:rPr lang="en-ID" dirty="0" err="1">
                <a:solidFill>
                  <a:srgbClr val="000000"/>
                </a:solidFill>
                <a:latin typeface="AdvGTIMES-R"/>
              </a:rPr>
              <a:t>dia</a:t>
            </a:r>
            <a:r>
              <a:rPr lang="en-ID" dirty="0">
                <a:solidFill>
                  <a:srgbClr val="000000"/>
                </a:solidFill>
                <a:latin typeface="AdvGTIMES-R"/>
              </a:rPr>
              <a:t> </a:t>
            </a:r>
            <a:r>
              <a:rPr lang="en-ID" dirty="0" err="1">
                <a:solidFill>
                  <a:srgbClr val="000000"/>
                </a:solidFill>
                <a:latin typeface="AdvGTIMES-R"/>
              </a:rPr>
              <a:t>dapat</a:t>
            </a:r>
            <a:r>
              <a:rPr lang="en-ID" dirty="0">
                <a:solidFill>
                  <a:srgbClr val="000000"/>
                </a:solidFill>
                <a:latin typeface="AdvGTIMES-R"/>
              </a:rPr>
              <a:t> </a:t>
            </a:r>
            <a:r>
              <a:rPr lang="en-ID" dirty="0" err="1">
                <a:solidFill>
                  <a:srgbClr val="000000"/>
                </a:solidFill>
                <a:latin typeface="AdvGTIMES-R"/>
              </a:rPr>
              <a:t>mendasarkan</a:t>
            </a:r>
            <a:r>
              <a:rPr lang="en-ID" dirty="0">
                <a:solidFill>
                  <a:srgbClr val="000000"/>
                </a:solidFill>
                <a:latin typeface="AdvGTIMES-R"/>
              </a:rPr>
              <a:t> </a:t>
            </a:r>
            <a:r>
              <a:rPr lang="en-ID" dirty="0" err="1">
                <a:solidFill>
                  <a:srgbClr val="000000"/>
                </a:solidFill>
                <a:latin typeface="AdvGTIMES-R"/>
              </a:rPr>
              <a:t>keputusannya</a:t>
            </a:r>
            <a:r>
              <a:rPr lang="en-ID" dirty="0">
                <a:solidFill>
                  <a:srgbClr val="000000"/>
                </a:solidFill>
                <a:latin typeface="AdvGTIMES-R"/>
              </a:rPr>
              <a:t> </a:t>
            </a:r>
            <a:r>
              <a:rPr lang="en-ID" dirty="0" err="1">
                <a:solidFill>
                  <a:srgbClr val="000000"/>
                </a:solidFill>
                <a:latin typeface="AdvGTIMES-R"/>
              </a:rPr>
              <a:t>berikutnya</a:t>
            </a:r>
            <a:r>
              <a:rPr lang="en-ID" dirty="0">
                <a:solidFill>
                  <a:srgbClr val="000000"/>
                </a:solidFill>
                <a:latin typeface="AdvGTIMES-R"/>
              </a:rPr>
              <a:t> </a:t>
            </a:r>
            <a:r>
              <a:rPr lang="en-ID" dirty="0" err="1">
                <a:solidFill>
                  <a:srgbClr val="000000"/>
                </a:solidFill>
                <a:latin typeface="AdvGTIMES-R"/>
              </a:rPr>
              <a:t>hanya</a:t>
            </a:r>
            <a:r>
              <a:rPr lang="en-ID" dirty="0">
                <a:solidFill>
                  <a:srgbClr val="000000"/>
                </a:solidFill>
                <a:latin typeface="AdvGTIMES-R"/>
              </a:rPr>
              <a:t> </a:t>
            </a:r>
            <a:r>
              <a:rPr lang="en-ID" dirty="0" err="1">
                <a:solidFill>
                  <a:srgbClr val="000000"/>
                </a:solidFill>
                <a:latin typeface="AdvGTIMES-R"/>
              </a:rPr>
              <a:t>pada</a:t>
            </a:r>
            <a:r>
              <a:rPr lang="en-ID" dirty="0">
                <a:solidFill>
                  <a:srgbClr val="000000"/>
                </a:solidFill>
                <a:latin typeface="AdvGTIMES-R"/>
              </a:rPr>
              <a:t> </a:t>
            </a:r>
            <a:r>
              <a:rPr lang="en-ID" dirty="0" err="1">
                <a:solidFill>
                  <a:srgbClr val="000000"/>
                </a:solidFill>
                <a:latin typeface="AdvGTIMES-R"/>
              </a:rPr>
              <a:t>elemen</a:t>
            </a:r>
            <a:r>
              <a:rPr lang="en-ID" dirty="0">
                <a:solidFill>
                  <a:srgbClr val="000000"/>
                </a:solidFill>
                <a:latin typeface="AdvGTIMES-R"/>
              </a:rPr>
              <a:t> yang </a:t>
            </a:r>
            <a:r>
              <a:rPr lang="en-ID" dirty="0" err="1">
                <a:solidFill>
                  <a:srgbClr val="000000"/>
                </a:solidFill>
                <a:latin typeface="AdvGTIMES-R"/>
              </a:rPr>
              <a:t>ada</a:t>
            </a:r>
            <a:r>
              <a:rPr lang="en-ID" dirty="0">
                <a:solidFill>
                  <a:srgbClr val="000000"/>
                </a:solidFill>
                <a:latin typeface="AdvGTIMES-R"/>
              </a:rPr>
              <a:t>. </a:t>
            </a:r>
            <a:r>
              <a:rPr lang="en-ID" dirty="0" err="1">
                <a:solidFill>
                  <a:srgbClr val="000000"/>
                </a:solidFill>
                <a:latin typeface="AdvGTIMES-R"/>
              </a:rPr>
              <a:t>Jenis</a:t>
            </a:r>
            <a:r>
              <a:rPr lang="en-ID" dirty="0">
                <a:solidFill>
                  <a:srgbClr val="000000"/>
                </a:solidFill>
                <a:latin typeface="AdvGTIMES-R"/>
              </a:rPr>
              <a:t> </a:t>
            </a:r>
            <a:r>
              <a:rPr lang="en-ID" dirty="0" err="1">
                <a:solidFill>
                  <a:srgbClr val="000000"/>
                </a:solidFill>
                <a:latin typeface="AdvGTIMES-R"/>
              </a:rPr>
              <a:t>penelitian</a:t>
            </a:r>
            <a:r>
              <a:rPr lang="en-ID" dirty="0">
                <a:solidFill>
                  <a:srgbClr val="000000"/>
                </a:solidFill>
                <a:latin typeface="AdvGTIMES-R"/>
              </a:rPr>
              <a:t> </a:t>
            </a:r>
            <a:r>
              <a:rPr lang="en-ID" dirty="0" err="1">
                <a:solidFill>
                  <a:srgbClr val="000000"/>
                </a:solidFill>
                <a:latin typeface="AdvGTIMES-R"/>
              </a:rPr>
              <a:t>ini</a:t>
            </a:r>
            <a:r>
              <a:rPr lang="en-ID" dirty="0">
                <a:solidFill>
                  <a:srgbClr val="000000"/>
                </a:solidFill>
                <a:latin typeface="AdvGTIMES-R"/>
              </a:rPr>
              <a:t> </a:t>
            </a:r>
            <a:r>
              <a:rPr lang="en-ID" dirty="0" err="1">
                <a:solidFill>
                  <a:srgbClr val="000000"/>
                </a:solidFill>
                <a:latin typeface="AdvGTIMES-R"/>
              </a:rPr>
              <a:t>disebut</a:t>
            </a:r>
            <a:r>
              <a:rPr lang="en-ID" dirty="0">
                <a:solidFill>
                  <a:srgbClr val="000000"/>
                </a:solidFill>
                <a:latin typeface="AdvGTIMES-R"/>
              </a:rPr>
              <a:t> </a:t>
            </a:r>
            <a:r>
              <a:rPr lang="en-ID" dirty="0" err="1">
                <a:solidFill>
                  <a:srgbClr val="000000"/>
                </a:solidFill>
                <a:latin typeface="AdvGTIMES-R"/>
              </a:rPr>
              <a:t>penjadwalan</a:t>
            </a:r>
            <a:r>
              <a:rPr lang="en-ID" dirty="0">
                <a:solidFill>
                  <a:srgbClr val="000000"/>
                </a:solidFill>
                <a:latin typeface="AdvGTIMES-R"/>
              </a:rPr>
              <a:t> </a:t>
            </a:r>
            <a:r>
              <a:rPr lang="en-ID" dirty="0" err="1">
                <a:solidFill>
                  <a:srgbClr val="000000"/>
                </a:solidFill>
                <a:latin typeface="AdvGTIMES-R"/>
              </a:rPr>
              <a:t>perawatan</a:t>
            </a:r>
            <a:r>
              <a:rPr lang="en-ID" dirty="0">
                <a:solidFill>
                  <a:srgbClr val="000000"/>
                </a:solidFill>
                <a:latin typeface="AdvGTIMES-R"/>
              </a:rPr>
              <a:t>. </a:t>
            </a:r>
            <a:r>
              <a:rPr lang="en-ID" dirty="0" err="1">
                <a:solidFill>
                  <a:srgbClr val="000000"/>
                </a:solidFill>
                <a:latin typeface="AdvGTIMES-R"/>
              </a:rPr>
              <a:t>Istilah</a:t>
            </a:r>
            <a:r>
              <a:rPr lang="en-ID" dirty="0">
                <a:solidFill>
                  <a:srgbClr val="000000"/>
                </a:solidFill>
                <a:latin typeface="AdvGTIMES-R"/>
              </a:rPr>
              <a:t> lain yang </a:t>
            </a:r>
            <a:r>
              <a:rPr lang="en-ID" dirty="0" err="1">
                <a:solidFill>
                  <a:srgbClr val="000000"/>
                </a:solidFill>
                <a:latin typeface="AdvGTIMES-R"/>
              </a:rPr>
              <a:t>biasa</a:t>
            </a:r>
            <a:r>
              <a:rPr lang="en-ID" dirty="0">
                <a:solidFill>
                  <a:srgbClr val="000000"/>
                </a:solidFill>
                <a:latin typeface="AdvGTIMES-R"/>
              </a:rPr>
              <a:t> </a:t>
            </a:r>
            <a:r>
              <a:rPr lang="en-ID" dirty="0" err="1">
                <a:solidFill>
                  <a:srgbClr val="000000"/>
                </a:solidFill>
                <a:latin typeface="AdvGTIMES-R"/>
              </a:rPr>
              <a:t>digunakan</a:t>
            </a:r>
            <a:r>
              <a:rPr lang="en-ID" dirty="0">
                <a:solidFill>
                  <a:srgbClr val="000000"/>
                </a:solidFill>
                <a:latin typeface="AdvGTIMES-R"/>
              </a:rPr>
              <a:t> </a:t>
            </a:r>
            <a:r>
              <a:rPr lang="en-ID" dirty="0" err="1">
                <a:solidFill>
                  <a:srgbClr val="000000"/>
                </a:solidFill>
                <a:latin typeface="AdvGTIMES-R"/>
              </a:rPr>
              <a:t>adalah</a:t>
            </a:r>
            <a:r>
              <a:rPr lang="en-ID" dirty="0">
                <a:solidFill>
                  <a:srgbClr val="000000"/>
                </a:solidFill>
                <a:latin typeface="AdvGTIMES-R"/>
              </a:rPr>
              <a:t> </a:t>
            </a:r>
            <a:r>
              <a:rPr lang="en-ID" dirty="0" err="1">
                <a:solidFill>
                  <a:srgbClr val="000000"/>
                </a:solidFill>
                <a:latin typeface="AdvGTIMES-R"/>
              </a:rPr>
              <a:t>perencanaan</a:t>
            </a:r>
            <a:r>
              <a:rPr lang="en-ID" dirty="0">
                <a:solidFill>
                  <a:srgbClr val="000000"/>
                </a:solidFill>
                <a:latin typeface="AdvGTIMES-R"/>
              </a:rPr>
              <a:t> </a:t>
            </a:r>
            <a:r>
              <a:rPr lang="en-ID" dirty="0" err="1">
                <a:solidFill>
                  <a:srgbClr val="000000"/>
                </a:solidFill>
                <a:latin typeface="AdvGTIMES-R"/>
              </a:rPr>
              <a:t>operasional</a:t>
            </a:r>
            <a:r>
              <a:rPr lang="en-ID" dirty="0">
                <a:solidFill>
                  <a:srgbClr val="000000"/>
                </a:solidFill>
                <a:latin typeface="AdvGTIMES-R"/>
              </a:rPr>
              <a:t>.</a:t>
            </a:r>
            <a:endParaRPr lang="en-US" dirty="0"/>
          </a:p>
        </p:txBody>
      </p:sp>
      <p:sp>
        <p:nvSpPr>
          <p:cNvPr id="4" name="Rectangle 3"/>
          <p:cNvSpPr/>
          <p:nvPr/>
        </p:nvSpPr>
        <p:spPr>
          <a:xfrm>
            <a:off x="473964" y="4423568"/>
            <a:ext cx="9200388" cy="369332"/>
          </a:xfrm>
          <a:prstGeom prst="rect">
            <a:avLst/>
          </a:prstGeom>
        </p:spPr>
        <p:txBody>
          <a:bodyPr wrap="square">
            <a:spAutoFit/>
          </a:bodyPr>
          <a:lstStyle/>
          <a:p>
            <a:endParaRPr lang="en-US" dirty="0"/>
          </a:p>
        </p:txBody>
      </p:sp>
      <p:sp>
        <p:nvSpPr>
          <p:cNvPr id="5" name="Date Placeholder 4"/>
          <p:cNvSpPr>
            <a:spLocks noGrp="1"/>
          </p:cNvSpPr>
          <p:nvPr>
            <p:ph type="dt" sz="half" idx="10"/>
          </p:nvPr>
        </p:nvSpPr>
        <p:spPr/>
        <p:txBody>
          <a:bodyPr/>
          <a:lstStyle/>
          <a:p>
            <a:fld id="{74793324-0D3E-46C7-AEFB-0108F521B72F}" type="datetime9">
              <a:rPr lang="en-US" smtClean="0"/>
              <a:t>10/18/2017 1:14:55 PM</a:t>
            </a:fld>
            <a:endParaRPr lang="en-US"/>
          </a:p>
        </p:txBody>
      </p:sp>
      <p:sp>
        <p:nvSpPr>
          <p:cNvPr id="6" name="Slide Number Placeholder 5"/>
          <p:cNvSpPr>
            <a:spLocks noGrp="1"/>
          </p:cNvSpPr>
          <p:nvPr>
            <p:ph type="sldNum" sz="quarter" idx="12"/>
          </p:nvPr>
        </p:nvSpPr>
        <p:spPr/>
        <p:txBody>
          <a:bodyPr/>
          <a:lstStyle/>
          <a:p>
            <a:fld id="{C7448EEC-1D14-4DD9-B8EB-772171F61A1D}" type="slidenum">
              <a:rPr lang="en-US" smtClean="0"/>
              <a:t>12</a:t>
            </a:fld>
            <a:endParaRPr lang="en-US"/>
          </a:p>
        </p:txBody>
      </p:sp>
      <p:sp>
        <p:nvSpPr>
          <p:cNvPr id="7" name="Rectangle 6"/>
          <p:cNvSpPr/>
          <p:nvPr/>
        </p:nvSpPr>
        <p:spPr>
          <a:xfrm>
            <a:off x="473964" y="356089"/>
            <a:ext cx="8852916" cy="1477328"/>
          </a:xfrm>
          <a:prstGeom prst="rect">
            <a:avLst/>
          </a:prstGeom>
        </p:spPr>
        <p:txBody>
          <a:bodyPr wrap="square">
            <a:spAutoFit/>
          </a:bodyPr>
          <a:lstStyle/>
          <a:p>
            <a:r>
              <a:rPr lang="en-ID" dirty="0" err="1">
                <a:latin typeface="AdvGTIMES-R"/>
              </a:rPr>
              <a:t>Perancang</a:t>
            </a:r>
            <a:r>
              <a:rPr lang="en-ID" dirty="0">
                <a:latin typeface="AdvGTIMES-R"/>
              </a:rPr>
              <a:t> </a:t>
            </a:r>
            <a:r>
              <a:rPr lang="en-ID" dirty="0" err="1">
                <a:latin typeface="AdvGTIMES-R"/>
              </a:rPr>
              <a:t>harus</a:t>
            </a:r>
            <a:r>
              <a:rPr lang="en-ID" dirty="0">
                <a:latin typeface="AdvGTIMES-R"/>
              </a:rPr>
              <a:t> </a:t>
            </a:r>
            <a:r>
              <a:rPr lang="en-ID" dirty="0" err="1">
                <a:latin typeface="AdvGTIMES-R"/>
              </a:rPr>
              <a:t>memikirkan</a:t>
            </a:r>
            <a:r>
              <a:rPr lang="en-ID" dirty="0">
                <a:latin typeface="AdvGTIMES-R"/>
              </a:rPr>
              <a:t> </a:t>
            </a:r>
            <a:r>
              <a:rPr lang="en-ID" dirty="0" err="1">
                <a:latin typeface="AdvGTIMES-R"/>
              </a:rPr>
              <a:t>ketentuan</a:t>
            </a:r>
            <a:r>
              <a:rPr lang="en-ID" dirty="0">
                <a:latin typeface="AdvGTIMES-R"/>
              </a:rPr>
              <a:t> yang </a:t>
            </a:r>
            <a:r>
              <a:rPr lang="en-ID" dirty="0" err="1">
                <a:latin typeface="AdvGTIMES-R"/>
              </a:rPr>
              <a:t>sesuai</a:t>
            </a:r>
            <a:r>
              <a:rPr lang="en-ID" dirty="0">
                <a:latin typeface="AdvGTIMES-R"/>
              </a:rPr>
              <a:t> </a:t>
            </a:r>
            <a:r>
              <a:rPr lang="en-ID" dirty="0" err="1">
                <a:latin typeface="AdvGTIMES-R"/>
              </a:rPr>
              <a:t>pada</a:t>
            </a:r>
            <a:r>
              <a:rPr lang="en-ID" dirty="0">
                <a:latin typeface="AdvGTIMES-R"/>
              </a:rPr>
              <a:t> </a:t>
            </a:r>
            <a:r>
              <a:rPr lang="en-ID" dirty="0" err="1">
                <a:latin typeface="AdvGTIMES-R"/>
              </a:rPr>
              <a:t>saluran</a:t>
            </a:r>
            <a:r>
              <a:rPr lang="en-ID" dirty="0">
                <a:latin typeface="AdvGTIMES-R"/>
              </a:rPr>
              <a:t>, </a:t>
            </a:r>
            <a:r>
              <a:rPr lang="en-ID" dirty="0" err="1">
                <a:latin typeface="AdvGTIMES-R"/>
              </a:rPr>
              <a:t>dengan</a:t>
            </a:r>
            <a:r>
              <a:rPr lang="en-ID" dirty="0">
                <a:latin typeface="AdvGTIMES-R"/>
              </a:rPr>
              <a:t> </a:t>
            </a:r>
            <a:r>
              <a:rPr lang="en-ID" dirty="0" err="1">
                <a:latin typeface="AdvGTIMES-R"/>
              </a:rPr>
              <a:t>memodelkan</a:t>
            </a:r>
            <a:r>
              <a:rPr lang="en-ID" dirty="0">
                <a:latin typeface="AdvGTIMES-R"/>
              </a:rPr>
              <a:t> </a:t>
            </a:r>
            <a:r>
              <a:rPr lang="en-ID" dirty="0" err="1">
                <a:latin typeface="AdvGTIMES-R"/>
              </a:rPr>
              <a:t>sistem</a:t>
            </a:r>
            <a:r>
              <a:rPr lang="en-ID" dirty="0">
                <a:latin typeface="AdvGTIMES-R"/>
              </a:rPr>
              <a:t> </a:t>
            </a:r>
            <a:r>
              <a:rPr lang="en-ID" dirty="0" err="1">
                <a:latin typeface="AdvGTIMES-R"/>
              </a:rPr>
              <a:t>dengan</a:t>
            </a:r>
            <a:r>
              <a:rPr lang="en-ID" dirty="0">
                <a:latin typeface="AdvGTIMES-R"/>
              </a:rPr>
              <a:t> </a:t>
            </a:r>
            <a:r>
              <a:rPr lang="en-ID" dirty="0" err="1">
                <a:latin typeface="AdvGTIMES-R"/>
              </a:rPr>
              <a:t>tepat</a:t>
            </a:r>
            <a:r>
              <a:rPr lang="en-ID" dirty="0">
                <a:latin typeface="AdvGTIMES-R"/>
              </a:rPr>
              <a:t> </a:t>
            </a:r>
            <a:r>
              <a:rPr lang="en-ID" dirty="0" err="1">
                <a:latin typeface="AdvGTIMES-R"/>
              </a:rPr>
              <a:t>dalam</a:t>
            </a:r>
            <a:r>
              <a:rPr lang="en-ID" dirty="0">
                <a:latin typeface="AdvGTIMES-R"/>
              </a:rPr>
              <a:t> </a:t>
            </a:r>
            <a:r>
              <a:rPr lang="en-ID" dirty="0" err="1">
                <a:latin typeface="AdvGTIMES-R"/>
              </a:rPr>
              <a:t>situasi</a:t>
            </a:r>
            <a:r>
              <a:rPr lang="en-ID" dirty="0">
                <a:latin typeface="AdvGTIMES-R"/>
              </a:rPr>
              <a:t> yang </a:t>
            </a:r>
            <a:r>
              <a:rPr lang="en-ID" dirty="0" err="1">
                <a:latin typeface="AdvGTIMES-R"/>
              </a:rPr>
              <a:t>sangat</a:t>
            </a:r>
            <a:r>
              <a:rPr lang="en-ID" dirty="0">
                <a:latin typeface="AdvGTIMES-R"/>
              </a:rPr>
              <a:t> </a:t>
            </a:r>
            <a:r>
              <a:rPr lang="en-ID" dirty="0" err="1">
                <a:latin typeface="AdvGTIMES-R"/>
              </a:rPr>
              <a:t>cepat</a:t>
            </a:r>
            <a:r>
              <a:rPr lang="en-ID" dirty="0">
                <a:latin typeface="AdvGTIMES-R"/>
              </a:rPr>
              <a:t> </a:t>
            </a:r>
            <a:r>
              <a:rPr lang="en-ID" dirty="0" err="1">
                <a:latin typeface="AdvGTIMES-R"/>
              </a:rPr>
              <a:t>ini</a:t>
            </a:r>
            <a:r>
              <a:rPr lang="en-ID" dirty="0">
                <a:latin typeface="AdvGTIMES-R"/>
              </a:rPr>
              <a:t> </a:t>
            </a:r>
            <a:r>
              <a:rPr lang="en-ID" dirty="0" err="1">
                <a:latin typeface="AdvGTIMES-R"/>
              </a:rPr>
              <a:t>dan</a:t>
            </a:r>
            <a:r>
              <a:rPr lang="en-ID" dirty="0">
                <a:latin typeface="AdvGTIMES-R"/>
              </a:rPr>
              <a:t> </a:t>
            </a:r>
            <a:r>
              <a:rPr lang="en-ID" dirty="0" err="1">
                <a:latin typeface="AdvGTIMES-R"/>
              </a:rPr>
              <a:t>melakukan</a:t>
            </a:r>
            <a:r>
              <a:rPr lang="en-ID" dirty="0">
                <a:latin typeface="AdvGTIMES-R"/>
              </a:rPr>
              <a:t> </a:t>
            </a:r>
            <a:r>
              <a:rPr lang="en-ID" dirty="0" err="1">
                <a:latin typeface="AdvGTIMES-R"/>
              </a:rPr>
              <a:t>penelitian</a:t>
            </a:r>
            <a:r>
              <a:rPr lang="en-ID" dirty="0">
                <a:latin typeface="AdvGTIMES-R"/>
              </a:rPr>
              <a:t> yang </a:t>
            </a:r>
            <a:r>
              <a:rPr lang="en-ID" dirty="0" err="1">
                <a:latin typeface="AdvGTIMES-R"/>
              </a:rPr>
              <a:t>cukup</a:t>
            </a:r>
            <a:r>
              <a:rPr lang="en-ID" dirty="0">
                <a:latin typeface="AdvGTIMES-R"/>
              </a:rPr>
              <a:t>, </a:t>
            </a:r>
            <a:r>
              <a:rPr lang="en-ID" dirty="0" err="1">
                <a:latin typeface="AdvGTIMES-R"/>
              </a:rPr>
              <a:t>untuk</a:t>
            </a:r>
            <a:r>
              <a:rPr lang="en-ID" dirty="0">
                <a:latin typeface="AdvGTIMES-R"/>
              </a:rPr>
              <a:t> </a:t>
            </a:r>
            <a:r>
              <a:rPr lang="en-ID" dirty="0" err="1">
                <a:latin typeface="AdvGTIMES-R"/>
              </a:rPr>
              <a:t>memastikan</a:t>
            </a:r>
            <a:r>
              <a:rPr lang="en-ID" dirty="0">
                <a:latin typeface="AdvGTIMES-R"/>
              </a:rPr>
              <a:t> </a:t>
            </a:r>
            <a:r>
              <a:rPr lang="en-ID" dirty="0" err="1">
                <a:latin typeface="AdvGTIMES-R"/>
              </a:rPr>
              <a:t>bahwa</a:t>
            </a:r>
            <a:r>
              <a:rPr lang="en-ID" dirty="0">
                <a:latin typeface="AdvGTIMES-R"/>
              </a:rPr>
              <a:t> </a:t>
            </a:r>
            <a:r>
              <a:rPr lang="en-ID" dirty="0" err="1">
                <a:latin typeface="AdvGTIMES-R"/>
              </a:rPr>
              <a:t>saluran</a:t>
            </a:r>
            <a:r>
              <a:rPr lang="en-ID" dirty="0">
                <a:latin typeface="AdvGTIMES-R"/>
              </a:rPr>
              <a:t> </a:t>
            </a:r>
            <a:r>
              <a:rPr lang="en-ID" dirty="0" err="1">
                <a:latin typeface="AdvGTIMES-R"/>
              </a:rPr>
              <a:t>tersebut</a:t>
            </a:r>
            <a:r>
              <a:rPr lang="en-ID" dirty="0">
                <a:latin typeface="AdvGTIMES-R"/>
              </a:rPr>
              <a:t> </a:t>
            </a:r>
            <a:r>
              <a:rPr lang="en-ID" dirty="0" err="1">
                <a:latin typeface="AdvGTIMES-R"/>
              </a:rPr>
              <a:t>tidak</a:t>
            </a:r>
            <a:r>
              <a:rPr lang="en-ID" dirty="0">
                <a:latin typeface="AdvGTIMES-R"/>
              </a:rPr>
              <a:t> </a:t>
            </a:r>
            <a:r>
              <a:rPr lang="en-ID" dirty="0" err="1">
                <a:latin typeface="AdvGTIMES-R"/>
              </a:rPr>
              <a:t>gagal</a:t>
            </a:r>
            <a:r>
              <a:rPr lang="en-ID" dirty="0">
                <a:latin typeface="AdvGTIMES-R"/>
              </a:rPr>
              <a:t>, </a:t>
            </a:r>
            <a:r>
              <a:rPr lang="en-ID" dirty="0" err="1">
                <a:latin typeface="AdvGTIMES-R"/>
              </a:rPr>
              <a:t>jika</a:t>
            </a:r>
            <a:r>
              <a:rPr lang="en-ID" dirty="0">
                <a:latin typeface="AdvGTIMES-R"/>
              </a:rPr>
              <a:t> </a:t>
            </a:r>
            <a:r>
              <a:rPr lang="en-ID" dirty="0" err="1">
                <a:latin typeface="AdvGTIMES-R"/>
              </a:rPr>
              <a:t>petir</a:t>
            </a:r>
            <a:r>
              <a:rPr lang="en-ID" dirty="0">
                <a:latin typeface="AdvGTIMES-R"/>
              </a:rPr>
              <a:t> </a:t>
            </a:r>
            <a:r>
              <a:rPr lang="en-ID" dirty="0" err="1">
                <a:latin typeface="AdvGTIMES-R"/>
              </a:rPr>
              <a:t>semacam</a:t>
            </a:r>
            <a:r>
              <a:rPr lang="en-ID" dirty="0">
                <a:latin typeface="AdvGTIMES-R"/>
              </a:rPr>
              <a:t> </a:t>
            </a:r>
            <a:r>
              <a:rPr lang="en-ID" dirty="0" err="1">
                <a:latin typeface="AdvGTIMES-R"/>
              </a:rPr>
              <a:t>itu</a:t>
            </a:r>
            <a:r>
              <a:rPr lang="en-ID" dirty="0">
                <a:latin typeface="AdvGTIMES-R"/>
              </a:rPr>
              <a:t> </a:t>
            </a:r>
            <a:r>
              <a:rPr lang="en-ID" dirty="0" err="1">
                <a:latin typeface="AdvGTIMES-R"/>
              </a:rPr>
              <a:t>terjadi</a:t>
            </a:r>
            <a:r>
              <a:rPr lang="en-ID" dirty="0">
                <a:latin typeface="AdvGTIMES-R"/>
              </a:rPr>
              <a:t> </a:t>
            </a:r>
            <a:r>
              <a:rPr lang="en-ID" dirty="0" err="1">
                <a:latin typeface="AdvGTIMES-R"/>
              </a:rPr>
              <a:t>dalam</a:t>
            </a:r>
            <a:r>
              <a:rPr lang="en-ID" dirty="0">
                <a:latin typeface="AdvGTIMES-R"/>
              </a:rPr>
              <a:t> </a:t>
            </a:r>
            <a:r>
              <a:rPr lang="en-ID" dirty="0" err="1">
                <a:latin typeface="AdvGTIMES-R"/>
              </a:rPr>
              <a:t>praktik</a:t>
            </a:r>
            <a:r>
              <a:rPr lang="en-ID" dirty="0">
                <a:latin typeface="AdvGTIMES-R"/>
              </a:rPr>
              <a:t>. </a:t>
            </a:r>
            <a:r>
              <a:rPr lang="en-ID" dirty="0" err="1">
                <a:latin typeface="AdvGTIMES-R"/>
              </a:rPr>
              <a:t>Ini</a:t>
            </a:r>
            <a:r>
              <a:rPr lang="en-ID" dirty="0">
                <a:latin typeface="AdvGTIMES-R"/>
              </a:rPr>
              <a:t> </a:t>
            </a:r>
            <a:r>
              <a:rPr lang="en-ID" dirty="0" err="1">
                <a:latin typeface="AdvGTIMES-R"/>
              </a:rPr>
              <a:t>adalah</a:t>
            </a:r>
            <a:r>
              <a:rPr lang="en-ID" dirty="0">
                <a:latin typeface="AdvGTIMES-R"/>
              </a:rPr>
              <a:t> </a:t>
            </a:r>
            <a:r>
              <a:rPr lang="en-ID" dirty="0" err="1">
                <a:latin typeface="AdvGTIMES-R"/>
              </a:rPr>
              <a:t>studi</a:t>
            </a:r>
            <a:r>
              <a:rPr lang="en-ID" dirty="0">
                <a:latin typeface="AdvGTIMES-R"/>
              </a:rPr>
              <a:t> </a:t>
            </a:r>
            <a:r>
              <a:rPr lang="en-ID" dirty="0" err="1">
                <a:latin typeface="AdvGTIMES-R"/>
              </a:rPr>
              <a:t>jangka</a:t>
            </a:r>
            <a:r>
              <a:rPr lang="en-ID" dirty="0">
                <a:latin typeface="AdvGTIMES-R"/>
              </a:rPr>
              <a:t> </a:t>
            </a:r>
            <a:r>
              <a:rPr lang="en-ID" dirty="0" err="1">
                <a:latin typeface="AdvGTIMES-R"/>
              </a:rPr>
              <a:t>pendek</a:t>
            </a:r>
            <a:r>
              <a:rPr lang="en-ID" dirty="0">
                <a:latin typeface="AdvGTIMES-R"/>
              </a:rPr>
              <a:t> yang </a:t>
            </a:r>
            <a:r>
              <a:rPr lang="en-ID" dirty="0" err="1">
                <a:latin typeface="AdvGTIMES-R"/>
              </a:rPr>
              <a:t>khas</a:t>
            </a:r>
            <a:r>
              <a:rPr lang="en-ID" dirty="0">
                <a:latin typeface="AdvGTIMES-R"/>
              </a:rPr>
              <a:t> </a:t>
            </a:r>
            <a:r>
              <a:rPr lang="en-ID" dirty="0" err="1">
                <a:latin typeface="AdvGTIMES-R"/>
              </a:rPr>
              <a:t>mengenai</a:t>
            </a:r>
            <a:r>
              <a:rPr lang="en-ID" dirty="0">
                <a:latin typeface="AdvGTIMES-R"/>
              </a:rPr>
              <a:t> </a:t>
            </a:r>
            <a:r>
              <a:rPr lang="en-ID" dirty="0" err="1">
                <a:latin typeface="AdvGTIMES-R"/>
              </a:rPr>
              <a:t>sistem</a:t>
            </a:r>
            <a:r>
              <a:rPr lang="en-ID" dirty="0">
                <a:latin typeface="AdvGTIMES-R"/>
              </a:rPr>
              <a:t> </a:t>
            </a:r>
            <a:r>
              <a:rPr lang="en-ID" dirty="0" err="1">
                <a:latin typeface="AdvGTIMES-R"/>
              </a:rPr>
              <a:t>tenaga</a:t>
            </a:r>
            <a:r>
              <a:rPr lang="en-ID" dirty="0">
                <a:latin typeface="AdvGTIMES-R"/>
              </a:rPr>
              <a:t>.</a:t>
            </a:r>
            <a:endParaRPr lang="en-US" dirty="0"/>
          </a:p>
        </p:txBody>
      </p:sp>
    </p:spTree>
    <p:extLst>
      <p:ext uri="{BB962C8B-B14F-4D97-AF65-F5344CB8AC3E}">
        <p14:creationId xmlns:p14="http://schemas.microsoft.com/office/powerpoint/2010/main" val="403699333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8BF883-9F80-43BA-BA18-8B9F96A6662E}" type="datetime9">
              <a:rPr lang="en-US" smtClean="0"/>
              <a:t>10/18/2017 1:14:57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120</a:t>
            </a:fld>
            <a:endParaRPr lang="en-US"/>
          </a:p>
        </p:txBody>
      </p:sp>
      <p:sp>
        <p:nvSpPr>
          <p:cNvPr id="5" name="Rectangle 4"/>
          <p:cNvSpPr/>
          <p:nvPr/>
        </p:nvSpPr>
        <p:spPr>
          <a:xfrm>
            <a:off x="319932" y="245102"/>
            <a:ext cx="3645550" cy="400110"/>
          </a:xfrm>
          <a:prstGeom prst="rect">
            <a:avLst/>
          </a:prstGeom>
        </p:spPr>
        <p:txBody>
          <a:bodyPr wrap="none">
            <a:spAutoFit/>
          </a:bodyPr>
          <a:lstStyle/>
          <a:p>
            <a:r>
              <a:rPr lang="en-US" sz="2000" b="1" dirty="0">
                <a:latin typeface="AdvGTIMES-B"/>
              </a:rPr>
              <a:t>4.3 Load Driving Parameters</a:t>
            </a:r>
            <a:endParaRPr lang="en-US" sz="2000" b="1" dirty="0"/>
          </a:p>
        </p:txBody>
      </p:sp>
      <p:sp>
        <p:nvSpPr>
          <p:cNvPr id="6" name="Rectangle 5"/>
          <p:cNvSpPr/>
          <p:nvPr/>
        </p:nvSpPr>
        <p:spPr>
          <a:xfrm>
            <a:off x="711708" y="614434"/>
            <a:ext cx="8542020" cy="1200329"/>
          </a:xfrm>
          <a:prstGeom prst="rect">
            <a:avLst/>
          </a:prstGeom>
        </p:spPr>
        <p:txBody>
          <a:bodyPr wrap="square">
            <a:spAutoFit/>
          </a:bodyPr>
          <a:lstStyle/>
          <a:p>
            <a:r>
              <a:rPr lang="id-ID" dirty="0">
                <a:latin typeface="AdvGTIMES-R"/>
              </a:rPr>
              <a:t>Begitu kita telah berbicara tentang berbagai bentuk beban di Sect. 4.2, di bagian ini kitafokus pada parameter yang mempengaruhi perkiraan beban masa depan. Ini parameter pengendalinya cukup sedikit. Beberapa yang khas adalah sebagai berikut</a:t>
            </a:r>
            <a:endParaRPr lang="en-US" dirty="0">
              <a:latin typeface="AdvGTIMES-R"/>
            </a:endParaRPr>
          </a:p>
        </p:txBody>
      </p:sp>
      <p:sp>
        <p:nvSpPr>
          <p:cNvPr id="4" name="Rectangle 3"/>
          <p:cNvSpPr/>
          <p:nvPr/>
        </p:nvSpPr>
        <p:spPr>
          <a:xfrm>
            <a:off x="769726" y="1767704"/>
            <a:ext cx="8103108" cy="3416320"/>
          </a:xfrm>
          <a:prstGeom prst="rect">
            <a:avLst/>
          </a:prstGeom>
        </p:spPr>
        <p:txBody>
          <a:bodyPr wrap="square">
            <a:spAutoFit/>
          </a:bodyPr>
          <a:lstStyle/>
          <a:p>
            <a:pPr marL="285750" indent="-285750">
              <a:buFont typeface="Arial" panose="020B0604020202020204" pitchFamily="34" charset="0"/>
              <a:buChar char="•"/>
            </a:pPr>
            <a:r>
              <a:rPr lang="id-ID" dirty="0" smtClean="0">
                <a:latin typeface="AdvGTIMES-R"/>
              </a:rPr>
              <a:t>Faktor </a:t>
            </a:r>
            <a:r>
              <a:rPr lang="id-ID" dirty="0">
                <a:latin typeface="AdvGTIMES-R"/>
              </a:rPr>
              <a:t>waktu </a:t>
            </a:r>
            <a:r>
              <a:rPr lang="id-ID" dirty="0" smtClean="0">
                <a:latin typeface="AdvGTIMES-R"/>
              </a:rPr>
              <a:t>seperti</a:t>
            </a:r>
            <a:endParaRPr lang="en-ID" dirty="0" smtClean="0">
              <a:latin typeface="AdvGTIMES-R"/>
            </a:endParaRPr>
          </a:p>
          <a:p>
            <a:pPr marL="742950" lvl="1" indent="-285750">
              <a:buFont typeface="Courier New" panose="02070309020205020404" pitchFamily="49" charset="0"/>
              <a:buChar char="o"/>
            </a:pPr>
            <a:r>
              <a:rPr lang="id-ID" dirty="0" smtClean="0">
                <a:latin typeface="AdvGTIMES-R"/>
              </a:rPr>
              <a:t>Jam </a:t>
            </a:r>
            <a:r>
              <a:rPr lang="id-ID" dirty="0">
                <a:latin typeface="AdvGTIMES-R"/>
              </a:rPr>
              <a:t>sehari (siang atau </a:t>
            </a:r>
            <a:r>
              <a:rPr lang="id-ID" dirty="0" smtClean="0">
                <a:latin typeface="AdvGTIMES-R"/>
              </a:rPr>
              <a:t>malam)</a:t>
            </a:r>
            <a:endParaRPr lang="en-ID" dirty="0" smtClean="0">
              <a:latin typeface="AdvGTIMES-R"/>
            </a:endParaRPr>
          </a:p>
          <a:p>
            <a:pPr marL="742950" lvl="1" indent="-285750">
              <a:buFont typeface="Courier New" panose="02070309020205020404" pitchFamily="49" charset="0"/>
              <a:buChar char="o"/>
            </a:pPr>
            <a:r>
              <a:rPr lang="id-ID" dirty="0" smtClean="0">
                <a:latin typeface="AdvGTIMES-R"/>
              </a:rPr>
              <a:t>Hari </a:t>
            </a:r>
            <a:r>
              <a:rPr lang="id-ID" dirty="0">
                <a:latin typeface="AdvGTIMES-R"/>
              </a:rPr>
              <a:t>dalam seminggu (minggu atau akhir </a:t>
            </a:r>
            <a:r>
              <a:rPr lang="id-ID" dirty="0" smtClean="0">
                <a:latin typeface="AdvGTIMES-R"/>
              </a:rPr>
              <a:t>pekan)</a:t>
            </a:r>
            <a:endParaRPr lang="en-ID" dirty="0" smtClean="0">
              <a:latin typeface="AdvGTIMES-R"/>
            </a:endParaRPr>
          </a:p>
          <a:p>
            <a:pPr marL="742950" lvl="1" indent="-285750">
              <a:buFont typeface="Courier New" panose="02070309020205020404" pitchFamily="49" charset="0"/>
              <a:buChar char="o"/>
            </a:pPr>
            <a:r>
              <a:rPr lang="id-ID" dirty="0" smtClean="0">
                <a:latin typeface="AdvGTIMES-R"/>
              </a:rPr>
              <a:t>Waktu </a:t>
            </a:r>
            <a:r>
              <a:rPr lang="id-ID" dirty="0">
                <a:latin typeface="AdvGTIMES-R"/>
              </a:rPr>
              <a:t>dalam setahun (musim</a:t>
            </a:r>
            <a:r>
              <a:rPr lang="id-ID" dirty="0" smtClean="0">
                <a:latin typeface="AdvGTIMES-R"/>
              </a:rPr>
              <a:t>)</a:t>
            </a:r>
            <a:endParaRPr lang="en-ID" dirty="0" smtClean="0">
              <a:latin typeface="AdvGTIMES-R"/>
            </a:endParaRPr>
          </a:p>
          <a:p>
            <a:pPr marL="285750" indent="-285750">
              <a:buFont typeface="Arial" panose="020B0604020202020204" pitchFamily="34" charset="0"/>
              <a:buChar char="•"/>
            </a:pPr>
            <a:r>
              <a:rPr lang="id-ID" dirty="0" smtClean="0">
                <a:latin typeface="AdvGTIMES-R"/>
              </a:rPr>
              <a:t>Kondisi </a:t>
            </a:r>
            <a:r>
              <a:rPr lang="id-ID" dirty="0">
                <a:latin typeface="AdvGTIMES-R"/>
              </a:rPr>
              <a:t>cuaca (suhu dan kelembaban</a:t>
            </a:r>
            <a:r>
              <a:rPr lang="id-ID" dirty="0" smtClean="0">
                <a:latin typeface="AdvGTIMES-R"/>
              </a:rPr>
              <a:t>)</a:t>
            </a:r>
            <a:r>
              <a:rPr lang="en-ID" dirty="0" smtClean="0">
                <a:latin typeface="AdvGTIMES-R"/>
              </a:rPr>
              <a:t> </a:t>
            </a:r>
          </a:p>
          <a:p>
            <a:pPr marL="285750" indent="-285750">
              <a:buFont typeface="Arial" panose="020B0604020202020204" pitchFamily="34" charset="0"/>
              <a:buChar char="•"/>
            </a:pPr>
            <a:r>
              <a:rPr lang="id-ID" dirty="0" smtClean="0">
                <a:latin typeface="AdvGTIMES-R"/>
              </a:rPr>
              <a:t>Kelas </a:t>
            </a:r>
            <a:r>
              <a:rPr lang="id-ID" dirty="0">
                <a:latin typeface="AdvGTIMES-R"/>
              </a:rPr>
              <a:t>pelanggan (perumahan, komersial, industri, pertanian, umum, </a:t>
            </a:r>
            <a:r>
              <a:rPr lang="id-ID" dirty="0" smtClean="0">
                <a:latin typeface="AdvGTIMES-R"/>
              </a:rPr>
              <a:t>dll)</a:t>
            </a:r>
            <a:endParaRPr lang="en-ID" dirty="0" smtClean="0">
              <a:latin typeface="AdvGTIMES-R"/>
            </a:endParaRPr>
          </a:p>
          <a:p>
            <a:pPr marL="285750" indent="-285750">
              <a:buFont typeface="Arial" panose="020B0604020202020204" pitchFamily="34" charset="0"/>
              <a:buChar char="•"/>
            </a:pPr>
            <a:r>
              <a:rPr lang="id-ID" dirty="0" smtClean="0">
                <a:latin typeface="AdvGTIMES-R"/>
              </a:rPr>
              <a:t>Acara </a:t>
            </a:r>
            <a:r>
              <a:rPr lang="id-ID" dirty="0">
                <a:latin typeface="AdvGTIMES-R"/>
              </a:rPr>
              <a:t>khusus (acara TV, hari libur, </a:t>
            </a:r>
            <a:r>
              <a:rPr lang="id-ID" dirty="0" smtClean="0">
                <a:latin typeface="AdvGTIMES-R"/>
              </a:rPr>
              <a:t>dll)</a:t>
            </a:r>
            <a:endParaRPr lang="en-ID" dirty="0" smtClean="0">
              <a:latin typeface="AdvGTIMES-R"/>
            </a:endParaRPr>
          </a:p>
          <a:p>
            <a:pPr marL="285750" indent="-285750">
              <a:buFont typeface="Arial" panose="020B0604020202020204" pitchFamily="34" charset="0"/>
              <a:buChar char="•"/>
            </a:pPr>
            <a:r>
              <a:rPr lang="id-ID" dirty="0" smtClean="0">
                <a:latin typeface="AdvGTIMES-R"/>
              </a:rPr>
              <a:t>Populasi</a:t>
            </a:r>
            <a:endParaRPr lang="en-ID" dirty="0" smtClean="0">
              <a:latin typeface="AdvGTIMES-R"/>
            </a:endParaRPr>
          </a:p>
          <a:p>
            <a:pPr marL="285750" indent="-285750">
              <a:buFont typeface="Arial" panose="020B0604020202020204" pitchFamily="34" charset="0"/>
              <a:buChar char="•"/>
            </a:pPr>
            <a:r>
              <a:rPr lang="id-ID" dirty="0" smtClean="0">
                <a:latin typeface="AdvGTIMES-R"/>
              </a:rPr>
              <a:t>Indikator </a:t>
            </a:r>
            <a:r>
              <a:rPr lang="id-ID" dirty="0">
                <a:latin typeface="AdvGTIMES-R"/>
              </a:rPr>
              <a:t>ekonomi (pendapatan per kapita, Produk Nasional Bruto (GNP), </a:t>
            </a:r>
            <a:endParaRPr lang="en-ID" dirty="0" smtClean="0">
              <a:latin typeface="AdvGTIMES-R"/>
            </a:endParaRPr>
          </a:p>
          <a:p>
            <a:pPr marL="285750" indent="-285750">
              <a:buFont typeface="Arial" panose="020B0604020202020204" pitchFamily="34" charset="0"/>
              <a:buChar char="•"/>
            </a:pPr>
            <a:r>
              <a:rPr lang="id-ID" dirty="0" smtClean="0">
                <a:latin typeface="AdvGTIMES-R"/>
              </a:rPr>
              <a:t>Produk </a:t>
            </a:r>
            <a:r>
              <a:rPr lang="id-ID" dirty="0">
                <a:latin typeface="AdvGTIMES-R"/>
              </a:rPr>
              <a:t>Domestik Bruto (PDB), dan lain-lain</a:t>
            </a:r>
            <a:r>
              <a:rPr lang="id-ID" dirty="0" smtClean="0">
                <a:latin typeface="AdvGTIMES-R"/>
              </a:rPr>
              <a:t>)</a:t>
            </a:r>
            <a:endParaRPr lang="en-ID" dirty="0" smtClean="0">
              <a:latin typeface="AdvGTIMES-R"/>
            </a:endParaRPr>
          </a:p>
          <a:p>
            <a:pPr marL="285750" indent="-285750">
              <a:buFont typeface="Arial" panose="020B0604020202020204" pitchFamily="34" charset="0"/>
              <a:buChar char="•"/>
            </a:pPr>
            <a:r>
              <a:rPr lang="id-ID" dirty="0" smtClean="0">
                <a:latin typeface="AdvGTIMES-R"/>
              </a:rPr>
              <a:t>Tren </a:t>
            </a:r>
            <a:r>
              <a:rPr lang="id-ID" dirty="0">
                <a:latin typeface="AdvGTIMES-R"/>
              </a:rPr>
              <a:t>dalam menggunakan teknologi </a:t>
            </a:r>
            <a:r>
              <a:rPr lang="id-ID" dirty="0" smtClean="0">
                <a:latin typeface="AdvGTIMES-R"/>
              </a:rPr>
              <a:t>baru</a:t>
            </a:r>
            <a:endParaRPr lang="en-ID" dirty="0" smtClean="0">
              <a:latin typeface="AdvGTIMES-R"/>
            </a:endParaRPr>
          </a:p>
          <a:p>
            <a:pPr marL="285750" indent="-285750">
              <a:buFont typeface="Arial" panose="020B0604020202020204" pitchFamily="34" charset="0"/>
              <a:buChar char="•"/>
            </a:pPr>
            <a:r>
              <a:rPr lang="id-ID" dirty="0" smtClean="0">
                <a:latin typeface="AdvGTIMES-R"/>
              </a:rPr>
              <a:t>Harga </a:t>
            </a:r>
            <a:r>
              <a:rPr lang="id-ID" dirty="0">
                <a:latin typeface="AdvGTIMES-R"/>
              </a:rPr>
              <a:t>listrik</a:t>
            </a:r>
            <a:endParaRPr lang="en-US" dirty="0">
              <a:latin typeface="AdvGTIMES-R"/>
            </a:endParaRPr>
          </a:p>
        </p:txBody>
      </p:sp>
      <p:sp>
        <p:nvSpPr>
          <p:cNvPr id="7" name="Rectangle 6"/>
          <p:cNvSpPr/>
          <p:nvPr/>
        </p:nvSpPr>
        <p:spPr>
          <a:xfrm>
            <a:off x="769726" y="5136964"/>
            <a:ext cx="8273689" cy="646331"/>
          </a:xfrm>
          <a:prstGeom prst="rect">
            <a:avLst/>
          </a:prstGeom>
        </p:spPr>
        <p:txBody>
          <a:bodyPr wrap="square">
            <a:spAutoFit/>
          </a:bodyPr>
          <a:lstStyle/>
          <a:p>
            <a:r>
              <a:rPr lang="id-ID" dirty="0">
                <a:latin typeface="AdvGTIMES-R"/>
              </a:rPr>
              <a:t>Pembaca dapat dengan mudah menambahkan beberapa parameter baru ke daftar di atas.</a:t>
            </a:r>
            <a:endParaRPr lang="en-US" dirty="0">
              <a:latin typeface="AdvGTIMES-R"/>
            </a:endParaRPr>
          </a:p>
        </p:txBody>
      </p:sp>
    </p:spTree>
    <p:extLst>
      <p:ext uri="{BB962C8B-B14F-4D97-AF65-F5344CB8AC3E}">
        <p14:creationId xmlns:p14="http://schemas.microsoft.com/office/powerpoint/2010/main" val="296468355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FBA4A1-EB23-4F99-A0CC-240DE4088C07}" type="datetime9">
              <a:rPr lang="en-US" smtClean="0"/>
              <a:t>10/18/2017 1:14:57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121</a:t>
            </a:fld>
            <a:endParaRPr lang="en-US"/>
          </a:p>
        </p:txBody>
      </p:sp>
      <p:sp>
        <p:nvSpPr>
          <p:cNvPr id="4" name="Rectangle 3"/>
          <p:cNvSpPr/>
          <p:nvPr/>
        </p:nvSpPr>
        <p:spPr>
          <a:xfrm>
            <a:off x="603504" y="3123695"/>
            <a:ext cx="8887968" cy="923330"/>
          </a:xfrm>
          <a:prstGeom prst="rect">
            <a:avLst/>
          </a:prstGeom>
        </p:spPr>
        <p:txBody>
          <a:bodyPr wrap="square">
            <a:spAutoFit/>
          </a:bodyPr>
          <a:lstStyle/>
          <a:p>
            <a:r>
              <a:rPr lang="id-ID" dirty="0">
                <a:latin typeface="AdvGTIMES-R"/>
              </a:rPr>
              <a:t>Untuk alasan yang dikutip, kami biasanya mengklasifikasikan metode peramalan beban ke metode STLF, MTLF dan LTLF. Metode STLF digunakan untuk prediksi jam per jam sementara LTLF dapat digunakan untuk prediksi musiman puncak.</a:t>
            </a:r>
            <a:endParaRPr lang="en-US" dirty="0">
              <a:latin typeface="AdvGTIMES-R"/>
            </a:endParaRPr>
          </a:p>
        </p:txBody>
      </p:sp>
      <p:sp>
        <p:nvSpPr>
          <p:cNvPr id="5" name="Rectangle 4"/>
          <p:cNvSpPr/>
          <p:nvPr/>
        </p:nvSpPr>
        <p:spPr>
          <a:xfrm>
            <a:off x="603504" y="446038"/>
            <a:ext cx="8560056" cy="1477328"/>
          </a:xfrm>
          <a:prstGeom prst="rect">
            <a:avLst/>
          </a:prstGeom>
        </p:spPr>
        <p:txBody>
          <a:bodyPr wrap="square">
            <a:spAutoFit/>
          </a:bodyPr>
          <a:lstStyle/>
          <a:p>
            <a:r>
              <a:rPr lang="id-ID" dirty="0">
                <a:latin typeface="AdvGTIMES-R"/>
              </a:rPr>
              <a:t>Misalnya, dipahami dengan baik bahwa jika harga listrik diprediksi tinggi, ini akan menghasilkan pengurangan beban yang diperkirakan. Jelas, ini juga tergantung pada kondisi cuaca; kelas pelanggan, dan sebagainya. Sebagai contoh lain, program TV khusus memiliki pengaruh dominan pada penggunaan listrik sektor perumahan.</a:t>
            </a:r>
            <a:endParaRPr lang="en-US" dirty="0">
              <a:latin typeface="AdvGTIMES-R"/>
            </a:endParaRPr>
          </a:p>
        </p:txBody>
      </p:sp>
      <p:sp>
        <p:nvSpPr>
          <p:cNvPr id="6" name="Rectangle 5"/>
          <p:cNvSpPr/>
          <p:nvPr/>
        </p:nvSpPr>
        <p:spPr>
          <a:xfrm>
            <a:off x="603504" y="2002983"/>
            <a:ext cx="8560056" cy="923330"/>
          </a:xfrm>
          <a:prstGeom prst="rect">
            <a:avLst/>
          </a:prstGeom>
        </p:spPr>
        <p:txBody>
          <a:bodyPr wrap="square">
            <a:spAutoFit/>
          </a:bodyPr>
          <a:lstStyle/>
          <a:p>
            <a:r>
              <a:rPr lang="id-ID" dirty="0">
                <a:latin typeface="AdvGTIMES-R"/>
              </a:rPr>
              <a:t>Di sisi lain, jika indikator ekonomi seperti GNP dan PDB menunjukkan masa depan yang menjanjikan dan peralatan / teknologi berbasis listrik baru muncul di pasaran, konsumsi listrik dapat meningkat hampir di semua kelas pelanggan.</a:t>
            </a:r>
            <a:endParaRPr lang="en-ID" dirty="0">
              <a:solidFill>
                <a:srgbClr val="000000"/>
              </a:solidFill>
              <a:latin typeface="AdvGTIMES-R"/>
            </a:endParaRPr>
          </a:p>
        </p:txBody>
      </p:sp>
      <p:sp>
        <p:nvSpPr>
          <p:cNvPr id="7" name="Rectangle 6"/>
          <p:cNvSpPr/>
          <p:nvPr/>
        </p:nvSpPr>
        <p:spPr>
          <a:xfrm>
            <a:off x="603504" y="4128951"/>
            <a:ext cx="8670036" cy="1754326"/>
          </a:xfrm>
          <a:prstGeom prst="rect">
            <a:avLst/>
          </a:prstGeom>
        </p:spPr>
        <p:txBody>
          <a:bodyPr wrap="square">
            <a:spAutoFit/>
          </a:bodyPr>
          <a:lstStyle/>
          <a:p>
            <a:r>
              <a:rPr lang="id-ID" dirty="0">
                <a:latin typeface="AdvGTIMES-R"/>
              </a:rPr>
              <a:t>STLF dapat digunakan selama 1 hari sampai 1 minggu, sementara LTLF dapat digunakan selama beberapa tahun. Dalam hal ini, beberapa parameter penggerak mungkin tidak efektif atau diabaikan5 untuk masing-masing kategori di atas. Misalnya, PDB mungkin memiliki dampak yang kuat terhadap LTLF; sementara tidak efektif di STLF.</a:t>
            </a:r>
            <a:br>
              <a:rPr lang="id-ID" dirty="0">
                <a:latin typeface="AdvGTIMES-R"/>
              </a:rPr>
            </a:br>
            <a:r>
              <a:rPr lang="id-ID" dirty="0">
                <a:latin typeface="AdvGTIMES-R"/>
              </a:rPr>
              <a:t>Di sisi lain, program TV efektif di STLF namun tidak efektif dalam LTLF.</a:t>
            </a:r>
            <a:endParaRPr lang="en-US" dirty="0">
              <a:latin typeface="AdvGTIMES-R"/>
            </a:endParaRPr>
          </a:p>
        </p:txBody>
      </p:sp>
    </p:spTree>
    <p:extLst>
      <p:ext uri="{BB962C8B-B14F-4D97-AF65-F5344CB8AC3E}">
        <p14:creationId xmlns:p14="http://schemas.microsoft.com/office/powerpoint/2010/main" val="45622603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DA1EC-A8D2-4FB1-843D-786636E1F5C5}" type="datetime9">
              <a:rPr lang="en-US" smtClean="0"/>
              <a:t>10/18/2017 1:14:57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122</a:t>
            </a:fld>
            <a:endParaRPr lang="en-US"/>
          </a:p>
        </p:txBody>
      </p:sp>
      <p:pic>
        <p:nvPicPr>
          <p:cNvPr id="4" name="Picture 3"/>
          <p:cNvPicPr>
            <a:picLocks noChangeAspect="1"/>
          </p:cNvPicPr>
          <p:nvPr/>
        </p:nvPicPr>
        <p:blipFill>
          <a:blip r:embed="rId2"/>
          <a:stretch>
            <a:fillRect/>
          </a:stretch>
        </p:blipFill>
        <p:spPr>
          <a:xfrm>
            <a:off x="716198" y="868680"/>
            <a:ext cx="8107762" cy="4899560"/>
          </a:xfrm>
          <a:prstGeom prst="rect">
            <a:avLst/>
          </a:prstGeom>
        </p:spPr>
      </p:pic>
    </p:spTree>
    <p:extLst>
      <p:ext uri="{BB962C8B-B14F-4D97-AF65-F5344CB8AC3E}">
        <p14:creationId xmlns:p14="http://schemas.microsoft.com/office/powerpoint/2010/main" val="95262863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5285E1-29E8-4DA7-920B-AA4178133FF5}" type="datetime9">
              <a:rPr lang="en-US" smtClean="0"/>
              <a:t>10/18/2017 1:14:57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123</a:t>
            </a:fld>
            <a:endParaRPr lang="en-US"/>
          </a:p>
        </p:txBody>
      </p:sp>
      <p:sp>
        <p:nvSpPr>
          <p:cNvPr id="8" name="Rectangle 7"/>
          <p:cNvSpPr/>
          <p:nvPr/>
        </p:nvSpPr>
        <p:spPr>
          <a:xfrm>
            <a:off x="556260" y="277428"/>
            <a:ext cx="8607300" cy="2031325"/>
          </a:xfrm>
          <a:prstGeom prst="rect">
            <a:avLst/>
          </a:prstGeom>
        </p:spPr>
        <p:txBody>
          <a:bodyPr wrap="square">
            <a:spAutoFit/>
          </a:bodyPr>
          <a:lstStyle/>
          <a:p>
            <a:r>
              <a:rPr lang="id-ID" dirty="0">
                <a:latin typeface="AdvGTIMES-R"/>
              </a:rPr>
              <a:t>Gambar 4.4 menunjukkan diagram skematik dimana parameter penggeraknya didistribusikan di antara berbagai kerangka waktu peramalan beban. STLF biasanya menghasilkan perkiraan jam per jam (selama 1 hari sampai 1 minggu). MTLF biasanya beraksi setiap hari perkiraan (untuk beberapa minggu sampai beberapa bulan). Biasanya puncak hari ini diperkirakan. LTLF berfokus pada ramalan bulanan atau musiman (puncak bulan atau musim) selama beberapa tahun dari sekarang.</a:t>
            </a:r>
            <a:endParaRPr lang="en-US" dirty="0">
              <a:latin typeface="AdvGTIMES-R"/>
            </a:endParaRPr>
          </a:p>
        </p:txBody>
      </p:sp>
      <p:sp>
        <p:nvSpPr>
          <p:cNvPr id="9" name="Rectangle 8"/>
          <p:cNvSpPr/>
          <p:nvPr/>
        </p:nvSpPr>
        <p:spPr>
          <a:xfrm>
            <a:off x="528828" y="2339516"/>
            <a:ext cx="8607300" cy="2031325"/>
          </a:xfrm>
          <a:prstGeom prst="rect">
            <a:avLst/>
          </a:prstGeom>
        </p:spPr>
        <p:txBody>
          <a:bodyPr wrap="square">
            <a:spAutoFit/>
          </a:bodyPr>
          <a:lstStyle/>
          <a:p>
            <a:r>
              <a:rPr lang="id-ID" dirty="0">
                <a:latin typeface="AdvGTIMES-R"/>
              </a:rPr>
              <a:t>Harus diperhatikan saat kita bergerak menuju kerangka waktu yang lebih lama, keakuratan beberapa parameter pengendalinya turun Misalnya, perkiraan harga untuk STLF lebih akurat dari MTLF. Hal yang sama berlaku untuk ramalan cuaca. Karena ketidak akuratan yang terlibat dalam parameter pengendali jangka panjang, ini adalah praktik umum untuk melakukan LTLF untuk beberapa skenario (seperti berbagai PDB, prakiraan cuaca, dll.). Sebagai perhatian utama buku ini, kami akan fokus pada LTLF seperti yang dirinci di Sect. 4.5.</a:t>
            </a:r>
            <a:endParaRPr lang="en-US" dirty="0">
              <a:latin typeface="AdvGTIMES-R"/>
            </a:endParaRPr>
          </a:p>
        </p:txBody>
      </p:sp>
      <p:sp>
        <p:nvSpPr>
          <p:cNvPr id="10" name="Rectangle 9"/>
          <p:cNvSpPr/>
          <p:nvPr/>
        </p:nvSpPr>
        <p:spPr>
          <a:xfrm>
            <a:off x="528828" y="4480727"/>
            <a:ext cx="8607300" cy="646331"/>
          </a:xfrm>
          <a:prstGeom prst="rect">
            <a:avLst/>
          </a:prstGeom>
        </p:spPr>
        <p:txBody>
          <a:bodyPr wrap="square">
            <a:spAutoFit/>
          </a:bodyPr>
          <a:lstStyle/>
          <a:p>
            <a:r>
              <a:rPr lang="id-ID" dirty="0">
                <a:latin typeface="AdvGTIMES-R"/>
              </a:rPr>
              <a:t>Hal lain yang menarik adalah distribusi muatan secara geografis. Masalah ini</a:t>
            </a:r>
            <a:br>
              <a:rPr lang="id-ID" dirty="0">
                <a:latin typeface="AdvGTIMES-R"/>
              </a:rPr>
            </a:br>
            <a:r>
              <a:rPr lang="id-ID" dirty="0">
                <a:latin typeface="AdvGTIMES-R"/>
              </a:rPr>
              <a:t>biasa disebut peramalan beban spasial dan dibahas di Sect. 4.4.</a:t>
            </a:r>
            <a:endParaRPr lang="en-US" dirty="0">
              <a:latin typeface="AdvGTIMES-R"/>
            </a:endParaRPr>
          </a:p>
        </p:txBody>
      </p:sp>
    </p:spTree>
    <p:extLst>
      <p:ext uri="{BB962C8B-B14F-4D97-AF65-F5344CB8AC3E}">
        <p14:creationId xmlns:p14="http://schemas.microsoft.com/office/powerpoint/2010/main" val="324712512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EA1C69-D579-4F41-9A11-01A6D448B726}" type="datetime9">
              <a:rPr lang="en-US" smtClean="0"/>
              <a:t>10/18/2017 1:14:57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124</a:t>
            </a:fld>
            <a:endParaRPr lang="en-US"/>
          </a:p>
        </p:txBody>
      </p:sp>
      <p:sp>
        <p:nvSpPr>
          <p:cNvPr id="4" name="Rectangle 3"/>
          <p:cNvSpPr/>
          <p:nvPr/>
        </p:nvSpPr>
        <p:spPr>
          <a:xfrm>
            <a:off x="191916" y="217670"/>
            <a:ext cx="3121367" cy="369332"/>
          </a:xfrm>
          <a:prstGeom prst="rect">
            <a:avLst/>
          </a:prstGeom>
        </p:spPr>
        <p:txBody>
          <a:bodyPr wrap="none">
            <a:spAutoFit/>
          </a:bodyPr>
          <a:lstStyle/>
          <a:p>
            <a:r>
              <a:rPr lang="en-US" dirty="0">
                <a:latin typeface="AdvGTIMES-B"/>
              </a:rPr>
              <a:t>4.4 Spatial Load Forecasting</a:t>
            </a:r>
            <a:endParaRPr lang="en-US" dirty="0"/>
          </a:p>
        </p:txBody>
      </p:sp>
      <p:sp>
        <p:nvSpPr>
          <p:cNvPr id="5" name="Rectangle 4"/>
          <p:cNvSpPr/>
          <p:nvPr/>
        </p:nvSpPr>
        <p:spPr>
          <a:xfrm>
            <a:off x="548640" y="710527"/>
            <a:ext cx="8897112" cy="2031325"/>
          </a:xfrm>
          <a:prstGeom prst="rect">
            <a:avLst/>
          </a:prstGeom>
        </p:spPr>
        <p:txBody>
          <a:bodyPr wrap="square">
            <a:spAutoFit/>
          </a:bodyPr>
          <a:lstStyle/>
          <a:p>
            <a:r>
              <a:rPr lang="id-ID" dirty="0">
                <a:latin typeface="AdvGTIMES-R"/>
              </a:rPr>
              <a:t>Seperti sebelumnya disorot dan dibahas di Bab. 1 dan dalam bab ini, perencanaan perluasan sistem tenaga masa depan melibatkan penentuan kapasitas dan lokasi komponen masa depan; yaitu fasilitas pembangkit, jalur transmisi / sub transmisi / distribusi dan / atau kabel dan berbagai gardu induk. Seperti yang akan kita lihat, nanti, dalam buku ini, ini memerlukan perkiraan beban masa depan dengan rincian geografis (lokasi dan besaran). Dalam konteks sistem tenaga listrik, topik ini dibahas sebagai peramalan beban spasial.</a:t>
            </a:r>
            <a:endParaRPr lang="en-ID" dirty="0">
              <a:solidFill>
                <a:srgbClr val="000000"/>
              </a:solidFill>
              <a:latin typeface="AdvGTIMES-R"/>
            </a:endParaRPr>
          </a:p>
        </p:txBody>
      </p:sp>
      <p:sp>
        <p:nvSpPr>
          <p:cNvPr id="6" name="Rectangle 5"/>
          <p:cNvSpPr/>
          <p:nvPr/>
        </p:nvSpPr>
        <p:spPr>
          <a:xfrm>
            <a:off x="548640" y="2960406"/>
            <a:ext cx="8897112" cy="2308324"/>
          </a:xfrm>
          <a:prstGeom prst="rect">
            <a:avLst/>
          </a:prstGeom>
        </p:spPr>
        <p:txBody>
          <a:bodyPr wrap="square">
            <a:spAutoFit/>
          </a:bodyPr>
          <a:lstStyle/>
          <a:p>
            <a:r>
              <a:rPr lang="id-ID" dirty="0">
                <a:latin typeface="AdvGTIMES-R"/>
              </a:rPr>
              <a:t>Pada sect. 4.3, kita mengklasifikasikan metode peramalan beban ke STLF, MTLF dan LTLF. Di sana, kami tidak fokus pada poin aktual yang harus diprediksi. Sebagai gantinya, kami fokus pada kerangka waktu dan setiap aplikasi kategori.Misalkan operator sistem tenaga listrik akan menggunakan hasil STLF untuk pengoperasian sistem yang aman. Jelas, dia tidak mengganggu rincian yang tepat dari area kecil, namun lebih tertarik untuk mengetahui kemungkinan beban gardu induk.Jenis peramalan ini mudah ditangani dengan metode STLF yang ada, di luar cakupan buku ini.</a:t>
            </a:r>
            <a:endParaRPr lang="en-ID" sz="800" dirty="0">
              <a:solidFill>
                <a:srgbClr val="0000FF"/>
              </a:solidFill>
              <a:latin typeface="AdvGTIMES-R"/>
            </a:endParaRPr>
          </a:p>
        </p:txBody>
      </p:sp>
    </p:spTree>
    <p:extLst>
      <p:ext uri="{BB962C8B-B14F-4D97-AF65-F5344CB8AC3E}">
        <p14:creationId xmlns:p14="http://schemas.microsoft.com/office/powerpoint/2010/main" val="248346891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B67161-6CF3-4782-99F2-E51ABBD2197E}" type="datetime9">
              <a:rPr lang="en-US" smtClean="0"/>
              <a:t>10/18/2017 1:14:57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125</a:t>
            </a:fld>
            <a:endParaRPr lang="en-US"/>
          </a:p>
        </p:txBody>
      </p:sp>
      <p:sp>
        <p:nvSpPr>
          <p:cNvPr id="4" name="Rectangle 3"/>
          <p:cNvSpPr/>
          <p:nvPr/>
        </p:nvSpPr>
        <p:spPr>
          <a:xfrm>
            <a:off x="684276" y="519190"/>
            <a:ext cx="8569452" cy="1754326"/>
          </a:xfrm>
          <a:prstGeom prst="rect">
            <a:avLst/>
          </a:prstGeom>
        </p:spPr>
        <p:txBody>
          <a:bodyPr wrap="square">
            <a:spAutoFit/>
          </a:bodyPr>
          <a:lstStyle/>
          <a:p>
            <a:r>
              <a:rPr lang="id-ID" dirty="0">
                <a:latin typeface="AdvGTIMES-R"/>
              </a:rPr>
              <a:t>Sekarang mari kita bergerak menuju LTLF. Kami berbicara tentang parameter penggeraknya di Sect. 4.3. Untuk masa depan, kita bahkan mungkin tidak tahu detail lokasi dan </a:t>
            </a:r>
            <a:r>
              <a:rPr lang="id-ID" dirty="0" smtClean="0">
                <a:latin typeface="AdvGTIMES-R"/>
              </a:rPr>
              <a:t>lokasi</a:t>
            </a:r>
            <a:r>
              <a:rPr lang="en-ID" dirty="0" smtClean="0">
                <a:latin typeface="AdvGTIMES-R"/>
              </a:rPr>
              <a:t> </a:t>
            </a:r>
            <a:r>
              <a:rPr lang="id-ID" dirty="0" smtClean="0">
                <a:latin typeface="AdvGTIMES-R"/>
              </a:rPr>
              <a:t>kapasitas </a:t>
            </a:r>
            <a:r>
              <a:rPr lang="id-ID" dirty="0">
                <a:latin typeface="AdvGTIMES-R"/>
              </a:rPr>
              <a:t>gardu masa depan. Sebagai gantinya, kita harus memprediksi, awalnya, </a:t>
            </a:r>
            <a:r>
              <a:rPr lang="id-ID" dirty="0" smtClean="0">
                <a:latin typeface="AdvGTIMES-R"/>
              </a:rPr>
              <a:t>kecil</a:t>
            </a:r>
            <a:r>
              <a:rPr lang="en-ID" dirty="0" smtClean="0">
                <a:latin typeface="AdvGTIMES-R"/>
              </a:rPr>
              <a:t> </a:t>
            </a:r>
            <a:r>
              <a:rPr lang="id-ID" dirty="0" smtClean="0">
                <a:latin typeface="AdvGTIMES-R"/>
              </a:rPr>
              <a:t>beban </a:t>
            </a:r>
            <a:r>
              <a:rPr lang="id-ID" dirty="0">
                <a:latin typeface="AdvGTIMES-R"/>
              </a:rPr>
              <a:t>daerah (lokasi dan besaran) untuk </a:t>
            </a:r>
            <a:r>
              <a:rPr lang="id-ID" dirty="0" smtClean="0">
                <a:latin typeface="AdvGTIMES-R"/>
              </a:rPr>
              <a:t>merencanakan </a:t>
            </a:r>
            <a:r>
              <a:rPr lang="id-ID" dirty="0">
                <a:latin typeface="AdvGTIMES-R"/>
              </a:rPr>
              <a:t>(lokasi, kapasitas dan kemungkinan pemuatan) untuk gardu induk masa depan (lihat Bab 7</a:t>
            </a:r>
            <a:r>
              <a:rPr lang="id-ID" dirty="0" smtClean="0">
                <a:latin typeface="AdvGTIMES-R"/>
              </a:rPr>
              <a:t>)</a:t>
            </a:r>
            <a:r>
              <a:rPr lang="en-ID" dirty="0" smtClean="0">
                <a:latin typeface="AdvGTIMES-R"/>
              </a:rPr>
              <a:t>.</a:t>
            </a:r>
            <a:endParaRPr lang="en-US" dirty="0">
              <a:latin typeface="AdvGTIMES-R"/>
            </a:endParaRPr>
          </a:p>
        </p:txBody>
      </p:sp>
      <p:sp>
        <p:nvSpPr>
          <p:cNvPr id="6" name="Rectangle 5"/>
          <p:cNvSpPr/>
          <p:nvPr/>
        </p:nvSpPr>
        <p:spPr>
          <a:xfrm>
            <a:off x="684276" y="2513839"/>
            <a:ext cx="8450328" cy="2585323"/>
          </a:xfrm>
          <a:prstGeom prst="rect">
            <a:avLst/>
          </a:prstGeom>
        </p:spPr>
        <p:txBody>
          <a:bodyPr wrap="square">
            <a:spAutoFit/>
          </a:bodyPr>
          <a:lstStyle/>
          <a:p>
            <a:r>
              <a:rPr lang="id-ID" dirty="0">
                <a:latin typeface="AdvGTIMES-R"/>
              </a:rPr>
              <a:t>Sebenarnya, kita harus menggunakan metode yang dibahas di Sect. 4,5 untuk area kecil. Setelah selesai, kita bisa bergerak ke atas untuk memprediksi besaran dan lokasi beban tingkat yang lebih tinggi. Peramalan beban spasial dilakukan dengan membagi sistem utilitas ke sejumlah area kecil dan meramalkan beban masing-masing. Dalam beberapa kasus, area kecil yang digunakan mungkin tidak beraturan dalam bentuk atau ukuran, sesuai dengan area layanan yang diberikan ke komponen sistem pengiriman tertentu seperti gardu induk atau pengumpan. Pilihan yang sederhana adalah dengan menggunakan sejumput sel persegi yang menutupi wilayah yang akan diteliti.</a:t>
            </a:r>
            <a:endParaRPr lang="en-US" dirty="0">
              <a:latin typeface="AdvGTIMES-R"/>
            </a:endParaRPr>
          </a:p>
        </p:txBody>
      </p:sp>
    </p:spTree>
    <p:extLst>
      <p:ext uri="{BB962C8B-B14F-4D97-AF65-F5344CB8AC3E}">
        <p14:creationId xmlns:p14="http://schemas.microsoft.com/office/powerpoint/2010/main" val="264293915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B67161-6CF3-4782-99F2-E51ABBD2197E}" type="datetime9">
              <a:rPr lang="en-US" smtClean="0"/>
              <a:t>10/18/2017 1:14:57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126</a:t>
            </a:fld>
            <a:endParaRPr lang="en-US"/>
          </a:p>
        </p:txBody>
      </p:sp>
      <p:sp>
        <p:nvSpPr>
          <p:cNvPr id="7" name="Rectangle 6"/>
          <p:cNvSpPr/>
          <p:nvPr/>
        </p:nvSpPr>
        <p:spPr>
          <a:xfrm>
            <a:off x="694944" y="486130"/>
            <a:ext cx="8686800" cy="1477328"/>
          </a:xfrm>
          <a:prstGeom prst="rect">
            <a:avLst/>
          </a:prstGeom>
        </p:spPr>
        <p:txBody>
          <a:bodyPr wrap="square">
            <a:spAutoFit/>
          </a:bodyPr>
          <a:lstStyle/>
          <a:p>
            <a:r>
              <a:rPr lang="id-ID" dirty="0">
                <a:latin typeface="AdvGTIMES-R"/>
              </a:rPr>
              <a:t>Begitu beban setiap sel diprediksi, beban listrik sistem (atau suatu wilayah geografis yang lebih besar) dapat diprediksi. Aspek penting dari beban listrik adalah bahwa sel (area kecil) tidak secara bersamaan menuntut kekuatan puncaknya. Faktor kebetulan yang didefinisikan sebagai rasio beban sistem puncak terhadap jumlah beban puncak area kecil adalah, biasanya berada pada kisaran 0,3-0,7</a:t>
            </a:r>
            <a:endParaRPr lang="en-US" dirty="0">
              <a:latin typeface="AdvGTIMES-R"/>
            </a:endParaRPr>
          </a:p>
        </p:txBody>
      </p:sp>
      <p:sp>
        <p:nvSpPr>
          <p:cNvPr id="5" name="Rectangle 4"/>
          <p:cNvSpPr/>
          <p:nvPr/>
        </p:nvSpPr>
        <p:spPr>
          <a:xfrm>
            <a:off x="694944" y="1997839"/>
            <a:ext cx="8586216" cy="1754326"/>
          </a:xfrm>
          <a:prstGeom prst="rect">
            <a:avLst/>
          </a:prstGeom>
        </p:spPr>
        <p:txBody>
          <a:bodyPr wrap="square">
            <a:spAutoFit/>
          </a:bodyPr>
          <a:lstStyle/>
          <a:p>
            <a:r>
              <a:rPr lang="id-ID" dirty="0">
                <a:latin typeface="AdvGTIMES-R"/>
              </a:rPr>
              <a:t>Kami sebelumnya membahas tentang parameter mengemudi beban jangka panjang. Contohnya</a:t>
            </a:r>
            <a:r>
              <a:rPr lang="id-ID" dirty="0" smtClean="0">
                <a:latin typeface="AdvGTIMES-R"/>
              </a:rPr>
              <a:t>,</a:t>
            </a:r>
            <a:r>
              <a:rPr lang="en-ID" dirty="0" smtClean="0">
                <a:latin typeface="AdvGTIMES-R"/>
              </a:rPr>
              <a:t> </a:t>
            </a:r>
            <a:r>
              <a:rPr lang="id-ID" dirty="0" smtClean="0">
                <a:latin typeface="AdvGTIMES-R"/>
              </a:rPr>
              <a:t>PDB </a:t>
            </a:r>
            <a:r>
              <a:rPr lang="id-ID" dirty="0">
                <a:latin typeface="AdvGTIMES-R"/>
              </a:rPr>
              <a:t>dan tingkat populasi disebutkan ada dua parameter yang mempengaruhi. Sekarang</a:t>
            </a:r>
            <a:r>
              <a:rPr lang="id-ID" dirty="0" smtClean="0">
                <a:latin typeface="AdvGTIMES-R"/>
              </a:rPr>
              <a:t>,</a:t>
            </a:r>
            <a:r>
              <a:rPr lang="en-ID" dirty="0" smtClean="0">
                <a:latin typeface="AdvGTIMES-R"/>
              </a:rPr>
              <a:t> </a:t>
            </a:r>
            <a:r>
              <a:rPr lang="id-ID" dirty="0" smtClean="0">
                <a:latin typeface="AdvGTIMES-R"/>
              </a:rPr>
              <a:t>Jika </a:t>
            </a:r>
            <a:r>
              <a:rPr lang="id-ID" dirty="0">
                <a:latin typeface="AdvGTIMES-R"/>
              </a:rPr>
              <a:t>kita fokus pada area kecil, apakah benar mungkin untuk memprediksi dua parameter di </a:t>
            </a:r>
            <a:r>
              <a:rPr lang="id-ID" dirty="0" smtClean="0">
                <a:latin typeface="AdvGTIMES-R"/>
              </a:rPr>
              <a:t>atas</a:t>
            </a:r>
            <a:r>
              <a:rPr lang="en-ID" dirty="0" smtClean="0">
                <a:latin typeface="AdvGTIMES-R"/>
              </a:rPr>
              <a:t> </a:t>
            </a:r>
            <a:r>
              <a:rPr lang="id-ID" dirty="0" smtClean="0">
                <a:latin typeface="AdvGTIMES-R"/>
              </a:rPr>
              <a:t>untuk </a:t>
            </a:r>
            <a:r>
              <a:rPr lang="id-ID" dirty="0">
                <a:latin typeface="AdvGTIMES-R"/>
              </a:rPr>
              <a:t>area kecil? </a:t>
            </a:r>
            <a:r>
              <a:rPr lang="id-ID" dirty="0" smtClean="0">
                <a:latin typeface="AdvGTIMES-R"/>
              </a:rPr>
              <a:t> </a:t>
            </a:r>
            <a:r>
              <a:rPr lang="id-ID" dirty="0">
                <a:latin typeface="AdvGTIMES-R"/>
              </a:rPr>
              <a:t>Apalagi yang terjadi pada prediksi beban berdasarkan </a:t>
            </a:r>
            <a:r>
              <a:rPr lang="id-ID" dirty="0" smtClean="0">
                <a:latin typeface="AdvGTIMES-R"/>
              </a:rPr>
              <a:t>berbagai</a:t>
            </a:r>
            <a:r>
              <a:rPr lang="en-ID" dirty="0" smtClean="0">
                <a:latin typeface="AdvGTIMES-R"/>
              </a:rPr>
              <a:t> </a:t>
            </a:r>
            <a:r>
              <a:rPr lang="id-ID" dirty="0" smtClean="0">
                <a:latin typeface="AdvGTIMES-R"/>
              </a:rPr>
              <a:t>kelas pelanggan.</a:t>
            </a:r>
            <a:r>
              <a:rPr lang="en-ID" dirty="0" smtClean="0">
                <a:latin typeface="AdvGTIMES-R"/>
              </a:rPr>
              <a:t> </a:t>
            </a:r>
            <a:r>
              <a:rPr lang="id-ID" dirty="0" smtClean="0">
                <a:latin typeface="AdvGTIMES-R"/>
              </a:rPr>
              <a:t>Nantinya</a:t>
            </a:r>
            <a:r>
              <a:rPr lang="id-ID" dirty="0">
                <a:latin typeface="AdvGTIMES-R"/>
              </a:rPr>
              <a:t>, kami akan memberikan rincian lebih lanjut.</a:t>
            </a:r>
            <a:endParaRPr lang="en-US" dirty="0">
              <a:latin typeface="AdvGTIMES-R"/>
            </a:endParaRPr>
          </a:p>
        </p:txBody>
      </p:sp>
      <p:sp>
        <p:nvSpPr>
          <p:cNvPr id="8" name="Rectangle 7"/>
          <p:cNvSpPr/>
          <p:nvPr/>
        </p:nvSpPr>
        <p:spPr>
          <a:xfrm>
            <a:off x="313503" y="3902702"/>
            <a:ext cx="5251951" cy="400110"/>
          </a:xfrm>
          <a:prstGeom prst="rect">
            <a:avLst/>
          </a:prstGeom>
        </p:spPr>
        <p:txBody>
          <a:bodyPr wrap="none">
            <a:spAutoFit/>
          </a:bodyPr>
          <a:lstStyle/>
          <a:p>
            <a:r>
              <a:rPr lang="en-ID" sz="2000" b="1" dirty="0">
                <a:latin typeface="AdvGTIMES-B"/>
              </a:rPr>
              <a:t>4.5 Long Term Load Forecasting Methods</a:t>
            </a:r>
            <a:endParaRPr lang="en-US" sz="2000" b="1" dirty="0"/>
          </a:p>
        </p:txBody>
      </p:sp>
      <p:sp>
        <p:nvSpPr>
          <p:cNvPr id="9" name="Rectangle 8"/>
          <p:cNvSpPr/>
          <p:nvPr/>
        </p:nvSpPr>
        <p:spPr>
          <a:xfrm>
            <a:off x="694944" y="4405949"/>
            <a:ext cx="8586216" cy="923330"/>
          </a:xfrm>
          <a:prstGeom prst="rect">
            <a:avLst/>
          </a:prstGeom>
        </p:spPr>
        <p:txBody>
          <a:bodyPr wrap="square">
            <a:spAutoFit/>
          </a:bodyPr>
          <a:lstStyle/>
          <a:p>
            <a:r>
              <a:rPr lang="id-ID" dirty="0">
                <a:latin typeface="AdvGTIMES-R"/>
              </a:rPr>
              <a:t>Metode LTLF pada dasarnya adalah analisis tren, pemodelan ekonometrik, penggunaan </a:t>
            </a:r>
            <a:r>
              <a:rPr lang="id-ID" dirty="0" smtClean="0">
                <a:latin typeface="AdvGTIMES-R"/>
              </a:rPr>
              <a:t>akhir</a:t>
            </a:r>
            <a:r>
              <a:rPr lang="en-ID" dirty="0" smtClean="0">
                <a:latin typeface="AdvGTIMES-R"/>
              </a:rPr>
              <a:t> </a:t>
            </a:r>
            <a:r>
              <a:rPr lang="id-ID" dirty="0" smtClean="0">
                <a:latin typeface="AdvGTIMES-R"/>
              </a:rPr>
              <a:t>analisis </a:t>
            </a:r>
            <a:r>
              <a:rPr lang="id-ID" dirty="0">
                <a:latin typeface="AdvGTIMES-R"/>
              </a:rPr>
              <a:t>dan analisis gabungan. Ini dibahas secara singkat sebagai </a:t>
            </a:r>
            <a:r>
              <a:rPr lang="id-ID" dirty="0" smtClean="0">
                <a:latin typeface="AdvGTIMES-R"/>
              </a:rPr>
              <a:t>berikut</a:t>
            </a:r>
            <a:r>
              <a:rPr lang="en-ID" dirty="0" smtClean="0">
                <a:latin typeface="AdvGTIMES-R"/>
              </a:rPr>
              <a:t> </a:t>
            </a:r>
            <a:r>
              <a:rPr lang="id-ID" dirty="0" smtClean="0">
                <a:latin typeface="AdvGTIMES-R"/>
              </a:rPr>
              <a:t>subbagian</a:t>
            </a:r>
            <a:endParaRPr lang="en-US" dirty="0">
              <a:latin typeface="AdvGTIMES-R"/>
            </a:endParaRPr>
          </a:p>
        </p:txBody>
      </p:sp>
    </p:spTree>
    <p:extLst>
      <p:ext uri="{BB962C8B-B14F-4D97-AF65-F5344CB8AC3E}">
        <p14:creationId xmlns:p14="http://schemas.microsoft.com/office/powerpoint/2010/main" val="379369437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BD570-A78A-4A8C-B923-DD0AD3BDAD89}" type="datetime9">
              <a:rPr lang="en-US" smtClean="0"/>
              <a:t>10/18/2017 1:14:57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127</a:t>
            </a:fld>
            <a:endParaRPr lang="en-US"/>
          </a:p>
        </p:txBody>
      </p:sp>
      <p:sp>
        <p:nvSpPr>
          <p:cNvPr id="8" name="Rectangle 7"/>
          <p:cNvSpPr/>
          <p:nvPr/>
        </p:nvSpPr>
        <p:spPr>
          <a:xfrm>
            <a:off x="322647" y="309110"/>
            <a:ext cx="2639249" cy="400110"/>
          </a:xfrm>
          <a:prstGeom prst="rect">
            <a:avLst/>
          </a:prstGeom>
        </p:spPr>
        <p:txBody>
          <a:bodyPr wrap="none">
            <a:spAutoFit/>
          </a:bodyPr>
          <a:lstStyle/>
          <a:p>
            <a:r>
              <a:rPr lang="en-US" sz="2000" b="1" dirty="0">
                <a:latin typeface="AdvGTIMES-BI"/>
              </a:rPr>
              <a:t>4.5.1 Trend Analysis</a:t>
            </a:r>
            <a:endParaRPr lang="en-US" sz="2000" b="1" dirty="0"/>
          </a:p>
        </p:txBody>
      </p:sp>
      <p:sp>
        <p:nvSpPr>
          <p:cNvPr id="9" name="Rectangle 8"/>
          <p:cNvSpPr/>
          <p:nvPr/>
        </p:nvSpPr>
        <p:spPr>
          <a:xfrm>
            <a:off x="629852" y="815602"/>
            <a:ext cx="8761036" cy="1754326"/>
          </a:xfrm>
          <a:prstGeom prst="rect">
            <a:avLst/>
          </a:prstGeom>
        </p:spPr>
        <p:txBody>
          <a:bodyPr wrap="square">
            <a:spAutoFit/>
          </a:bodyPr>
          <a:lstStyle/>
          <a:p>
            <a:r>
              <a:rPr lang="id-ID" dirty="0">
                <a:latin typeface="AdvGTIMES-R"/>
              </a:rPr>
              <a:t>Metode ekstrapolasi tren menggunakan informasi masa lalu untuk meramalkan</a:t>
            </a:r>
            <a:br>
              <a:rPr lang="id-ID" dirty="0">
                <a:latin typeface="AdvGTIMES-R"/>
              </a:rPr>
            </a:br>
            <a:r>
              <a:rPr lang="id-ID" dirty="0">
                <a:latin typeface="AdvGTIMES-R"/>
              </a:rPr>
              <a:t>beban masa depan Contoh sederhana ditunjukkan pada Gambar 4.5, di mana beban </a:t>
            </a:r>
            <a:r>
              <a:rPr lang="id-ID" dirty="0" smtClean="0">
                <a:latin typeface="AdvGTIMES-R"/>
              </a:rPr>
              <a:t>ditampilkan</a:t>
            </a:r>
            <a:r>
              <a:rPr lang="en-ID" dirty="0" smtClean="0">
                <a:latin typeface="AdvGTIMES-R"/>
              </a:rPr>
              <a:t> </a:t>
            </a:r>
            <a:r>
              <a:rPr lang="id-ID" dirty="0" smtClean="0">
                <a:latin typeface="AdvGTIMES-R"/>
              </a:rPr>
              <a:t>selama </a:t>
            </a:r>
            <a:r>
              <a:rPr lang="id-ID" dirty="0">
                <a:latin typeface="AdvGTIMES-R"/>
              </a:rPr>
              <a:t>10 tahun terakhir dan diprediksi akan menjadi 2906 MW pada tahun 2015. Sebuah kurva </a:t>
            </a:r>
            <a:r>
              <a:rPr lang="id-ID" dirty="0" smtClean="0">
                <a:latin typeface="AdvGTIMES-R"/>
              </a:rPr>
              <a:t>pas</a:t>
            </a:r>
            <a:r>
              <a:rPr lang="en-ID" dirty="0" smtClean="0">
                <a:latin typeface="AdvGTIMES-R"/>
              </a:rPr>
              <a:t> </a:t>
            </a:r>
            <a:r>
              <a:rPr lang="id-ID" dirty="0" smtClean="0">
                <a:latin typeface="AdvGTIMES-R"/>
              </a:rPr>
              <a:t>Pendekatan </a:t>
            </a:r>
            <a:r>
              <a:rPr lang="id-ID" dirty="0">
                <a:latin typeface="AdvGTIMES-R"/>
              </a:rPr>
              <a:t>dapat digunakan untuk menemukan beban tahun target. Pendekatan </a:t>
            </a:r>
            <a:r>
              <a:rPr lang="id-ID" dirty="0" smtClean="0">
                <a:latin typeface="AdvGTIMES-R"/>
              </a:rPr>
              <a:t>ini</a:t>
            </a:r>
            <a:r>
              <a:rPr lang="en-ID" dirty="0" smtClean="0">
                <a:latin typeface="AdvGTIMES-R"/>
              </a:rPr>
              <a:t> </a:t>
            </a:r>
            <a:r>
              <a:rPr lang="id-ID" dirty="0" smtClean="0">
                <a:latin typeface="AdvGTIMES-R"/>
              </a:rPr>
              <a:t>mudah </a:t>
            </a:r>
            <a:r>
              <a:rPr lang="id-ID" dirty="0">
                <a:latin typeface="AdvGTIMES-R"/>
              </a:rPr>
              <a:t>dipahami dan murah untuk diimplementasikan.</a:t>
            </a:r>
            <a:endParaRPr lang="en-US" dirty="0">
              <a:latin typeface="AdvGTIMES-R"/>
            </a:endParaRPr>
          </a:p>
        </p:txBody>
      </p:sp>
      <p:sp>
        <p:nvSpPr>
          <p:cNvPr id="7" name="Rectangle 6"/>
          <p:cNvSpPr/>
          <p:nvPr/>
        </p:nvSpPr>
        <p:spPr>
          <a:xfrm>
            <a:off x="5457444" y="2518443"/>
            <a:ext cx="4363212" cy="3416320"/>
          </a:xfrm>
          <a:prstGeom prst="rect">
            <a:avLst/>
          </a:prstGeom>
        </p:spPr>
        <p:txBody>
          <a:bodyPr wrap="square">
            <a:spAutoFit/>
          </a:bodyPr>
          <a:lstStyle/>
          <a:p>
            <a:r>
              <a:rPr lang="id-ID" dirty="0">
                <a:latin typeface="AdvGTIMES-R"/>
              </a:rPr>
              <a:t>Namun, secara implisit diasumsikan bahwa tren pada berbagai parameter penggerak beban tetap tidak berubah selama masa studi. Misalnya, jika ada perubahan substansial dalam pertumbuhan ekonomi, pendekatan tersebut gagal meramalkan beban masa depan, secara akurat. Dalam metode yang dimodifikasi, bobot yang lebih banyak dapat dilekatkan pada beban menjelang akhir periode yang lalu. Dengan cara ini, prediksi bisa diperbaiki.</a:t>
            </a:r>
            <a:endParaRPr lang="en-US" dirty="0">
              <a:latin typeface="AdvGTIMES-R"/>
            </a:endParaRPr>
          </a:p>
        </p:txBody>
      </p:sp>
      <p:pic>
        <p:nvPicPr>
          <p:cNvPr id="10" name="Picture 9"/>
          <p:cNvPicPr>
            <a:picLocks noChangeAspect="1"/>
          </p:cNvPicPr>
          <p:nvPr/>
        </p:nvPicPr>
        <p:blipFill>
          <a:blip r:embed="rId2"/>
          <a:stretch>
            <a:fillRect/>
          </a:stretch>
        </p:blipFill>
        <p:spPr>
          <a:xfrm>
            <a:off x="698061" y="2569928"/>
            <a:ext cx="4596315" cy="3135927"/>
          </a:xfrm>
          <a:prstGeom prst="rect">
            <a:avLst/>
          </a:prstGeom>
        </p:spPr>
      </p:pic>
    </p:spTree>
    <p:extLst>
      <p:ext uri="{BB962C8B-B14F-4D97-AF65-F5344CB8AC3E}">
        <p14:creationId xmlns:p14="http://schemas.microsoft.com/office/powerpoint/2010/main" val="404457988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A13F0-69D9-4860-BA9B-869B54B59C46}" type="datetime9">
              <a:rPr lang="en-US" smtClean="0"/>
              <a:t>10/18/2017 1:14:57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128</a:t>
            </a:fld>
            <a:endParaRPr lang="en-US"/>
          </a:p>
        </p:txBody>
      </p:sp>
      <p:sp>
        <p:nvSpPr>
          <p:cNvPr id="4" name="Rectangle 3"/>
          <p:cNvSpPr/>
          <p:nvPr/>
        </p:nvSpPr>
        <p:spPr>
          <a:xfrm>
            <a:off x="321828" y="327398"/>
            <a:ext cx="3573414" cy="400110"/>
          </a:xfrm>
          <a:prstGeom prst="rect">
            <a:avLst/>
          </a:prstGeom>
        </p:spPr>
        <p:txBody>
          <a:bodyPr wrap="none">
            <a:spAutoFit/>
          </a:bodyPr>
          <a:lstStyle/>
          <a:p>
            <a:r>
              <a:rPr lang="en-US" sz="2000" b="1" dirty="0">
                <a:latin typeface="AdvGTIMES-BI"/>
              </a:rPr>
              <a:t>4.5.2 Econometric Modeling</a:t>
            </a:r>
            <a:endParaRPr lang="en-US" sz="2000" b="1" dirty="0"/>
          </a:p>
        </p:txBody>
      </p:sp>
      <p:sp>
        <p:nvSpPr>
          <p:cNvPr id="5" name="Rectangle 4"/>
          <p:cNvSpPr/>
          <p:nvPr/>
        </p:nvSpPr>
        <p:spPr>
          <a:xfrm>
            <a:off x="665988" y="696730"/>
            <a:ext cx="8633460" cy="1477328"/>
          </a:xfrm>
          <a:prstGeom prst="rect">
            <a:avLst/>
          </a:prstGeom>
        </p:spPr>
        <p:txBody>
          <a:bodyPr wrap="square">
            <a:spAutoFit/>
          </a:bodyPr>
          <a:lstStyle/>
          <a:p>
            <a:r>
              <a:rPr lang="id-ID" dirty="0">
                <a:latin typeface="AdvGTIMES-R"/>
              </a:rPr>
              <a:t>Dalam pendekatan ini, awalnya hubungan antara beban dan </a:t>
            </a:r>
            <a:r>
              <a:rPr lang="id-ID" dirty="0" smtClean="0">
                <a:latin typeface="AdvGTIMES-R"/>
              </a:rPr>
              <a:t>penggerak</a:t>
            </a:r>
            <a:r>
              <a:rPr lang="en-ID" dirty="0" smtClean="0">
                <a:latin typeface="AdvGTIMES-R"/>
              </a:rPr>
              <a:t> </a:t>
            </a:r>
            <a:r>
              <a:rPr lang="id-ID" dirty="0" smtClean="0">
                <a:latin typeface="AdvGTIMES-R"/>
              </a:rPr>
              <a:t>parameter </a:t>
            </a:r>
            <a:r>
              <a:rPr lang="id-ID" dirty="0">
                <a:latin typeface="AdvGTIMES-R"/>
              </a:rPr>
              <a:t>(Sect 4.3) diperkirakan. Hubungannya mungkin tidak linier, linear</a:t>
            </a:r>
            <a:r>
              <a:rPr lang="id-ID" dirty="0" smtClean="0">
                <a:latin typeface="AdvGTIMES-R"/>
              </a:rPr>
              <a:t>;</a:t>
            </a:r>
            <a:r>
              <a:rPr lang="en-ID" dirty="0" smtClean="0">
                <a:latin typeface="AdvGTIMES-R"/>
              </a:rPr>
              <a:t> </a:t>
            </a:r>
            <a:r>
              <a:rPr lang="id-ID" dirty="0" smtClean="0">
                <a:latin typeface="AdvGTIMES-R"/>
              </a:rPr>
              <a:t>aditif </a:t>
            </a:r>
            <a:r>
              <a:rPr lang="id-ID" dirty="0">
                <a:latin typeface="AdvGTIMES-R"/>
              </a:rPr>
              <a:t>atau dalam bentuk perkalian. Hubungan ini didirikan </a:t>
            </a:r>
            <a:r>
              <a:rPr lang="id-ID" dirty="0" smtClean="0">
                <a:latin typeface="AdvGTIMES-R"/>
              </a:rPr>
              <a:t>berdasarkan</a:t>
            </a:r>
            <a:r>
              <a:rPr lang="en-ID" dirty="0" smtClean="0">
                <a:latin typeface="AdvGTIMES-R"/>
              </a:rPr>
              <a:t> </a:t>
            </a:r>
            <a:r>
              <a:rPr lang="id-ID" dirty="0" smtClean="0">
                <a:latin typeface="AdvGTIMES-R"/>
              </a:rPr>
              <a:t>data </a:t>
            </a:r>
            <a:r>
              <a:rPr lang="id-ID" dirty="0">
                <a:latin typeface="AdvGTIMES-R"/>
              </a:rPr>
              <a:t>historis yang tersedia Berbagai parameter mengemudi dapat diperiksa untuk </a:t>
            </a:r>
            <a:r>
              <a:rPr lang="id-ID" dirty="0" smtClean="0">
                <a:latin typeface="AdvGTIMES-R"/>
              </a:rPr>
              <a:t>menemukan</a:t>
            </a:r>
            <a:r>
              <a:rPr lang="en-ID" dirty="0" smtClean="0">
                <a:latin typeface="AdvGTIMES-R"/>
              </a:rPr>
              <a:t> </a:t>
            </a:r>
            <a:r>
              <a:rPr lang="id-ID" dirty="0" smtClean="0">
                <a:latin typeface="AdvGTIMES-R"/>
              </a:rPr>
              <a:t>yang </a:t>
            </a:r>
            <a:r>
              <a:rPr lang="id-ID" dirty="0">
                <a:latin typeface="AdvGTIMES-R"/>
              </a:rPr>
              <a:t>memiliki efek dominan.</a:t>
            </a:r>
            <a:endParaRPr lang="en-US" dirty="0">
              <a:latin typeface="AdvGTIMES-R"/>
            </a:endParaRPr>
          </a:p>
        </p:txBody>
      </p:sp>
      <p:sp>
        <p:nvSpPr>
          <p:cNvPr id="6" name="Rectangle 5"/>
          <p:cNvSpPr/>
          <p:nvPr/>
        </p:nvSpPr>
        <p:spPr>
          <a:xfrm>
            <a:off x="665988" y="2174058"/>
            <a:ext cx="3942105" cy="369332"/>
          </a:xfrm>
          <a:prstGeom prst="rect">
            <a:avLst/>
          </a:prstGeom>
        </p:spPr>
        <p:txBody>
          <a:bodyPr wrap="none">
            <a:spAutoFit/>
          </a:bodyPr>
          <a:lstStyle/>
          <a:p>
            <a:r>
              <a:rPr lang="id-ID" dirty="0">
                <a:latin typeface="AdvGTIMES-R"/>
              </a:rPr>
              <a:t>Estimasi nonlinear yang khas adalah</a:t>
            </a:r>
            <a:endParaRPr lang="en-US" dirty="0">
              <a:latin typeface="AdvGTIMES-R"/>
            </a:endParaRPr>
          </a:p>
        </p:txBody>
      </p:sp>
      <p:sp>
        <p:nvSpPr>
          <p:cNvPr id="7" name="Rectangle 6"/>
          <p:cNvSpPr/>
          <p:nvPr/>
        </p:nvSpPr>
        <p:spPr>
          <a:xfrm>
            <a:off x="665988" y="3097388"/>
            <a:ext cx="8633460" cy="646331"/>
          </a:xfrm>
          <a:prstGeom prst="rect">
            <a:avLst/>
          </a:prstGeom>
        </p:spPr>
        <p:txBody>
          <a:bodyPr wrap="square">
            <a:spAutoFit/>
          </a:bodyPr>
          <a:lstStyle/>
          <a:p>
            <a:r>
              <a:rPr lang="id-ID" dirty="0">
                <a:latin typeface="AdvGTIMES-R"/>
              </a:rPr>
              <a:t>dimana saya menunjukkan tahun dan a, b, c dan d adalah parameter yang akan ditentukan dari data historis.</a:t>
            </a:r>
            <a:endParaRPr lang="en-US" dirty="0">
              <a:latin typeface="AdvGTIMES-R"/>
            </a:endParaRPr>
          </a:p>
        </p:txBody>
      </p:sp>
      <p:sp>
        <p:nvSpPr>
          <p:cNvPr id="8" name="Rectangle 7"/>
          <p:cNvSpPr/>
          <p:nvPr/>
        </p:nvSpPr>
        <p:spPr>
          <a:xfrm>
            <a:off x="665988" y="3757515"/>
            <a:ext cx="8633460" cy="2308324"/>
          </a:xfrm>
          <a:prstGeom prst="rect">
            <a:avLst/>
          </a:prstGeom>
        </p:spPr>
        <p:txBody>
          <a:bodyPr wrap="square">
            <a:spAutoFit/>
          </a:bodyPr>
          <a:lstStyle/>
          <a:p>
            <a:r>
              <a:rPr lang="id-ID" dirty="0">
                <a:latin typeface="AdvGTIMES-R"/>
              </a:rPr>
              <a:t>Begitu hubungan ini terjalin, nilai masa depan dari variabel </a:t>
            </a:r>
            <a:r>
              <a:rPr lang="id-ID" dirty="0" smtClean="0">
                <a:latin typeface="AdvGTIMES-R"/>
              </a:rPr>
              <a:t>pengendali</a:t>
            </a:r>
            <a:r>
              <a:rPr lang="en-ID" dirty="0" smtClean="0">
                <a:latin typeface="AdvGTIMES-R"/>
              </a:rPr>
              <a:t> </a:t>
            </a:r>
            <a:r>
              <a:rPr lang="id-ID" dirty="0" smtClean="0">
                <a:latin typeface="AdvGTIMES-R"/>
              </a:rPr>
              <a:t>(</a:t>
            </a:r>
            <a:r>
              <a:rPr lang="id-ID" dirty="0">
                <a:latin typeface="AdvGTIMES-R"/>
              </a:rPr>
              <a:t>yaitu pendapatan per kapita, populasi, harga listrik, dll.) harus diproyeksikan.</a:t>
            </a:r>
            <a:br>
              <a:rPr lang="id-ID" dirty="0">
                <a:latin typeface="AdvGTIMES-R"/>
              </a:rPr>
            </a:br>
            <a:r>
              <a:rPr lang="id-ID" dirty="0">
                <a:latin typeface="AdvGTIMES-R"/>
              </a:rPr>
              <a:t>Di tahun depan bisa ditentukan. Pendekatan ini banyak digunakan dan dapat diterapkan ke berbagai kelas pelanggan (perumahan, komersial, dan lain-lain) dan sistem secara keseluruhan. Hal ini relatif mudah untuk diterapkan. Kekurangannya adalah asumsi memegang hubungan yang mapan untuk masa lalu agar bisa diterapkan untuk masa depan. Dengan cara ini, pengaruh parameter pengemudi yang baru tidak dapat diperhitungkan.</a:t>
            </a:r>
            <a:endParaRPr lang="en-US" dirty="0">
              <a:latin typeface="AdvGTIMES-R"/>
            </a:endParaRPr>
          </a:p>
        </p:txBody>
      </p:sp>
      <p:pic>
        <p:nvPicPr>
          <p:cNvPr id="9" name="Picture 8"/>
          <p:cNvPicPr>
            <a:picLocks noChangeAspect="1"/>
          </p:cNvPicPr>
          <p:nvPr/>
        </p:nvPicPr>
        <p:blipFill>
          <a:blip r:embed="rId2"/>
          <a:stretch>
            <a:fillRect/>
          </a:stretch>
        </p:blipFill>
        <p:spPr>
          <a:xfrm>
            <a:off x="1455242" y="2607089"/>
            <a:ext cx="7397856" cy="378024"/>
          </a:xfrm>
          <a:prstGeom prst="rect">
            <a:avLst/>
          </a:prstGeom>
        </p:spPr>
      </p:pic>
    </p:spTree>
    <p:extLst>
      <p:ext uri="{BB962C8B-B14F-4D97-AF65-F5344CB8AC3E}">
        <p14:creationId xmlns:p14="http://schemas.microsoft.com/office/powerpoint/2010/main" val="404963615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EF8C2C-EF72-4FBB-ABCB-43341968D08C}" type="datetime9">
              <a:rPr lang="en-US" smtClean="0"/>
              <a:t>10/18/2017 1:14:57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129</a:t>
            </a:fld>
            <a:endParaRPr lang="en-US"/>
          </a:p>
        </p:txBody>
      </p:sp>
      <p:sp>
        <p:nvSpPr>
          <p:cNvPr id="4" name="Rectangle 3"/>
          <p:cNvSpPr/>
          <p:nvPr/>
        </p:nvSpPr>
        <p:spPr>
          <a:xfrm>
            <a:off x="322244" y="254246"/>
            <a:ext cx="2953181" cy="400110"/>
          </a:xfrm>
          <a:prstGeom prst="rect">
            <a:avLst/>
          </a:prstGeom>
        </p:spPr>
        <p:txBody>
          <a:bodyPr wrap="none">
            <a:spAutoFit/>
          </a:bodyPr>
          <a:lstStyle/>
          <a:p>
            <a:r>
              <a:rPr lang="en-US" sz="2000" b="1" dirty="0">
                <a:latin typeface="AdvGTIMES-BI"/>
              </a:rPr>
              <a:t>4.5.3 End-use Analysis</a:t>
            </a:r>
            <a:endParaRPr lang="en-US" sz="2000" b="1" dirty="0"/>
          </a:p>
        </p:txBody>
      </p:sp>
      <p:sp>
        <p:nvSpPr>
          <p:cNvPr id="5" name="Rectangle 4"/>
          <p:cNvSpPr/>
          <p:nvPr/>
        </p:nvSpPr>
        <p:spPr>
          <a:xfrm>
            <a:off x="537972" y="623578"/>
            <a:ext cx="8625588" cy="1477328"/>
          </a:xfrm>
          <a:prstGeom prst="rect">
            <a:avLst/>
          </a:prstGeom>
        </p:spPr>
        <p:txBody>
          <a:bodyPr wrap="square">
            <a:spAutoFit/>
          </a:bodyPr>
          <a:lstStyle/>
          <a:p>
            <a:r>
              <a:rPr lang="id-ID" dirty="0">
                <a:latin typeface="AdvGTIMES-R"/>
              </a:rPr>
              <a:t>Jenis analisis ini sebagian besar terbatas pada beban perumahan namun dapat </a:t>
            </a:r>
            <a:r>
              <a:rPr lang="id-ID" dirty="0" smtClean="0">
                <a:latin typeface="AdvGTIMES-R"/>
              </a:rPr>
              <a:t>diterapkan</a:t>
            </a:r>
            <a:r>
              <a:rPr lang="en-ID" dirty="0" smtClean="0">
                <a:latin typeface="AdvGTIMES-R"/>
              </a:rPr>
              <a:t> </a:t>
            </a:r>
            <a:r>
              <a:rPr lang="id-ID" dirty="0" smtClean="0">
                <a:latin typeface="AdvGTIMES-R"/>
              </a:rPr>
              <a:t>dengan </a:t>
            </a:r>
            <a:r>
              <a:rPr lang="id-ID" dirty="0">
                <a:latin typeface="AdvGTIMES-R"/>
              </a:rPr>
              <a:t>beberapa modifikasi pada kelas beban lainnya juga. Sebagai contoh sederhana, jika kulkas diperhatikan, berdasarkan jumlah rumah tangga dan </a:t>
            </a:r>
            <a:r>
              <a:rPr lang="id-ID" dirty="0" smtClean="0">
                <a:latin typeface="AdvGTIMES-R"/>
              </a:rPr>
              <a:t>perkiraan</a:t>
            </a:r>
            <a:r>
              <a:rPr lang="en-ID" dirty="0" smtClean="0">
                <a:latin typeface="AdvGTIMES-R"/>
              </a:rPr>
              <a:t> </a:t>
            </a:r>
            <a:r>
              <a:rPr lang="id-ID" dirty="0" smtClean="0">
                <a:latin typeface="AdvGTIMES-R"/>
              </a:rPr>
              <a:t>persen </a:t>
            </a:r>
            <a:r>
              <a:rPr lang="id-ID" dirty="0">
                <a:latin typeface="AdvGTIMES-R"/>
              </a:rPr>
              <a:t>rumah tangga memiliki kulkas, jumlah kulkas untuk masa depan</a:t>
            </a:r>
            <a:br>
              <a:rPr lang="id-ID" dirty="0">
                <a:latin typeface="AdvGTIMES-R"/>
              </a:rPr>
            </a:br>
            <a:r>
              <a:rPr lang="id-ID" dirty="0">
                <a:latin typeface="AdvGTIMES-R"/>
              </a:rPr>
              <a:t>tahun dapat diperkirakan.</a:t>
            </a:r>
            <a:endParaRPr lang="en-US" dirty="0">
              <a:latin typeface="AdvGTIMES-R"/>
            </a:endParaRPr>
          </a:p>
        </p:txBody>
      </p:sp>
      <p:sp>
        <p:nvSpPr>
          <p:cNvPr id="6" name="Rectangle 5"/>
          <p:cNvSpPr/>
          <p:nvPr/>
        </p:nvSpPr>
        <p:spPr>
          <a:xfrm>
            <a:off x="537972" y="2129101"/>
            <a:ext cx="8625588" cy="1200329"/>
          </a:xfrm>
          <a:prstGeom prst="rect">
            <a:avLst/>
          </a:prstGeom>
        </p:spPr>
        <p:txBody>
          <a:bodyPr wrap="square">
            <a:spAutoFit/>
          </a:bodyPr>
          <a:lstStyle/>
          <a:p>
            <a:r>
              <a:rPr lang="id-ID" dirty="0">
                <a:latin typeface="AdvGTIMES-R"/>
              </a:rPr>
              <a:t>Setelah itu dan berdasarkan penggunaan energi rata-rata alat tersebut, total</a:t>
            </a:r>
            <a:br>
              <a:rPr lang="id-ID" dirty="0">
                <a:latin typeface="AdvGTIMES-R"/>
              </a:rPr>
            </a:br>
            <a:r>
              <a:rPr lang="id-ID" dirty="0">
                <a:latin typeface="AdvGTIMES-R"/>
              </a:rPr>
              <a:t>Konsumsi energi lemari es dapat diperkirakan. Jelas </a:t>
            </a:r>
            <a:r>
              <a:rPr lang="id-ID" dirty="0" smtClean="0">
                <a:latin typeface="AdvGTIMES-R"/>
              </a:rPr>
              <a:t>bahwa</a:t>
            </a:r>
            <a:r>
              <a:rPr lang="en-ID" dirty="0" smtClean="0">
                <a:latin typeface="AdvGTIMES-R"/>
              </a:rPr>
              <a:t> </a:t>
            </a:r>
            <a:r>
              <a:rPr lang="id-ID" dirty="0" smtClean="0">
                <a:latin typeface="AdvGTIMES-R"/>
              </a:rPr>
              <a:t>Penggunaan </a:t>
            </a:r>
            <a:r>
              <a:rPr lang="id-ID" dirty="0">
                <a:latin typeface="AdvGTIMES-R"/>
              </a:rPr>
              <a:t>energi rata-rata bergantung pada intensitas penggunaan alat, </a:t>
            </a:r>
            <a:r>
              <a:rPr lang="id-ID" dirty="0" smtClean="0">
                <a:latin typeface="AdvGTIMES-R"/>
              </a:rPr>
              <a:t>efisiensinya</a:t>
            </a:r>
            <a:r>
              <a:rPr lang="en-ID" dirty="0" smtClean="0">
                <a:latin typeface="AdvGTIMES-R"/>
              </a:rPr>
              <a:t> </a:t>
            </a:r>
            <a:r>
              <a:rPr lang="id-ID" dirty="0" smtClean="0">
                <a:latin typeface="AdvGTIMES-R"/>
              </a:rPr>
              <a:t>dan </a:t>
            </a:r>
            <a:r>
              <a:rPr lang="id-ID" dirty="0">
                <a:latin typeface="AdvGTIMES-R"/>
              </a:rPr>
              <a:t>efisiensi termal rumah.</a:t>
            </a:r>
            <a:endParaRPr lang="en-ID" dirty="0">
              <a:latin typeface="AdvGTIMES-R"/>
            </a:endParaRPr>
          </a:p>
        </p:txBody>
      </p:sp>
      <p:sp>
        <p:nvSpPr>
          <p:cNvPr id="7" name="Rectangle 6"/>
          <p:cNvSpPr/>
          <p:nvPr/>
        </p:nvSpPr>
        <p:spPr>
          <a:xfrm>
            <a:off x="537972" y="4839176"/>
            <a:ext cx="8788908" cy="923330"/>
          </a:xfrm>
          <a:prstGeom prst="rect">
            <a:avLst/>
          </a:prstGeom>
        </p:spPr>
        <p:txBody>
          <a:bodyPr wrap="square">
            <a:spAutoFit/>
          </a:bodyPr>
          <a:lstStyle/>
          <a:p>
            <a:r>
              <a:rPr lang="id-ID" dirty="0">
                <a:latin typeface="AdvGTIMES-R"/>
              </a:rPr>
              <a:t>Pendekatan ini dapat menghasilkan hasil yang akurat jika persyaratan data yang akurat dapat diberikan. Berbagai efek parameter pengaman bisa dilakukan</a:t>
            </a:r>
            <a:br>
              <a:rPr lang="id-ID" dirty="0">
                <a:latin typeface="AdvGTIMES-R"/>
              </a:rPr>
            </a:br>
            <a:r>
              <a:rPr lang="id-ID" dirty="0">
                <a:latin typeface="AdvGTIMES-R"/>
              </a:rPr>
              <a:t>memperhitungkan.</a:t>
            </a:r>
            <a:endParaRPr lang="en-US" dirty="0">
              <a:latin typeface="AdvGTIMES-R"/>
            </a:endParaRPr>
          </a:p>
        </p:txBody>
      </p:sp>
      <p:sp>
        <p:nvSpPr>
          <p:cNvPr id="8" name="Rectangle 7"/>
          <p:cNvSpPr/>
          <p:nvPr/>
        </p:nvSpPr>
        <p:spPr>
          <a:xfrm>
            <a:off x="537972" y="3329430"/>
            <a:ext cx="8788908" cy="1477328"/>
          </a:xfrm>
          <a:prstGeom prst="rect">
            <a:avLst/>
          </a:prstGeom>
        </p:spPr>
        <p:txBody>
          <a:bodyPr wrap="square">
            <a:spAutoFit/>
          </a:bodyPr>
          <a:lstStyle/>
          <a:p>
            <a:r>
              <a:rPr lang="id-ID" dirty="0">
                <a:latin typeface="AdvGTIMES-R"/>
              </a:rPr>
              <a:t>Prosedur yang sama dapat diterapkan pada peralatan dan peralatan jenis lain untuk meramalkan kebutuhan energi total. Sebagaimana terbukti, pendekatan ini secara eksplisit memprediksi konsumsi energi. Jika beban diperkirakan, beberapa pendekatan tidak langsung harus digunakan untuk mengubah energi yang diprediksi menjadi beban (power demand).</a:t>
            </a:r>
            <a:endParaRPr lang="en-ID" dirty="0">
              <a:latin typeface="AdvGTIMES-R"/>
            </a:endParaRPr>
          </a:p>
        </p:txBody>
      </p:sp>
    </p:spTree>
    <p:extLst>
      <p:ext uri="{BB962C8B-B14F-4D97-AF65-F5344CB8AC3E}">
        <p14:creationId xmlns:p14="http://schemas.microsoft.com/office/powerpoint/2010/main" val="2084572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FB286EA-3FDC-4B62-9B71-A0F29FE5AD15}" type="datetime9">
              <a:rPr lang="en-US" smtClean="0"/>
              <a:t>10/18/2017 1:14:55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13</a:t>
            </a:fld>
            <a:endParaRPr lang="en-US"/>
          </a:p>
        </p:txBody>
      </p:sp>
      <p:sp>
        <p:nvSpPr>
          <p:cNvPr id="6" name="Rectangle 5"/>
          <p:cNvSpPr/>
          <p:nvPr/>
        </p:nvSpPr>
        <p:spPr>
          <a:xfrm>
            <a:off x="556260" y="304860"/>
            <a:ext cx="8926068" cy="1938992"/>
          </a:xfrm>
          <a:prstGeom prst="rect">
            <a:avLst/>
          </a:prstGeom>
        </p:spPr>
        <p:txBody>
          <a:bodyPr wrap="square">
            <a:spAutoFit/>
          </a:bodyPr>
          <a:lstStyle/>
          <a:p>
            <a:r>
              <a:rPr lang="id-ID" sz="2000" dirty="0"/>
              <a:t>Tahap operasional dimulai dari 1 minggu sampai menit. Jenis studi ini umumnya dapat diklasifikasikan sebagai </a:t>
            </a:r>
            <a:endParaRPr lang="en-ID" sz="2000" dirty="0" smtClean="0"/>
          </a:p>
          <a:p>
            <a:pPr marL="342900" indent="-342900">
              <a:buFont typeface="Arial" panose="020B0604020202020204" pitchFamily="34" charset="0"/>
              <a:buChar char="•"/>
            </a:pPr>
            <a:r>
              <a:rPr lang="id-ID" sz="2000" dirty="0" smtClean="0"/>
              <a:t>Jam </a:t>
            </a:r>
            <a:r>
              <a:rPr lang="id-ID" sz="2000" dirty="0"/>
              <a:t>sampai 1 minggu (misalnya, komitmen unit), </a:t>
            </a:r>
            <a:endParaRPr lang="en-ID" sz="2000" dirty="0" smtClean="0"/>
          </a:p>
          <a:p>
            <a:pPr marL="342900" indent="-342900">
              <a:buFont typeface="Arial" panose="020B0604020202020204" pitchFamily="34" charset="0"/>
              <a:buChar char="•"/>
            </a:pPr>
            <a:r>
              <a:rPr lang="id-ID" sz="2000" dirty="0" smtClean="0"/>
              <a:t>Beberapa </a:t>
            </a:r>
            <a:r>
              <a:rPr lang="id-ID" sz="2000" dirty="0"/>
              <a:t>menit sampai 1 jam (misalnya, pengiriman ekonomi, Optimal Power Flow (OPF)), </a:t>
            </a:r>
            <a:endParaRPr lang="en-ID" sz="2000" dirty="0" smtClean="0"/>
          </a:p>
          <a:p>
            <a:pPr marL="342900" indent="-342900">
              <a:buFont typeface="Arial" panose="020B0604020202020204" pitchFamily="34" charset="0"/>
              <a:buChar char="•"/>
            </a:pPr>
            <a:r>
              <a:rPr lang="id-ID" sz="2000" dirty="0" smtClean="0"/>
              <a:t>Menit </a:t>
            </a:r>
            <a:r>
              <a:rPr lang="id-ID" sz="2000" dirty="0"/>
              <a:t>(misalnya, Automatic Generation Control (AGC)). </a:t>
            </a:r>
            <a:endParaRPr lang="en-ID" sz="2000" dirty="0" smtClean="0"/>
          </a:p>
        </p:txBody>
      </p:sp>
      <p:sp>
        <p:nvSpPr>
          <p:cNvPr id="7" name="Rectangle 6"/>
          <p:cNvSpPr/>
          <p:nvPr/>
        </p:nvSpPr>
        <p:spPr>
          <a:xfrm>
            <a:off x="556260" y="2315432"/>
            <a:ext cx="8779764" cy="1015663"/>
          </a:xfrm>
          <a:prstGeom prst="rect">
            <a:avLst/>
          </a:prstGeom>
        </p:spPr>
        <p:txBody>
          <a:bodyPr wrap="square">
            <a:spAutoFit/>
          </a:bodyPr>
          <a:lstStyle/>
          <a:p>
            <a:r>
              <a:rPr lang="id-ID" sz="2000" dirty="0"/>
              <a:t>Untuk membahas, secara singkat, poin yang disebutkan di atas, misalkan dari sepuluh pembangkit listrik</a:t>
            </a:r>
            <a:r>
              <a:rPr lang="en-ID" sz="2000" dirty="0"/>
              <a:t> </a:t>
            </a:r>
            <a:r>
              <a:rPr lang="id-ID" sz="2000" dirty="0"/>
              <a:t>dari sebuah sistem, dalam minggu depan, tiga tidak tersedia karena perawatan terjadwal (Gambar 1.4).</a:t>
            </a:r>
            <a:endParaRPr lang="en-US" sz="2000" dirty="0"/>
          </a:p>
        </p:txBody>
      </p:sp>
      <p:sp>
        <p:nvSpPr>
          <p:cNvPr id="8" name="Rectangle 7"/>
          <p:cNvSpPr/>
          <p:nvPr/>
        </p:nvSpPr>
        <p:spPr>
          <a:xfrm>
            <a:off x="556260" y="3402675"/>
            <a:ext cx="8715756" cy="2246769"/>
          </a:xfrm>
          <a:prstGeom prst="rect">
            <a:avLst/>
          </a:prstGeom>
        </p:spPr>
        <p:txBody>
          <a:bodyPr wrap="square">
            <a:spAutoFit/>
          </a:bodyPr>
          <a:lstStyle/>
          <a:p>
            <a:r>
              <a:rPr lang="en-US" sz="2000" dirty="0" err="1"/>
              <a:t>Pembuat</a:t>
            </a:r>
            <a:r>
              <a:rPr lang="en-US" sz="2000" dirty="0"/>
              <a:t> </a:t>
            </a:r>
            <a:r>
              <a:rPr lang="en-US" sz="2000" dirty="0" err="1"/>
              <a:t>keputusan</a:t>
            </a:r>
            <a:r>
              <a:rPr lang="en-US" sz="2000" dirty="0"/>
              <a:t> </a:t>
            </a:r>
            <a:r>
              <a:rPr lang="en-US" sz="2000" dirty="0" err="1"/>
              <a:t>harus</a:t>
            </a:r>
            <a:r>
              <a:rPr lang="en-US" sz="2000" dirty="0"/>
              <a:t> </a:t>
            </a:r>
            <a:r>
              <a:rPr lang="en-US" sz="2000" dirty="0" err="1"/>
              <a:t>memutuskan</a:t>
            </a:r>
            <a:r>
              <a:rPr lang="en-US" sz="2000" dirty="0"/>
              <a:t> </a:t>
            </a:r>
            <a:r>
              <a:rPr lang="en-US" sz="2000" dirty="0" err="1"/>
              <a:t>untuk</a:t>
            </a:r>
            <a:r>
              <a:rPr lang="en-US" sz="2000" dirty="0"/>
              <a:t> </a:t>
            </a:r>
            <a:r>
              <a:rPr lang="en-US" sz="2000" dirty="0" err="1"/>
              <a:t>menggunakan</a:t>
            </a:r>
            <a:r>
              <a:rPr lang="en-US" sz="2000" dirty="0"/>
              <a:t> </a:t>
            </a:r>
            <a:r>
              <a:rPr lang="en-US" sz="2000" dirty="0" err="1"/>
              <a:t>pembangkit</a:t>
            </a:r>
            <a:r>
              <a:rPr lang="en-US" sz="2000" dirty="0"/>
              <a:t> yang </a:t>
            </a:r>
            <a:r>
              <a:rPr lang="en-US" sz="2000" dirty="0" err="1"/>
              <a:t>tersedia</a:t>
            </a:r>
            <a:r>
              <a:rPr lang="en-US" sz="2000" dirty="0"/>
              <a:t> </a:t>
            </a:r>
            <a:r>
              <a:rPr lang="en-US" sz="2000" dirty="0" err="1"/>
              <a:t>untuk</a:t>
            </a:r>
            <a:r>
              <a:rPr lang="en-US" sz="2000" dirty="0"/>
              <a:t> </a:t>
            </a:r>
            <a:r>
              <a:rPr lang="en-US" sz="2000" dirty="0" err="1"/>
              <a:t>memenuhi</a:t>
            </a:r>
            <a:r>
              <a:rPr lang="en-US" sz="2000" dirty="0"/>
              <a:t> </a:t>
            </a:r>
            <a:r>
              <a:rPr lang="en-US" sz="2000" dirty="0" err="1"/>
              <a:t>perkiraan</a:t>
            </a:r>
            <a:r>
              <a:rPr lang="en-US" sz="2000" dirty="0"/>
              <a:t> </a:t>
            </a:r>
            <a:r>
              <a:rPr lang="en-US" sz="2000" dirty="0" err="1"/>
              <a:t>beban</a:t>
            </a:r>
            <a:r>
              <a:rPr lang="en-US" sz="2000" dirty="0"/>
              <a:t> </a:t>
            </a:r>
            <a:r>
              <a:rPr lang="en-US" sz="2000" dirty="0" err="1"/>
              <a:t>setiap</a:t>
            </a:r>
            <a:r>
              <a:rPr lang="en-US" sz="2000" dirty="0"/>
              <a:t> </a:t>
            </a:r>
            <a:r>
              <a:rPr lang="en-US" sz="2000" dirty="0" err="1"/>
              <a:t>minggunya</a:t>
            </a:r>
            <a:r>
              <a:rPr lang="en-US" sz="2000" dirty="0"/>
              <a:t> </a:t>
            </a:r>
            <a:r>
              <a:rPr lang="en-US" sz="2000" dirty="0" err="1"/>
              <a:t>pada</a:t>
            </a:r>
            <a:r>
              <a:rPr lang="en-US" sz="2000" dirty="0"/>
              <a:t> </a:t>
            </a:r>
            <a:r>
              <a:rPr lang="en-US" sz="2000" dirty="0" err="1"/>
              <a:t>minggu</a:t>
            </a:r>
            <a:r>
              <a:rPr lang="en-US" sz="2000" dirty="0"/>
              <a:t> yang </a:t>
            </a:r>
            <a:r>
              <a:rPr lang="en-US" sz="2000" dirty="0" err="1"/>
              <a:t>akan</a:t>
            </a:r>
            <a:r>
              <a:rPr lang="en-US" sz="2000" dirty="0"/>
              <a:t> </a:t>
            </a:r>
            <a:r>
              <a:rPr lang="en-US" sz="2000" dirty="0" err="1"/>
              <a:t>datang</a:t>
            </a:r>
            <a:r>
              <a:rPr lang="en-US" sz="2000" dirty="0"/>
              <a:t>. </a:t>
            </a:r>
            <a:r>
              <a:rPr lang="en-US" sz="2000" dirty="0" err="1"/>
              <a:t>Selain</a:t>
            </a:r>
            <a:r>
              <a:rPr lang="en-US" sz="2000" dirty="0"/>
              <a:t> </a:t>
            </a:r>
            <a:r>
              <a:rPr lang="en-US" sz="2000" dirty="0" err="1"/>
              <a:t>itu</a:t>
            </a:r>
            <a:r>
              <a:rPr lang="en-US" sz="2000" dirty="0"/>
              <a:t>, </a:t>
            </a:r>
            <a:r>
              <a:rPr lang="en-US" sz="2000" dirty="0" err="1"/>
              <a:t>dia</a:t>
            </a:r>
            <a:r>
              <a:rPr lang="en-US" sz="2000" dirty="0"/>
              <a:t> </a:t>
            </a:r>
            <a:r>
              <a:rPr lang="en-US" sz="2000" dirty="0" err="1"/>
              <a:t>harus</a:t>
            </a:r>
            <a:r>
              <a:rPr lang="en-US" sz="2000" dirty="0"/>
              <a:t> </a:t>
            </a:r>
            <a:r>
              <a:rPr lang="en-US" sz="2000" dirty="0" err="1"/>
              <a:t>memutuskan</a:t>
            </a:r>
            <a:r>
              <a:rPr lang="en-US" sz="2000" dirty="0"/>
              <a:t> </a:t>
            </a:r>
            <a:r>
              <a:rPr lang="en-US" sz="2000" dirty="0" err="1"/>
              <a:t>tingkat</a:t>
            </a:r>
            <a:r>
              <a:rPr lang="en-US" sz="2000" dirty="0"/>
              <a:t> </a:t>
            </a:r>
            <a:r>
              <a:rPr lang="en-US" sz="2000" dirty="0" err="1"/>
              <a:t>pembangkitan</a:t>
            </a:r>
            <a:r>
              <a:rPr lang="en-US" sz="2000" dirty="0"/>
              <a:t> </a:t>
            </a:r>
            <a:r>
              <a:rPr lang="en-US" sz="2000" dirty="0" err="1"/>
              <a:t>masing-masing</a:t>
            </a:r>
            <a:r>
              <a:rPr lang="en-US" sz="2000" dirty="0"/>
              <a:t> </a:t>
            </a:r>
            <a:r>
              <a:rPr lang="en-US" sz="2000" dirty="0" err="1"/>
              <a:t>sistem</a:t>
            </a:r>
            <a:r>
              <a:rPr lang="en-US" sz="2000" dirty="0"/>
              <a:t> </a:t>
            </a:r>
            <a:r>
              <a:rPr lang="en-US" sz="2000" dirty="0" err="1"/>
              <a:t>pembangkitan</a:t>
            </a:r>
            <a:r>
              <a:rPr lang="en-US" sz="2000" dirty="0"/>
              <a:t>, </a:t>
            </a:r>
            <a:r>
              <a:rPr lang="en-US" sz="2000" dirty="0" err="1"/>
              <a:t>karena</a:t>
            </a:r>
            <a:r>
              <a:rPr lang="en-US" sz="2000" dirty="0"/>
              <a:t> </a:t>
            </a:r>
            <a:r>
              <a:rPr lang="en-US" sz="2000" dirty="0" err="1"/>
              <a:t>kapasitas</a:t>
            </a:r>
            <a:r>
              <a:rPr lang="en-US" sz="2000" dirty="0"/>
              <a:t> </a:t>
            </a:r>
            <a:r>
              <a:rPr lang="en-US" sz="2000" dirty="0" err="1"/>
              <a:t>pembangkit</a:t>
            </a:r>
            <a:r>
              <a:rPr lang="en-US" sz="2000" dirty="0"/>
              <a:t> </a:t>
            </a:r>
            <a:r>
              <a:rPr lang="en-US" sz="2000" dirty="0" err="1"/>
              <a:t>semua</a:t>
            </a:r>
            <a:r>
              <a:rPr lang="en-US" sz="2000" dirty="0"/>
              <a:t> </a:t>
            </a:r>
            <a:r>
              <a:rPr lang="en-US" sz="2000" dirty="0" err="1"/>
              <a:t>sistem</a:t>
            </a:r>
            <a:r>
              <a:rPr lang="en-US" sz="2000" dirty="0"/>
              <a:t> </a:t>
            </a:r>
            <a:r>
              <a:rPr lang="en-US" sz="2000" dirty="0" err="1"/>
              <a:t>pembangkitan</a:t>
            </a:r>
            <a:r>
              <a:rPr lang="en-US" sz="2000" dirty="0"/>
              <a:t> </a:t>
            </a:r>
            <a:r>
              <a:rPr lang="en-US" sz="2000" dirty="0" err="1"/>
              <a:t>mungkin</a:t>
            </a:r>
            <a:r>
              <a:rPr lang="en-US" sz="2000" dirty="0"/>
              <a:t> </a:t>
            </a:r>
            <a:r>
              <a:rPr lang="en-US" sz="2000" dirty="0" err="1"/>
              <a:t>lebih</a:t>
            </a:r>
            <a:r>
              <a:rPr lang="en-US" sz="2000" dirty="0"/>
              <a:t> </a:t>
            </a:r>
            <a:r>
              <a:rPr lang="en-US" sz="2000" dirty="0" err="1"/>
              <a:t>tinggi</a:t>
            </a:r>
            <a:r>
              <a:rPr lang="en-US" sz="2000" dirty="0"/>
              <a:t> </a:t>
            </a:r>
            <a:r>
              <a:rPr lang="en-US" sz="2000" dirty="0" err="1"/>
              <a:t>dari</a:t>
            </a:r>
            <a:r>
              <a:rPr lang="en-US" sz="2000" dirty="0"/>
              <a:t> </a:t>
            </a:r>
            <a:r>
              <a:rPr lang="en-US" sz="2000" dirty="0" err="1"/>
              <a:t>pada</a:t>
            </a:r>
            <a:r>
              <a:rPr lang="en-US" sz="2000" dirty="0"/>
              <a:t> </a:t>
            </a:r>
            <a:r>
              <a:rPr lang="en-US" sz="2000" dirty="0" err="1"/>
              <a:t>beban</a:t>
            </a:r>
            <a:r>
              <a:rPr lang="en-US" sz="2000" dirty="0"/>
              <a:t> yang </a:t>
            </a:r>
            <a:r>
              <a:rPr lang="en-US" sz="2000" dirty="0" err="1"/>
              <a:t>diprediksi</a:t>
            </a:r>
            <a:r>
              <a:rPr lang="en-US" sz="2000" dirty="0"/>
              <a:t>. </a:t>
            </a:r>
            <a:r>
              <a:rPr lang="en-US" sz="2000" dirty="0" err="1"/>
              <a:t>Jenis</a:t>
            </a:r>
            <a:r>
              <a:rPr lang="en-US" sz="2000" dirty="0"/>
              <a:t> </a:t>
            </a:r>
            <a:r>
              <a:rPr lang="en-US" sz="2000" dirty="0" err="1"/>
              <a:t>studi</a:t>
            </a:r>
            <a:r>
              <a:rPr lang="en-US" sz="2000" dirty="0"/>
              <a:t> </a:t>
            </a:r>
            <a:r>
              <a:rPr lang="en-US" sz="2000" dirty="0" err="1"/>
              <a:t>ini</a:t>
            </a:r>
            <a:r>
              <a:rPr lang="en-US" sz="2000" dirty="0"/>
              <a:t> </a:t>
            </a:r>
            <a:r>
              <a:rPr lang="en-US" sz="2000" dirty="0" err="1"/>
              <a:t>biasa</a:t>
            </a:r>
            <a:r>
              <a:rPr lang="en-US" sz="2000" dirty="0"/>
              <a:t> </a:t>
            </a:r>
            <a:r>
              <a:rPr lang="en-US" sz="2000" dirty="0" err="1"/>
              <a:t>disebut</a:t>
            </a:r>
            <a:r>
              <a:rPr lang="en-US" sz="2000" dirty="0"/>
              <a:t> </a:t>
            </a:r>
            <a:r>
              <a:rPr lang="en-US" sz="2000" dirty="0" err="1"/>
              <a:t>sebagai</a:t>
            </a:r>
            <a:r>
              <a:rPr lang="en-US" sz="2000" dirty="0"/>
              <a:t> unit commitment. </a:t>
            </a:r>
            <a:r>
              <a:rPr lang="en-US" sz="2000" dirty="0" err="1"/>
              <a:t>Keputusannya</a:t>
            </a:r>
            <a:r>
              <a:rPr lang="en-US" sz="2000" dirty="0"/>
              <a:t> </a:t>
            </a:r>
            <a:r>
              <a:rPr lang="en-US" sz="2000" dirty="0" err="1"/>
              <a:t>mungkin</a:t>
            </a:r>
            <a:r>
              <a:rPr lang="en-US" sz="2000" dirty="0"/>
              <a:t> </a:t>
            </a:r>
            <a:r>
              <a:rPr lang="en-US" sz="2000" dirty="0" err="1"/>
              <a:t>didasarkan</a:t>
            </a:r>
            <a:r>
              <a:rPr lang="en-US" sz="2000" dirty="0"/>
              <a:t> </a:t>
            </a:r>
            <a:r>
              <a:rPr lang="en-US" sz="2000" dirty="0" err="1"/>
              <a:t>pada</a:t>
            </a:r>
            <a:r>
              <a:rPr lang="en-US" sz="2000" dirty="0"/>
              <a:t> </a:t>
            </a:r>
            <a:r>
              <a:rPr lang="en-US" sz="2000" dirty="0" err="1"/>
              <a:t>beberapa</a:t>
            </a:r>
            <a:r>
              <a:rPr lang="en-US" sz="2000" dirty="0"/>
              <a:t> </a:t>
            </a:r>
            <a:r>
              <a:rPr lang="en-US" sz="2000" dirty="0" err="1"/>
              <a:t>pertimbangan</a:t>
            </a:r>
            <a:r>
              <a:rPr lang="en-US" sz="2000" dirty="0"/>
              <a:t> </a:t>
            </a:r>
            <a:r>
              <a:rPr lang="en-US" sz="2000" dirty="0" err="1"/>
              <a:t>teknis</a:t>
            </a:r>
            <a:r>
              <a:rPr lang="en-US" sz="2000" dirty="0"/>
              <a:t> </a:t>
            </a:r>
            <a:r>
              <a:rPr lang="en-US" sz="2000" dirty="0" err="1"/>
              <a:t>dan</a:t>
            </a:r>
            <a:r>
              <a:rPr lang="en-US" sz="2000" dirty="0"/>
              <a:t> / </a:t>
            </a:r>
            <a:r>
              <a:rPr lang="en-US" sz="2000" dirty="0" err="1" smtClean="0"/>
              <a:t>atau</a:t>
            </a:r>
            <a:r>
              <a:rPr lang="en-US" sz="2000" dirty="0" smtClean="0"/>
              <a:t> </a:t>
            </a:r>
            <a:r>
              <a:rPr lang="en-US" sz="2000" dirty="0" err="1" smtClean="0"/>
              <a:t>ekonomis</a:t>
            </a:r>
            <a:r>
              <a:rPr lang="en-US" sz="2000" dirty="0" smtClean="0"/>
              <a:t>. </a:t>
            </a:r>
            <a:endParaRPr lang="en-US" sz="2000" dirty="0"/>
          </a:p>
        </p:txBody>
      </p:sp>
    </p:spTree>
    <p:extLst>
      <p:ext uri="{BB962C8B-B14F-4D97-AF65-F5344CB8AC3E}">
        <p14:creationId xmlns:p14="http://schemas.microsoft.com/office/powerpoint/2010/main" val="409399101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CE496-887C-4559-8F79-9E8BA375B353}" type="datetime9">
              <a:rPr lang="en-US" smtClean="0"/>
              <a:t>10/18/2017 1:14:57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130</a:t>
            </a:fld>
            <a:endParaRPr lang="en-US"/>
          </a:p>
        </p:txBody>
      </p:sp>
      <p:sp>
        <p:nvSpPr>
          <p:cNvPr id="4" name="Rectangle 3"/>
          <p:cNvSpPr/>
          <p:nvPr/>
        </p:nvSpPr>
        <p:spPr>
          <a:xfrm>
            <a:off x="271784" y="199382"/>
            <a:ext cx="3195234" cy="400110"/>
          </a:xfrm>
          <a:prstGeom prst="rect">
            <a:avLst/>
          </a:prstGeom>
        </p:spPr>
        <p:txBody>
          <a:bodyPr wrap="none">
            <a:spAutoFit/>
          </a:bodyPr>
          <a:lstStyle/>
          <a:p>
            <a:r>
              <a:rPr lang="en-US" sz="2000" b="1" dirty="0">
                <a:latin typeface="AdvGTIMES-BI"/>
              </a:rPr>
              <a:t>4.5.4 Combined Analysis</a:t>
            </a:r>
            <a:endParaRPr lang="en-US" sz="2000" b="1" dirty="0"/>
          </a:p>
        </p:txBody>
      </p:sp>
      <p:sp>
        <p:nvSpPr>
          <p:cNvPr id="5" name="Rectangle 4"/>
          <p:cNvSpPr/>
          <p:nvPr/>
        </p:nvSpPr>
        <p:spPr>
          <a:xfrm>
            <a:off x="428243" y="670852"/>
            <a:ext cx="8889491" cy="923330"/>
          </a:xfrm>
          <a:prstGeom prst="rect">
            <a:avLst/>
          </a:prstGeom>
        </p:spPr>
        <p:txBody>
          <a:bodyPr wrap="square">
            <a:spAutoFit/>
          </a:bodyPr>
          <a:lstStyle/>
          <a:p>
            <a:r>
              <a:rPr lang="id-ID" dirty="0">
                <a:latin typeface="AdvGTIMES-R"/>
              </a:rPr>
              <a:t>Metode penggunaan akhir dan metode ekonometri dapat digunakan bersamaan untuk </a:t>
            </a:r>
            <a:r>
              <a:rPr lang="id-ID" dirty="0" smtClean="0">
                <a:latin typeface="AdvGTIMES-R"/>
              </a:rPr>
              <a:t>meramalkan</a:t>
            </a:r>
            <a:r>
              <a:rPr lang="en-ID" dirty="0" smtClean="0">
                <a:latin typeface="AdvGTIMES-R"/>
              </a:rPr>
              <a:t> </a:t>
            </a:r>
            <a:r>
              <a:rPr lang="id-ID" dirty="0" smtClean="0">
                <a:latin typeface="AdvGTIMES-R"/>
              </a:rPr>
              <a:t>beban</a:t>
            </a:r>
            <a:r>
              <a:rPr lang="id-ID" dirty="0">
                <a:latin typeface="AdvGTIMES-R"/>
              </a:rPr>
              <a:t>. Ini memiliki kelebihan dan kekurangan dari kedua pendekatan tersebut.</a:t>
            </a:r>
            <a:endParaRPr lang="en-US" dirty="0">
              <a:latin typeface="AdvGTIMES-R"/>
            </a:endParaRPr>
          </a:p>
        </p:txBody>
      </p:sp>
      <p:sp>
        <p:nvSpPr>
          <p:cNvPr id="6" name="Rectangle 5"/>
          <p:cNvSpPr/>
          <p:nvPr/>
        </p:nvSpPr>
        <p:spPr>
          <a:xfrm>
            <a:off x="271784" y="1594619"/>
            <a:ext cx="3118161" cy="400110"/>
          </a:xfrm>
          <a:prstGeom prst="rect">
            <a:avLst/>
          </a:prstGeom>
        </p:spPr>
        <p:txBody>
          <a:bodyPr wrap="none">
            <a:spAutoFit/>
          </a:bodyPr>
          <a:lstStyle/>
          <a:p>
            <a:r>
              <a:rPr lang="en-US" sz="2000" b="1" dirty="0">
                <a:latin typeface="AdvGTIMES-B"/>
              </a:rPr>
              <a:t>4.6 Numerical Examples</a:t>
            </a:r>
            <a:endParaRPr lang="en-US" sz="2000" b="1" dirty="0"/>
          </a:p>
        </p:txBody>
      </p:sp>
      <p:sp>
        <p:nvSpPr>
          <p:cNvPr id="7" name="Rectangle 6"/>
          <p:cNvSpPr/>
          <p:nvPr/>
        </p:nvSpPr>
        <p:spPr>
          <a:xfrm>
            <a:off x="428244" y="2084154"/>
            <a:ext cx="8816340" cy="1200329"/>
          </a:xfrm>
          <a:prstGeom prst="rect">
            <a:avLst/>
          </a:prstGeom>
        </p:spPr>
        <p:txBody>
          <a:bodyPr wrap="square">
            <a:spAutoFit/>
          </a:bodyPr>
          <a:lstStyle/>
          <a:p>
            <a:r>
              <a:rPr lang="id-ID" dirty="0">
                <a:latin typeface="AdvGTIMES-R"/>
              </a:rPr>
              <a:t>Pada bagian ini, kami mencoba untuk menunjukkan langkah-langkah yang terlibat dalam peramalan </a:t>
            </a:r>
            <a:r>
              <a:rPr lang="id-ID" dirty="0" smtClean="0">
                <a:latin typeface="AdvGTIMES-R"/>
              </a:rPr>
              <a:t>beban</a:t>
            </a:r>
            <a:r>
              <a:rPr lang="en-ID" dirty="0" smtClean="0">
                <a:latin typeface="AdvGTIMES-R"/>
              </a:rPr>
              <a:t> </a:t>
            </a:r>
            <a:r>
              <a:rPr lang="id-ID" dirty="0" smtClean="0">
                <a:latin typeface="AdvGTIMES-R"/>
              </a:rPr>
              <a:t>dua </a:t>
            </a:r>
            <a:r>
              <a:rPr lang="id-ID" dirty="0">
                <a:latin typeface="AdvGTIMES-R"/>
              </a:rPr>
              <a:t>studi kasus; yaitu untuk utilitas regional berdasarkan analisis penggunaan akhir (Sect. 4.5.3) dan untuk utilitas besar (atau bahkan sebuah negara) melalui pemodelan ekonometrik (Seksi 4.5.2).</a:t>
            </a:r>
            <a:endParaRPr lang="en-US" dirty="0">
              <a:latin typeface="AdvGTIMES-R"/>
            </a:endParaRPr>
          </a:p>
        </p:txBody>
      </p:sp>
      <p:sp>
        <p:nvSpPr>
          <p:cNvPr id="8" name="Rectangle 7"/>
          <p:cNvSpPr/>
          <p:nvPr/>
        </p:nvSpPr>
        <p:spPr>
          <a:xfrm>
            <a:off x="271784" y="3322835"/>
            <a:ext cx="5436104" cy="400110"/>
          </a:xfrm>
          <a:prstGeom prst="rect">
            <a:avLst/>
          </a:prstGeom>
        </p:spPr>
        <p:txBody>
          <a:bodyPr wrap="none">
            <a:spAutoFit/>
          </a:bodyPr>
          <a:lstStyle/>
          <a:p>
            <a:r>
              <a:rPr lang="en-ID" sz="2000" b="1" dirty="0">
                <a:latin typeface="AdvGTIMES-BI"/>
              </a:rPr>
              <a:t>4.6.1 Load Forecasting for a Regional Uti</a:t>
            </a:r>
            <a:r>
              <a:rPr lang="en-ID" dirty="0">
                <a:latin typeface="AdvGTIMES-BI"/>
              </a:rPr>
              <a:t>lity</a:t>
            </a:r>
            <a:endParaRPr lang="en-US" dirty="0"/>
          </a:p>
        </p:txBody>
      </p:sp>
      <p:sp>
        <p:nvSpPr>
          <p:cNvPr id="9" name="Rectangle 8"/>
          <p:cNvSpPr/>
          <p:nvPr/>
        </p:nvSpPr>
        <p:spPr>
          <a:xfrm>
            <a:off x="480634" y="3788946"/>
            <a:ext cx="8837101" cy="2031325"/>
          </a:xfrm>
          <a:prstGeom prst="rect">
            <a:avLst/>
          </a:prstGeom>
        </p:spPr>
        <p:txBody>
          <a:bodyPr wrap="square">
            <a:spAutoFit/>
          </a:bodyPr>
          <a:lstStyle/>
          <a:p>
            <a:r>
              <a:rPr lang="id-ID" dirty="0">
                <a:latin typeface="AdvGTIMES-R"/>
              </a:rPr>
              <a:t>Gambar 4.6 menunjukkan daerah dimana beban harus diprediksi. Terdiri dari</a:t>
            </a:r>
            <a:br>
              <a:rPr lang="id-ID" dirty="0">
                <a:latin typeface="AdvGTIMES-R"/>
              </a:rPr>
            </a:br>
            <a:r>
              <a:rPr lang="id-ID" dirty="0">
                <a:latin typeface="AdvGTIMES-R"/>
              </a:rPr>
              <a:t>delapan subregional (area). Setiap daerah terdiri dari beberapa subareas, dipasok </a:t>
            </a:r>
            <a:r>
              <a:rPr lang="id-ID" dirty="0" smtClean="0">
                <a:latin typeface="AdvGTIMES-R"/>
              </a:rPr>
              <a:t>melalui</a:t>
            </a:r>
            <a:r>
              <a:rPr lang="en-ID" dirty="0" smtClean="0">
                <a:latin typeface="AdvGTIMES-R"/>
              </a:rPr>
              <a:t> </a:t>
            </a:r>
            <a:r>
              <a:rPr lang="id-ID" dirty="0" smtClean="0">
                <a:latin typeface="AdvGTIMES-R"/>
              </a:rPr>
              <a:t>beberapa </a:t>
            </a:r>
            <a:r>
              <a:rPr lang="id-ID" dirty="0">
                <a:latin typeface="AdvGTIMES-R"/>
              </a:rPr>
              <a:t>gardu induk, baik yang ada maupun yang </a:t>
            </a:r>
            <a:r>
              <a:rPr lang="id-ID" dirty="0" smtClean="0">
                <a:latin typeface="AdvGTIMES-R"/>
              </a:rPr>
              <a:t>baru.Ringkasan </a:t>
            </a:r>
            <a:r>
              <a:rPr lang="id-ID" dirty="0">
                <a:latin typeface="AdvGTIMES-R"/>
              </a:rPr>
              <a:t>data ditampilkan </a:t>
            </a:r>
            <a:r>
              <a:rPr lang="id-ID" dirty="0" smtClean="0">
                <a:latin typeface="AdvGTIMES-R"/>
              </a:rPr>
              <a:t>diTabel </a:t>
            </a:r>
            <a:r>
              <a:rPr lang="id-ID" dirty="0">
                <a:latin typeface="AdvGTIMES-R"/>
              </a:rPr>
              <a:t>4.1</a:t>
            </a:r>
            <a:r>
              <a:rPr lang="id-ID" dirty="0" smtClean="0">
                <a:latin typeface="AdvGTIMES-R"/>
              </a:rPr>
              <a:t>.</a:t>
            </a:r>
            <a:r>
              <a:rPr lang="en-ID" dirty="0" smtClean="0">
                <a:latin typeface="AdvGTIMES-R"/>
              </a:rPr>
              <a:t> </a:t>
            </a:r>
            <a:r>
              <a:rPr lang="id-ID" dirty="0" smtClean="0">
                <a:latin typeface="AdvGTIMES-R"/>
              </a:rPr>
              <a:t>Gardu </a:t>
            </a:r>
            <a:r>
              <a:rPr lang="id-ID" dirty="0">
                <a:latin typeface="AdvGTIMES-R"/>
              </a:rPr>
              <a:t>induk keduanya pada tingkat transmisi dan sub-transmisi. </a:t>
            </a:r>
            <a:r>
              <a:rPr lang="id-ID" dirty="0" smtClean="0">
                <a:latin typeface="AdvGTIMES-R"/>
              </a:rPr>
              <a:t>Itu</a:t>
            </a:r>
            <a:r>
              <a:rPr lang="en-ID" dirty="0" smtClean="0">
                <a:latin typeface="AdvGTIMES-R"/>
              </a:rPr>
              <a:t> </a:t>
            </a:r>
            <a:r>
              <a:rPr lang="id-ID" dirty="0" smtClean="0">
                <a:latin typeface="AdvGTIMES-R"/>
              </a:rPr>
              <a:t>angka </a:t>
            </a:r>
            <a:r>
              <a:rPr lang="id-ID" dirty="0">
                <a:latin typeface="AdvGTIMES-R"/>
              </a:rPr>
              <a:t>yang ditampilkan tidak praktis digunakan di sini dan mewakili nilai tipikal untuk </a:t>
            </a:r>
            <a:r>
              <a:rPr lang="en-ID" dirty="0" err="1" smtClean="0">
                <a:latin typeface="AdvGTIMES-R"/>
              </a:rPr>
              <a:t>sebuah</a:t>
            </a:r>
            <a:r>
              <a:rPr lang="en-ID" dirty="0" smtClean="0">
                <a:latin typeface="AdvGTIMES-R"/>
              </a:rPr>
              <a:t> </a:t>
            </a:r>
            <a:r>
              <a:rPr lang="id-ID" dirty="0" smtClean="0">
                <a:latin typeface="AdvGTIMES-R"/>
              </a:rPr>
              <a:t>sistem </a:t>
            </a:r>
            <a:r>
              <a:rPr lang="id-ID" dirty="0">
                <a:latin typeface="AdvGTIMES-R"/>
              </a:rPr>
              <a:t>yang sebenarnya Daerah biasanya ditunjuk dengan mengamati fakta bahwa itu ada di dalam</a:t>
            </a:r>
            <a:endParaRPr lang="en-US" dirty="0">
              <a:latin typeface="AdvGTIMES-R"/>
            </a:endParaRPr>
          </a:p>
        </p:txBody>
      </p:sp>
    </p:spTree>
    <p:extLst>
      <p:ext uri="{BB962C8B-B14F-4D97-AF65-F5344CB8AC3E}">
        <p14:creationId xmlns:p14="http://schemas.microsoft.com/office/powerpoint/2010/main" val="66850537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54A88-363E-43B3-8F67-EBEA4B308F24}" type="datetime9">
              <a:rPr lang="en-US" smtClean="0"/>
              <a:t>10/18/2017 1:14:57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131</a:t>
            </a:fld>
            <a:endParaRPr lang="en-US"/>
          </a:p>
        </p:txBody>
      </p:sp>
      <p:pic>
        <p:nvPicPr>
          <p:cNvPr id="4" name="Picture 3"/>
          <p:cNvPicPr>
            <a:picLocks noChangeAspect="1"/>
          </p:cNvPicPr>
          <p:nvPr/>
        </p:nvPicPr>
        <p:blipFill>
          <a:blip r:embed="rId2"/>
          <a:stretch>
            <a:fillRect/>
          </a:stretch>
        </p:blipFill>
        <p:spPr>
          <a:xfrm>
            <a:off x="625908" y="363448"/>
            <a:ext cx="4645153" cy="3304422"/>
          </a:xfrm>
          <a:prstGeom prst="rect">
            <a:avLst/>
          </a:prstGeom>
        </p:spPr>
      </p:pic>
      <p:sp>
        <p:nvSpPr>
          <p:cNvPr id="5" name="Rectangle 4"/>
          <p:cNvSpPr/>
          <p:nvPr/>
        </p:nvSpPr>
        <p:spPr>
          <a:xfrm>
            <a:off x="5413248" y="411963"/>
            <a:ext cx="4105656" cy="923330"/>
          </a:xfrm>
          <a:prstGeom prst="rect">
            <a:avLst/>
          </a:prstGeom>
        </p:spPr>
        <p:txBody>
          <a:bodyPr wrap="square">
            <a:spAutoFit/>
          </a:bodyPr>
          <a:lstStyle/>
          <a:p>
            <a:r>
              <a:rPr lang="id-ID" dirty="0">
                <a:latin typeface="AdvGTIMES-R"/>
              </a:rPr>
              <a:t>wilayah pelayanan beberapa sub-gardu transmisi. Terkadang etropolitan</a:t>
            </a:r>
            <a:br>
              <a:rPr lang="id-ID" dirty="0">
                <a:latin typeface="AdvGTIMES-R"/>
              </a:rPr>
            </a:br>
            <a:r>
              <a:rPr lang="id-ID" dirty="0">
                <a:latin typeface="AdvGTIMES-R"/>
              </a:rPr>
              <a:t>dianggap sebagai suatu daerah.</a:t>
            </a:r>
            <a:endParaRPr lang="en-ID" dirty="0">
              <a:latin typeface="AdvGTIMES-R"/>
            </a:endParaRPr>
          </a:p>
        </p:txBody>
      </p:sp>
      <p:sp>
        <p:nvSpPr>
          <p:cNvPr id="6" name="Rectangle 5"/>
          <p:cNvSpPr/>
          <p:nvPr/>
        </p:nvSpPr>
        <p:spPr>
          <a:xfrm>
            <a:off x="5414871" y="1635960"/>
            <a:ext cx="3877056" cy="4247317"/>
          </a:xfrm>
          <a:prstGeom prst="rect">
            <a:avLst/>
          </a:prstGeom>
        </p:spPr>
        <p:txBody>
          <a:bodyPr wrap="square">
            <a:spAutoFit/>
          </a:bodyPr>
          <a:lstStyle/>
          <a:p>
            <a:r>
              <a:rPr lang="id-ID" dirty="0">
                <a:latin typeface="AdvGTIMES-R"/>
              </a:rPr>
              <a:t>Tujuannya adalah untuk memprediksi beban puncak, dan juga, permintaan energi utilitas regional selama 10 tahun dari tahun berjalan; dengan langkah waktu 1 tahun. Prosesnya dimulai dari subareas; bergerak ke atas untuk mencapai beban wilayah.</a:t>
            </a:r>
            <a:br>
              <a:rPr lang="id-ID" dirty="0">
                <a:latin typeface="AdvGTIMES-R"/>
              </a:rPr>
            </a:br>
            <a:r>
              <a:rPr lang="id-ID" dirty="0">
                <a:latin typeface="AdvGTIMES-R"/>
              </a:rPr>
              <a:t>Diasumsikan bahwa karakteristik geografis subarea dan juga data beban mereka selama 10 tahun terakhir diketahui. Sebelum menyajikan data numerik, beberapa definisi dasar dan konsep dijelaskan lebih dulu.</a:t>
            </a:r>
            <a:endParaRPr lang="en-US" dirty="0">
              <a:latin typeface="AdvGTIMES-R"/>
            </a:endParaRPr>
          </a:p>
        </p:txBody>
      </p:sp>
      <p:pic>
        <p:nvPicPr>
          <p:cNvPr id="7" name="Picture 6"/>
          <p:cNvPicPr>
            <a:picLocks noChangeAspect="1"/>
          </p:cNvPicPr>
          <p:nvPr/>
        </p:nvPicPr>
        <p:blipFill>
          <a:blip r:embed="rId3"/>
          <a:stretch>
            <a:fillRect/>
          </a:stretch>
        </p:blipFill>
        <p:spPr>
          <a:xfrm>
            <a:off x="625907" y="3716385"/>
            <a:ext cx="4645153" cy="2349454"/>
          </a:xfrm>
          <a:prstGeom prst="rect">
            <a:avLst/>
          </a:prstGeom>
        </p:spPr>
      </p:pic>
    </p:spTree>
    <p:extLst>
      <p:ext uri="{BB962C8B-B14F-4D97-AF65-F5344CB8AC3E}">
        <p14:creationId xmlns:p14="http://schemas.microsoft.com/office/powerpoint/2010/main" val="394347237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1D8287-B592-442B-9DC0-2D6FFD862581}" type="datetime9">
              <a:rPr lang="en-US" smtClean="0"/>
              <a:t>10/18/2017 1:14:57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132</a:t>
            </a:fld>
            <a:endParaRPr lang="en-US"/>
          </a:p>
        </p:txBody>
      </p:sp>
      <p:sp>
        <p:nvSpPr>
          <p:cNvPr id="7" name="Rectangle 6"/>
          <p:cNvSpPr/>
          <p:nvPr/>
        </p:nvSpPr>
        <p:spPr>
          <a:xfrm>
            <a:off x="294896" y="217670"/>
            <a:ext cx="4129657" cy="400110"/>
          </a:xfrm>
          <a:prstGeom prst="rect">
            <a:avLst/>
          </a:prstGeom>
        </p:spPr>
        <p:txBody>
          <a:bodyPr wrap="none">
            <a:spAutoFit/>
          </a:bodyPr>
          <a:lstStyle/>
          <a:p>
            <a:r>
              <a:rPr lang="en-US" sz="2000" b="1" dirty="0">
                <a:latin typeface="AdvGTIMES-B"/>
              </a:rPr>
              <a:t>4.6.1.1 Definitions and Concepts</a:t>
            </a:r>
            <a:endParaRPr lang="en-US" sz="2000" b="1" dirty="0"/>
          </a:p>
        </p:txBody>
      </p:sp>
      <p:sp>
        <p:nvSpPr>
          <p:cNvPr id="8" name="Rectangle 7"/>
          <p:cNvSpPr/>
          <p:nvPr/>
        </p:nvSpPr>
        <p:spPr>
          <a:xfrm>
            <a:off x="483108" y="707196"/>
            <a:ext cx="8423148" cy="2862322"/>
          </a:xfrm>
          <a:prstGeom prst="rect">
            <a:avLst/>
          </a:prstGeom>
        </p:spPr>
        <p:txBody>
          <a:bodyPr wrap="square">
            <a:spAutoFit/>
          </a:bodyPr>
          <a:lstStyle/>
          <a:p>
            <a:r>
              <a:rPr lang="id-ID" dirty="0">
                <a:latin typeface="AdvGTIMES-R"/>
              </a:rPr>
              <a:t>Diasumsikan bahwa setiap subarea terdiri dari tiga jenis muatan </a:t>
            </a:r>
            <a:r>
              <a:rPr lang="id-ID" dirty="0" smtClean="0">
                <a:latin typeface="AdvGTIMES-R"/>
              </a:rPr>
              <a:t>berikut</a:t>
            </a:r>
            <a:endParaRPr lang="en-ID" dirty="0" smtClean="0">
              <a:latin typeface="AdvGTIMES-R"/>
            </a:endParaRPr>
          </a:p>
          <a:p>
            <a:r>
              <a:rPr lang="id-ID" dirty="0" smtClean="0">
                <a:latin typeface="AdvGTIMES-R"/>
              </a:rPr>
              <a:t>• Perkotaan</a:t>
            </a:r>
            <a:endParaRPr lang="en-ID" dirty="0" smtClean="0">
              <a:latin typeface="AdvGTIMES-R"/>
            </a:endParaRPr>
          </a:p>
          <a:p>
            <a:r>
              <a:rPr lang="id-ID" dirty="0" smtClean="0">
                <a:latin typeface="AdvGTIMES-R"/>
              </a:rPr>
              <a:t>• Pedesaan</a:t>
            </a:r>
            <a:endParaRPr lang="en-ID" dirty="0" smtClean="0">
              <a:latin typeface="AdvGTIMES-R"/>
            </a:endParaRPr>
          </a:p>
          <a:p>
            <a:r>
              <a:rPr lang="id-ID" dirty="0" smtClean="0">
                <a:latin typeface="AdvGTIMES-R"/>
              </a:rPr>
              <a:t>• </a:t>
            </a:r>
            <a:r>
              <a:rPr lang="id-ID" dirty="0">
                <a:latin typeface="AdvGTIMES-R"/>
              </a:rPr>
              <a:t>Pelanggan </a:t>
            </a:r>
            <a:r>
              <a:rPr lang="id-ID" dirty="0" smtClean="0">
                <a:latin typeface="AdvGTIMES-R"/>
              </a:rPr>
              <a:t>besar</a:t>
            </a:r>
            <a:endParaRPr lang="en-ID" dirty="0" smtClean="0">
              <a:latin typeface="AdvGTIMES-R"/>
            </a:endParaRPr>
          </a:p>
          <a:p>
            <a:r>
              <a:rPr lang="id-ID" dirty="0" smtClean="0">
                <a:latin typeface="AdvGTIMES-R"/>
              </a:rPr>
              <a:t>Beban </a:t>
            </a:r>
            <a:r>
              <a:rPr lang="id-ID" dirty="0">
                <a:latin typeface="AdvGTIMES-R"/>
              </a:rPr>
              <a:t>perkotaan, biasanya terdiri </a:t>
            </a:r>
            <a:r>
              <a:rPr lang="id-ID" dirty="0" smtClean="0">
                <a:latin typeface="AdvGTIMES-R"/>
              </a:rPr>
              <a:t>dari</a:t>
            </a:r>
            <a:endParaRPr lang="en-ID" dirty="0" smtClean="0">
              <a:latin typeface="AdvGTIMES-R"/>
            </a:endParaRPr>
          </a:p>
          <a:p>
            <a:r>
              <a:rPr lang="id-ID" dirty="0" smtClean="0">
                <a:latin typeface="AdvGTIMES-R"/>
              </a:rPr>
              <a:t>• Residential</a:t>
            </a:r>
            <a:endParaRPr lang="en-ID" dirty="0" smtClean="0">
              <a:latin typeface="AdvGTIMES-R"/>
            </a:endParaRPr>
          </a:p>
          <a:p>
            <a:r>
              <a:rPr lang="id-ID" dirty="0" smtClean="0">
                <a:latin typeface="AdvGTIMES-R"/>
              </a:rPr>
              <a:t>• Komersial</a:t>
            </a:r>
            <a:endParaRPr lang="en-ID" dirty="0" smtClean="0">
              <a:latin typeface="AdvGTIMES-R"/>
            </a:endParaRPr>
          </a:p>
          <a:p>
            <a:r>
              <a:rPr lang="id-ID" dirty="0" smtClean="0">
                <a:latin typeface="AdvGTIMES-R"/>
              </a:rPr>
              <a:t>• Publik</a:t>
            </a:r>
            <a:endParaRPr lang="en-ID" dirty="0" smtClean="0">
              <a:latin typeface="AdvGTIMES-R"/>
            </a:endParaRPr>
          </a:p>
          <a:p>
            <a:r>
              <a:rPr lang="id-ID" dirty="0" smtClean="0">
                <a:latin typeface="AdvGTIMES-R"/>
              </a:rPr>
              <a:t>• </a:t>
            </a:r>
            <a:r>
              <a:rPr lang="id-ID" dirty="0">
                <a:latin typeface="AdvGTIMES-R"/>
              </a:rPr>
              <a:t>Industri </a:t>
            </a:r>
            <a:r>
              <a:rPr lang="id-ID" dirty="0" smtClean="0">
                <a:latin typeface="AdvGTIMES-R"/>
              </a:rPr>
              <a:t>kecil</a:t>
            </a:r>
            <a:endParaRPr lang="en-ID" dirty="0" smtClean="0">
              <a:latin typeface="AdvGTIMES-R"/>
            </a:endParaRPr>
          </a:p>
          <a:p>
            <a:r>
              <a:rPr lang="id-ID" dirty="0" smtClean="0">
                <a:latin typeface="AdvGTIMES-R"/>
              </a:rPr>
              <a:t>• </a:t>
            </a:r>
            <a:r>
              <a:rPr lang="id-ID" dirty="0">
                <a:latin typeface="AdvGTIMES-R"/>
              </a:rPr>
              <a:t>Susut Distribusi</a:t>
            </a:r>
            <a:endParaRPr lang="en-US" dirty="0">
              <a:latin typeface="AdvGTIMES-R"/>
            </a:endParaRPr>
          </a:p>
        </p:txBody>
      </p:sp>
      <p:sp>
        <p:nvSpPr>
          <p:cNvPr id="9" name="Rectangle 8"/>
          <p:cNvSpPr/>
          <p:nvPr/>
        </p:nvSpPr>
        <p:spPr>
          <a:xfrm>
            <a:off x="483108" y="3574953"/>
            <a:ext cx="8816340" cy="1200329"/>
          </a:xfrm>
          <a:prstGeom prst="rect">
            <a:avLst/>
          </a:prstGeom>
        </p:spPr>
        <p:txBody>
          <a:bodyPr wrap="square">
            <a:spAutoFit/>
          </a:bodyPr>
          <a:lstStyle/>
          <a:p>
            <a:r>
              <a:rPr lang="id-ID" dirty="0">
                <a:latin typeface="AdvGTIMES-R"/>
              </a:rPr>
              <a:t>Data historis serta data ekstensif dari departemen daerah, yang bertanggung jawab</a:t>
            </a:r>
            <a:br>
              <a:rPr lang="id-ID" dirty="0">
                <a:latin typeface="AdvGTIMES-R"/>
              </a:rPr>
            </a:br>
            <a:r>
              <a:rPr lang="id-ID" dirty="0">
                <a:latin typeface="AdvGTIMES-R"/>
              </a:rPr>
              <a:t>dari bagian yang disebutkan di atas, diharuskan mencapai prediksi yang masuk akal.</a:t>
            </a:r>
            <a:br>
              <a:rPr lang="id-ID" dirty="0">
                <a:latin typeface="AdvGTIMES-R"/>
              </a:rPr>
            </a:br>
            <a:r>
              <a:rPr lang="id-ID" dirty="0">
                <a:latin typeface="AdvGTIMES-R"/>
              </a:rPr>
              <a:t>Beban perkotaan sebenarnya tidak terkonsentrasi pada titik geografis tertentu</a:t>
            </a:r>
            <a:br>
              <a:rPr lang="id-ID" dirty="0">
                <a:latin typeface="AdvGTIMES-R"/>
              </a:rPr>
            </a:br>
            <a:r>
              <a:rPr lang="id-ID" dirty="0">
                <a:latin typeface="AdvGTIMES-R"/>
              </a:rPr>
              <a:t>didistribusikan ke seluruh wilayah perkotaan. Poin ini harus diperhatikan.</a:t>
            </a:r>
            <a:endParaRPr lang="en-US" dirty="0">
              <a:latin typeface="AdvGTIMES-R"/>
            </a:endParaRPr>
          </a:p>
        </p:txBody>
      </p:sp>
      <p:sp>
        <p:nvSpPr>
          <p:cNvPr id="4" name="Rectangle 3"/>
          <p:cNvSpPr/>
          <p:nvPr/>
        </p:nvSpPr>
        <p:spPr>
          <a:xfrm>
            <a:off x="483108" y="4775281"/>
            <a:ext cx="4634602" cy="369332"/>
          </a:xfrm>
          <a:prstGeom prst="rect">
            <a:avLst/>
          </a:prstGeom>
        </p:spPr>
        <p:txBody>
          <a:bodyPr wrap="none">
            <a:spAutoFit/>
          </a:bodyPr>
          <a:lstStyle/>
          <a:p>
            <a:r>
              <a:rPr lang="id-ID" dirty="0">
                <a:latin typeface="AdvGTIMES-R"/>
              </a:rPr>
              <a:t>Jenis beban pedesaan, terutama terdiri dari</a:t>
            </a:r>
            <a:endParaRPr lang="en-US" dirty="0">
              <a:latin typeface="AdvGTIMES-R"/>
            </a:endParaRPr>
          </a:p>
        </p:txBody>
      </p:sp>
      <p:sp>
        <p:nvSpPr>
          <p:cNvPr id="5" name="Rectangle 4"/>
          <p:cNvSpPr/>
          <p:nvPr/>
        </p:nvSpPr>
        <p:spPr>
          <a:xfrm>
            <a:off x="483108" y="5144613"/>
            <a:ext cx="4953000" cy="923330"/>
          </a:xfrm>
          <a:prstGeom prst="rect">
            <a:avLst/>
          </a:prstGeom>
        </p:spPr>
        <p:txBody>
          <a:bodyPr>
            <a:spAutoFit/>
          </a:bodyPr>
          <a:lstStyle/>
          <a:p>
            <a:r>
              <a:rPr lang="id-ID" dirty="0"/>
              <a:t>• </a:t>
            </a:r>
            <a:r>
              <a:rPr lang="id-ID" dirty="0">
                <a:latin typeface="AdvGTIMES-R"/>
              </a:rPr>
              <a:t>Residential</a:t>
            </a:r>
            <a:br>
              <a:rPr lang="id-ID" dirty="0">
                <a:latin typeface="AdvGTIMES-R"/>
              </a:rPr>
            </a:br>
            <a:r>
              <a:rPr lang="id-ID" dirty="0">
                <a:latin typeface="AdvGTIMES-R"/>
              </a:rPr>
              <a:t>• Pertanian</a:t>
            </a:r>
            <a:br>
              <a:rPr lang="id-ID" dirty="0">
                <a:latin typeface="AdvGTIMES-R"/>
              </a:rPr>
            </a:br>
            <a:r>
              <a:rPr lang="id-ID" dirty="0"/>
              <a:t>• </a:t>
            </a:r>
            <a:r>
              <a:rPr lang="id-ID" dirty="0">
                <a:latin typeface="AdvGTIMES-R"/>
              </a:rPr>
              <a:t>Lain-lain (industri kecil, umum, dll</a:t>
            </a:r>
            <a:r>
              <a:rPr lang="id-ID" dirty="0"/>
              <a:t>)</a:t>
            </a:r>
            <a:endParaRPr lang="en-US" dirty="0"/>
          </a:p>
        </p:txBody>
      </p:sp>
    </p:spTree>
    <p:extLst>
      <p:ext uri="{BB962C8B-B14F-4D97-AF65-F5344CB8AC3E}">
        <p14:creationId xmlns:p14="http://schemas.microsoft.com/office/powerpoint/2010/main" val="412481146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570C12-DE27-4192-8943-C2C2486B410F}" type="datetime9">
              <a:rPr lang="en-US" smtClean="0"/>
              <a:t>10/18/2017 1:14:57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133</a:t>
            </a:fld>
            <a:endParaRPr lang="en-US"/>
          </a:p>
        </p:txBody>
      </p:sp>
      <p:sp>
        <p:nvSpPr>
          <p:cNvPr id="6" name="Rectangle 5"/>
          <p:cNvSpPr/>
          <p:nvPr/>
        </p:nvSpPr>
        <p:spPr>
          <a:xfrm>
            <a:off x="464820" y="522032"/>
            <a:ext cx="8953500" cy="1200329"/>
          </a:xfrm>
          <a:prstGeom prst="rect">
            <a:avLst/>
          </a:prstGeom>
        </p:spPr>
        <p:txBody>
          <a:bodyPr wrap="square">
            <a:spAutoFit/>
          </a:bodyPr>
          <a:lstStyle/>
          <a:p>
            <a:r>
              <a:rPr lang="id-ID" dirty="0">
                <a:latin typeface="AdvGTIMES-R"/>
              </a:rPr>
              <a:t>Bagian perumahan dapat diperkirakan berdasarkan perkiraan jumlah </a:t>
            </a:r>
            <a:r>
              <a:rPr lang="id-ID" dirty="0" smtClean="0">
                <a:latin typeface="AdvGTIMES-R"/>
              </a:rPr>
              <a:t>rumah</a:t>
            </a:r>
            <a:r>
              <a:rPr lang="en-ID" dirty="0" smtClean="0">
                <a:latin typeface="AdvGTIMES-R"/>
              </a:rPr>
              <a:t> </a:t>
            </a:r>
            <a:r>
              <a:rPr lang="id-ID" dirty="0" smtClean="0">
                <a:latin typeface="AdvGTIMES-R"/>
              </a:rPr>
              <a:t>dan </a:t>
            </a:r>
            <a:r>
              <a:rPr lang="id-ID" dirty="0">
                <a:latin typeface="AdvGTIMES-R"/>
              </a:rPr>
              <a:t>perkiraan konsumsi daya tiap rumah. Yang terakhir ini, ditentukan </a:t>
            </a:r>
            <a:r>
              <a:rPr lang="id-ID" dirty="0" smtClean="0">
                <a:latin typeface="AdvGTIMES-R"/>
              </a:rPr>
              <a:t>sendiri</a:t>
            </a:r>
            <a:r>
              <a:rPr lang="en-ID" dirty="0" smtClean="0">
                <a:latin typeface="AdvGTIMES-R"/>
              </a:rPr>
              <a:t> </a:t>
            </a:r>
            <a:r>
              <a:rPr lang="id-ID" dirty="0" smtClean="0">
                <a:latin typeface="AdvGTIMES-R"/>
              </a:rPr>
              <a:t>berdasarkan </a:t>
            </a:r>
            <a:r>
              <a:rPr lang="id-ID" dirty="0">
                <a:latin typeface="AdvGTIMES-R"/>
              </a:rPr>
              <a:t>angka yang ada dan kemungkinan kenaikan pemakaian karena berbagai macam</a:t>
            </a:r>
            <a:br>
              <a:rPr lang="id-ID" dirty="0">
                <a:latin typeface="AdvGTIMES-R"/>
              </a:rPr>
            </a:br>
            <a:r>
              <a:rPr lang="id-ID" dirty="0">
                <a:latin typeface="AdvGTIMES-R"/>
              </a:rPr>
              <a:t>alasan (katakanlah, peranti dan teknologi baru muncul di daerah pedesaan).</a:t>
            </a:r>
            <a:endParaRPr lang="en-US" dirty="0">
              <a:latin typeface="AdvGTIMES-R"/>
            </a:endParaRPr>
          </a:p>
        </p:txBody>
      </p:sp>
      <p:sp>
        <p:nvSpPr>
          <p:cNvPr id="7" name="Rectangle 6"/>
          <p:cNvSpPr/>
          <p:nvPr/>
        </p:nvSpPr>
        <p:spPr>
          <a:xfrm>
            <a:off x="464820" y="1722361"/>
            <a:ext cx="9054084" cy="1754326"/>
          </a:xfrm>
          <a:prstGeom prst="rect">
            <a:avLst/>
          </a:prstGeom>
        </p:spPr>
        <p:txBody>
          <a:bodyPr wrap="square">
            <a:spAutoFit/>
          </a:bodyPr>
          <a:lstStyle/>
          <a:p>
            <a:r>
              <a:rPr lang="id-ID" dirty="0">
                <a:latin typeface="AdvGTIMES-R"/>
              </a:rPr>
              <a:t>Bagian pertanian ditentukan berdasarkan perkiraan jumlah sumur</a:t>
            </a:r>
            <a:r>
              <a:rPr lang="id-ID" dirty="0" smtClean="0">
                <a:latin typeface="AdvGTIMES-R"/>
              </a:rPr>
              <a:t>,</a:t>
            </a:r>
            <a:r>
              <a:rPr lang="en-ID" dirty="0" smtClean="0">
                <a:latin typeface="AdvGTIMES-R"/>
              </a:rPr>
              <a:t> </a:t>
            </a:r>
            <a:r>
              <a:rPr lang="id-ID" dirty="0" smtClean="0">
                <a:latin typeface="AdvGTIMES-R"/>
              </a:rPr>
              <a:t>kedalaman </a:t>
            </a:r>
            <a:r>
              <a:rPr lang="id-ID" dirty="0">
                <a:latin typeface="AdvGTIMES-R"/>
              </a:rPr>
              <a:t>rata-rata dan arus air rata-rata mereka. Misalnya, di sebuah subarea, </a:t>
            </a:r>
            <a:r>
              <a:rPr lang="id-ID" dirty="0" smtClean="0">
                <a:latin typeface="AdvGTIMES-R"/>
              </a:rPr>
              <a:t>disana</a:t>
            </a:r>
            <a:r>
              <a:rPr lang="en-ID" dirty="0" smtClean="0">
                <a:latin typeface="AdvGTIMES-R"/>
              </a:rPr>
              <a:t> </a:t>
            </a:r>
            <a:r>
              <a:rPr lang="id-ID" dirty="0" smtClean="0">
                <a:latin typeface="AdvGTIMES-R"/>
              </a:rPr>
              <a:t>Bisa </a:t>
            </a:r>
            <a:r>
              <a:rPr lang="id-ID" dirty="0">
                <a:latin typeface="AdvGTIMES-R"/>
              </a:rPr>
              <a:t>jadi jumlah total 491 sumur dalam, dengan kedalaman rata-rata 75 meter dan 25 l / </a:t>
            </a:r>
            <a:r>
              <a:rPr lang="id-ID" dirty="0" smtClean="0">
                <a:latin typeface="AdvGTIMES-R"/>
              </a:rPr>
              <a:t>s</a:t>
            </a:r>
            <a:r>
              <a:rPr lang="en-ID" dirty="0" smtClean="0">
                <a:latin typeface="AdvGTIMES-R"/>
              </a:rPr>
              <a:t> </a:t>
            </a:r>
            <a:r>
              <a:rPr lang="id-ID" dirty="0" smtClean="0">
                <a:latin typeface="AdvGTIMES-R"/>
              </a:rPr>
              <a:t>arus </a:t>
            </a:r>
            <a:r>
              <a:rPr lang="id-ID" dirty="0">
                <a:latin typeface="AdvGTIMES-R"/>
              </a:rPr>
              <a:t>rata-rata. Angka-angka ini masing-masing adalah 2735, 36 dan 15, untuk semi-dalam</a:t>
            </a:r>
            <a:br>
              <a:rPr lang="id-ID" dirty="0">
                <a:latin typeface="AdvGTIMES-R"/>
              </a:rPr>
            </a:br>
            <a:r>
              <a:rPr lang="id-ID" dirty="0">
                <a:latin typeface="AdvGTIMES-R"/>
              </a:rPr>
              <a:t>sumur di subarea yang sama. Berdasarkan angka tersebut, beban pertanian</a:t>
            </a:r>
            <a:br>
              <a:rPr lang="id-ID" dirty="0">
                <a:latin typeface="AdvGTIMES-R"/>
              </a:rPr>
            </a:br>
            <a:r>
              <a:rPr lang="id-ID" dirty="0">
                <a:latin typeface="AdvGTIMES-R"/>
              </a:rPr>
              <a:t>subareas dan, sebagai hasilnya, daerah tersebut dapat ditentukan.</a:t>
            </a:r>
            <a:endParaRPr lang="en-US" dirty="0">
              <a:latin typeface="AdvGTIMES-R"/>
            </a:endParaRPr>
          </a:p>
        </p:txBody>
      </p:sp>
      <p:sp>
        <p:nvSpPr>
          <p:cNvPr id="8" name="Rectangle 7"/>
          <p:cNvSpPr/>
          <p:nvPr/>
        </p:nvSpPr>
        <p:spPr>
          <a:xfrm>
            <a:off x="515112" y="3570351"/>
            <a:ext cx="8953500" cy="646331"/>
          </a:xfrm>
          <a:prstGeom prst="rect">
            <a:avLst/>
          </a:prstGeom>
        </p:spPr>
        <p:txBody>
          <a:bodyPr wrap="square">
            <a:spAutoFit/>
          </a:bodyPr>
          <a:lstStyle/>
          <a:p>
            <a:r>
              <a:rPr lang="id-ID" dirty="0">
                <a:latin typeface="AdvGTIMES-R"/>
              </a:rPr>
              <a:t>Bagian lain dari jenis beban di pedesaan juga harus diperkirakan. Jika</a:t>
            </a:r>
            <a:br>
              <a:rPr lang="id-ID" dirty="0">
                <a:latin typeface="AdvGTIMES-R"/>
              </a:rPr>
            </a:br>
            <a:r>
              <a:rPr lang="id-ID" dirty="0">
                <a:latin typeface="AdvGTIMES-R"/>
              </a:rPr>
              <a:t>Sulit, kadang, persentase tetap (katakanlah 25%) dapat dipertimbangkan.</a:t>
            </a:r>
            <a:endParaRPr lang="en-US" dirty="0">
              <a:latin typeface="AdvGTIMES-R"/>
            </a:endParaRPr>
          </a:p>
        </p:txBody>
      </p:sp>
      <p:sp>
        <p:nvSpPr>
          <p:cNvPr id="9" name="Rectangle 8"/>
          <p:cNvSpPr/>
          <p:nvPr/>
        </p:nvSpPr>
        <p:spPr>
          <a:xfrm>
            <a:off x="515112" y="4310346"/>
            <a:ext cx="8903208" cy="1200329"/>
          </a:xfrm>
          <a:prstGeom prst="rect">
            <a:avLst/>
          </a:prstGeom>
        </p:spPr>
        <p:txBody>
          <a:bodyPr wrap="square">
            <a:spAutoFit/>
          </a:bodyPr>
          <a:lstStyle/>
          <a:p>
            <a:r>
              <a:rPr lang="id-ID" dirty="0">
                <a:latin typeface="AdvGTIMES-R"/>
              </a:rPr>
              <a:t>Pelanggan besar dianggap terpisah, karena mereka tidak mematuhi yang spesifik</a:t>
            </a:r>
            <a:br>
              <a:rPr lang="id-ID" dirty="0">
                <a:latin typeface="AdvGTIMES-R"/>
              </a:rPr>
            </a:br>
            <a:r>
              <a:rPr lang="id-ID" dirty="0">
                <a:latin typeface="AdvGTIMES-R"/>
              </a:rPr>
              <a:t>aturan, dalam hal, perkiraan beban. Mereka mungkin ada atau baru. Masa depan</a:t>
            </a:r>
            <a:br>
              <a:rPr lang="id-ID" dirty="0">
                <a:latin typeface="AdvGTIMES-R"/>
              </a:rPr>
            </a:br>
            <a:r>
              <a:rPr lang="id-ID" dirty="0">
                <a:latin typeface="AdvGTIMES-R"/>
              </a:rPr>
              <a:t>Banyak jenis yang ada dapat diperkirakan berdasarkan perkiraan mereka sebelumnya dan yang diperkirakan </a:t>
            </a:r>
            <a:r>
              <a:rPr lang="id-ID" dirty="0" smtClean="0">
                <a:latin typeface="AdvGTIMES-R"/>
              </a:rPr>
              <a:t>sebelumnya</a:t>
            </a:r>
            <a:r>
              <a:rPr lang="en-ID" dirty="0" smtClean="0">
                <a:latin typeface="AdvGTIMES-R"/>
              </a:rPr>
              <a:t> </a:t>
            </a:r>
            <a:r>
              <a:rPr lang="id-ID" dirty="0" smtClean="0">
                <a:latin typeface="AdvGTIMES-R"/>
              </a:rPr>
              <a:t>pertunjukan</a:t>
            </a:r>
            <a:r>
              <a:rPr lang="id-ID" dirty="0">
                <a:latin typeface="AdvGTIMES-R"/>
              </a:rPr>
              <a:t>.</a:t>
            </a:r>
            <a:endParaRPr lang="en-US" dirty="0">
              <a:latin typeface="AdvGTIMES-R"/>
            </a:endParaRPr>
          </a:p>
        </p:txBody>
      </p:sp>
    </p:spTree>
    <p:extLst>
      <p:ext uri="{BB962C8B-B14F-4D97-AF65-F5344CB8AC3E}">
        <p14:creationId xmlns:p14="http://schemas.microsoft.com/office/powerpoint/2010/main" val="362948612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F30BB0-1133-48D3-9F2B-29BCCC499F74}" type="datetime9">
              <a:rPr lang="en-US" smtClean="0"/>
              <a:t>10/18/2017 1:14:57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134</a:t>
            </a:fld>
            <a:endParaRPr lang="en-US"/>
          </a:p>
        </p:txBody>
      </p:sp>
      <p:sp>
        <p:nvSpPr>
          <p:cNvPr id="5" name="Rectangle 4"/>
          <p:cNvSpPr/>
          <p:nvPr/>
        </p:nvSpPr>
        <p:spPr>
          <a:xfrm>
            <a:off x="566928" y="266704"/>
            <a:ext cx="8860536" cy="2308324"/>
          </a:xfrm>
          <a:prstGeom prst="rect">
            <a:avLst/>
          </a:prstGeom>
        </p:spPr>
        <p:txBody>
          <a:bodyPr wrap="square">
            <a:spAutoFit/>
          </a:bodyPr>
          <a:lstStyle/>
          <a:p>
            <a:r>
              <a:rPr lang="id-ID" dirty="0">
                <a:latin typeface="AdvGTIMES-R"/>
              </a:rPr>
              <a:t>Banyak beban jenis baru ditentukan berdasarkan tuntutannyamasing kontrak dengan utilitas. Keduanya memerlukan pengumpulan data yang ekstensif dankomunikasi dengan pelanggan besar dan departemen yang bertugas besarpelanggan. Mereka biasanya pelanggan dengan permintaan lebih dari 1 MW.Berdasarkan hal di atas, untuk setiap subarea, beban perkiraan puncak ditentukansetiap kelas beban. Faktor kebetulan kemudian harus digunakan untuk mengetahuidiprediksi beban daerah dan kemudian wilayah. Faktor-faktor ini bisa ditentukanberdasarkan data historis dan beberapa pertimbangan teknik.</a:t>
            </a:r>
            <a:endParaRPr lang="en-US" dirty="0">
              <a:latin typeface="AdvGTIMES-R"/>
            </a:endParaRPr>
          </a:p>
        </p:txBody>
      </p:sp>
      <p:sp>
        <p:nvSpPr>
          <p:cNvPr id="6" name="Rectangle 5"/>
          <p:cNvSpPr/>
          <p:nvPr/>
        </p:nvSpPr>
        <p:spPr>
          <a:xfrm>
            <a:off x="361585" y="2661128"/>
            <a:ext cx="2903359" cy="400110"/>
          </a:xfrm>
          <a:prstGeom prst="rect">
            <a:avLst/>
          </a:prstGeom>
        </p:spPr>
        <p:txBody>
          <a:bodyPr wrap="none">
            <a:spAutoFit/>
          </a:bodyPr>
          <a:lstStyle/>
          <a:p>
            <a:r>
              <a:rPr lang="en-US" sz="2000" b="1" dirty="0">
                <a:latin typeface="AdvGTIMES-B"/>
              </a:rPr>
              <a:t>4.6.1.2 Numerical Data</a:t>
            </a:r>
            <a:endParaRPr lang="en-US" sz="2000" b="1" dirty="0"/>
          </a:p>
        </p:txBody>
      </p:sp>
      <p:sp>
        <p:nvSpPr>
          <p:cNvPr id="7" name="Rectangle 6"/>
          <p:cNvSpPr/>
          <p:nvPr/>
        </p:nvSpPr>
        <p:spPr>
          <a:xfrm>
            <a:off x="566928" y="3061238"/>
            <a:ext cx="8979408" cy="1477328"/>
          </a:xfrm>
          <a:prstGeom prst="rect">
            <a:avLst/>
          </a:prstGeom>
        </p:spPr>
        <p:txBody>
          <a:bodyPr wrap="square">
            <a:spAutoFit/>
          </a:bodyPr>
          <a:lstStyle/>
          <a:p>
            <a:r>
              <a:rPr lang="id-ID" dirty="0">
                <a:latin typeface="AdvGTIMES-R"/>
              </a:rPr>
              <a:t>Untuk menghemat ruang, untuk wilayah yang sedang dipertimbangkan, kami menampilkan hasilnya untuk area </a:t>
            </a:r>
            <a:r>
              <a:rPr lang="id-ID" dirty="0" smtClean="0">
                <a:latin typeface="AdvGTIMES-R"/>
              </a:rPr>
              <a:t>E</a:t>
            </a:r>
            <a:r>
              <a:rPr lang="en-ID" dirty="0" smtClean="0">
                <a:latin typeface="AdvGTIMES-R"/>
              </a:rPr>
              <a:t> </a:t>
            </a:r>
            <a:r>
              <a:rPr lang="id-ID" dirty="0" smtClean="0">
                <a:latin typeface="AdvGTIMES-R"/>
              </a:rPr>
              <a:t>(</a:t>
            </a:r>
            <a:r>
              <a:rPr lang="id-ID" dirty="0">
                <a:latin typeface="AdvGTIMES-R"/>
              </a:rPr>
              <a:t>Tabel 4.1). Daerah ini terdiri dari empat subareas. Ada dua muatan perkotaan utama di </a:t>
            </a:r>
            <a:r>
              <a:rPr lang="id-ID" dirty="0" smtClean="0">
                <a:latin typeface="AdvGTIMES-R"/>
              </a:rPr>
              <a:t>Indonesia</a:t>
            </a:r>
            <a:r>
              <a:rPr lang="en-ID" dirty="0" smtClean="0">
                <a:latin typeface="AdvGTIMES-R"/>
              </a:rPr>
              <a:t> </a:t>
            </a:r>
            <a:r>
              <a:rPr lang="id-ID" dirty="0" smtClean="0">
                <a:latin typeface="AdvGTIMES-R"/>
              </a:rPr>
              <a:t>subareas </a:t>
            </a:r>
            <a:r>
              <a:rPr lang="id-ID" dirty="0">
                <a:latin typeface="AdvGTIMES-R"/>
              </a:rPr>
              <a:t>1 dan 2 (UE1 dan UE2). Beban daerah diperkirakan </a:t>
            </a:r>
            <a:r>
              <a:rPr lang="id-ID" dirty="0" smtClean="0">
                <a:latin typeface="AdvGTIMES-R"/>
              </a:rPr>
              <a:t>bervariasi</a:t>
            </a:r>
            <a:r>
              <a:rPr lang="en-ID" dirty="0" smtClean="0">
                <a:latin typeface="AdvGTIMES-R"/>
              </a:rPr>
              <a:t> </a:t>
            </a:r>
            <a:r>
              <a:rPr lang="id-ID" dirty="0" smtClean="0">
                <a:latin typeface="AdvGTIMES-R"/>
              </a:rPr>
              <a:t>ditunjukkan </a:t>
            </a:r>
            <a:r>
              <a:rPr lang="id-ID" dirty="0">
                <a:latin typeface="AdvGTIMES-R"/>
              </a:rPr>
              <a:t>pada Gambar 4.7. Dengan rincian sebagai berikut.</a:t>
            </a:r>
            <a:endParaRPr lang="en-US" dirty="0">
              <a:latin typeface="AdvGTIMES-R"/>
            </a:endParaRPr>
          </a:p>
        </p:txBody>
      </p:sp>
      <p:sp>
        <p:nvSpPr>
          <p:cNvPr id="8" name="Rectangle 7"/>
          <p:cNvSpPr/>
          <p:nvPr/>
        </p:nvSpPr>
        <p:spPr>
          <a:xfrm>
            <a:off x="566928" y="4538566"/>
            <a:ext cx="8860536" cy="1477328"/>
          </a:xfrm>
          <a:prstGeom prst="rect">
            <a:avLst/>
          </a:prstGeom>
        </p:spPr>
        <p:txBody>
          <a:bodyPr wrap="square">
            <a:spAutoFit/>
          </a:bodyPr>
          <a:lstStyle/>
          <a:p>
            <a:r>
              <a:rPr lang="id-ID" dirty="0">
                <a:latin typeface="AdvGTIMES-R"/>
              </a:rPr>
              <a:t>Hasil untuk bagian perkotaan ditunjukkan pada Tabel 4.2 untuk beberapa tahun terpilih. Selain itu, hasil untuk bagian pertanian daerah tersebut ditunjukkan pada Tabel 4.3. Data muatan pedesaan disajikan pada Tabel 4.4. Akhirnya, hasilnya untuk daerah tersebut ditabulasikan pada Tabel 4.5. Tabel 4.6 adalah hasil berbasis subarea untuk area yang sama.</a:t>
            </a:r>
            <a:endParaRPr lang="en-US" dirty="0">
              <a:latin typeface="AdvGTIMES-R"/>
            </a:endParaRPr>
          </a:p>
        </p:txBody>
      </p:sp>
    </p:spTree>
    <p:extLst>
      <p:ext uri="{BB962C8B-B14F-4D97-AF65-F5344CB8AC3E}">
        <p14:creationId xmlns:p14="http://schemas.microsoft.com/office/powerpoint/2010/main" val="128207087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C69B20-3DB7-4C16-AAA6-B34D91FB4842}" type="datetime9">
              <a:rPr lang="en-US" smtClean="0"/>
              <a:t>10/18/2017 1:14:57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135</a:t>
            </a:fld>
            <a:endParaRPr lang="en-US"/>
          </a:p>
        </p:txBody>
      </p:sp>
      <p:pic>
        <p:nvPicPr>
          <p:cNvPr id="4" name="Picture 3"/>
          <p:cNvPicPr>
            <a:picLocks noChangeAspect="1"/>
          </p:cNvPicPr>
          <p:nvPr/>
        </p:nvPicPr>
        <p:blipFill>
          <a:blip r:embed="rId2"/>
          <a:stretch>
            <a:fillRect/>
          </a:stretch>
        </p:blipFill>
        <p:spPr>
          <a:xfrm>
            <a:off x="469461" y="331220"/>
            <a:ext cx="6297099" cy="3739903"/>
          </a:xfrm>
          <a:prstGeom prst="rect">
            <a:avLst/>
          </a:prstGeom>
        </p:spPr>
      </p:pic>
      <p:sp>
        <p:nvSpPr>
          <p:cNvPr id="6" name="Rectangle 5"/>
          <p:cNvSpPr/>
          <p:nvPr/>
        </p:nvSpPr>
        <p:spPr>
          <a:xfrm>
            <a:off x="6986403" y="778436"/>
            <a:ext cx="2770246" cy="2031325"/>
          </a:xfrm>
          <a:prstGeom prst="rect">
            <a:avLst/>
          </a:prstGeom>
        </p:spPr>
        <p:txBody>
          <a:bodyPr wrap="square">
            <a:spAutoFit/>
          </a:bodyPr>
          <a:lstStyle/>
          <a:p>
            <a:r>
              <a:rPr lang="id-ID" dirty="0">
                <a:latin typeface="AdvGTIMES-R"/>
              </a:rPr>
              <a:t>Prosedur ini diulang untuk semua area. Setelah selesai, hasilnya harus dikombinasikan untuk mencapai hasil untuk daerah sebagai berikut</a:t>
            </a:r>
            <a:endParaRPr lang="en-US" dirty="0">
              <a:latin typeface="AdvGTIMES-R"/>
            </a:endParaRPr>
          </a:p>
        </p:txBody>
      </p:sp>
      <p:sp>
        <p:nvSpPr>
          <p:cNvPr id="7" name="Rectangle 6"/>
          <p:cNvSpPr/>
          <p:nvPr/>
        </p:nvSpPr>
        <p:spPr>
          <a:xfrm>
            <a:off x="469461" y="4206002"/>
            <a:ext cx="8610531" cy="646331"/>
          </a:xfrm>
          <a:prstGeom prst="rect">
            <a:avLst/>
          </a:prstGeom>
        </p:spPr>
        <p:txBody>
          <a:bodyPr wrap="square">
            <a:spAutoFit/>
          </a:bodyPr>
          <a:lstStyle/>
          <a:p>
            <a:r>
              <a:rPr lang="id-ID" dirty="0">
                <a:latin typeface="AdvGTIMES-R"/>
              </a:rPr>
              <a:t>• Hasil untuk beban pedesaan di wilayah tersebut ditunjukkan pada Tabel 4.7.</a:t>
            </a:r>
            <a:br>
              <a:rPr lang="id-ID" dirty="0">
                <a:latin typeface="AdvGTIMES-R"/>
              </a:rPr>
            </a:br>
            <a:r>
              <a:rPr lang="id-ID" dirty="0">
                <a:latin typeface="AdvGTIMES-R"/>
              </a:rPr>
              <a:t>• Hasil untuk beban pertanian di wilayah tersebut ditunjukkan pada Tabel 4.8.</a:t>
            </a:r>
            <a:endParaRPr lang="en-US" dirty="0">
              <a:latin typeface="AdvGTIMES-R"/>
            </a:endParaRPr>
          </a:p>
        </p:txBody>
      </p:sp>
      <p:sp>
        <p:nvSpPr>
          <p:cNvPr id="8" name="Rectangle 7"/>
          <p:cNvSpPr/>
          <p:nvPr/>
        </p:nvSpPr>
        <p:spPr>
          <a:xfrm>
            <a:off x="469460" y="4987212"/>
            <a:ext cx="8694099" cy="369332"/>
          </a:xfrm>
          <a:prstGeom prst="rect">
            <a:avLst/>
          </a:prstGeom>
        </p:spPr>
        <p:txBody>
          <a:bodyPr wrap="square">
            <a:spAutoFit/>
          </a:bodyPr>
          <a:lstStyle/>
          <a:p>
            <a:r>
              <a:rPr lang="id-ID" dirty="0">
                <a:latin typeface="AdvGTIMES-R"/>
              </a:rPr>
              <a:t>Hasil ini dan juga hasil untuk urin dan pelanggan besar, dirangkum dalam Tabel 4.9.</a:t>
            </a:r>
            <a:endParaRPr lang="en-US" dirty="0">
              <a:latin typeface="AdvGTIMES-R"/>
            </a:endParaRPr>
          </a:p>
        </p:txBody>
      </p:sp>
    </p:spTree>
    <p:extLst>
      <p:ext uri="{BB962C8B-B14F-4D97-AF65-F5344CB8AC3E}">
        <p14:creationId xmlns:p14="http://schemas.microsoft.com/office/powerpoint/2010/main" val="259406904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4A5360-602D-4507-BB6A-E29D490A1517}" type="datetime9">
              <a:rPr lang="en-US" smtClean="0"/>
              <a:t>10/18/2017 1:14:57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136</a:t>
            </a:fld>
            <a:endParaRPr lang="en-US"/>
          </a:p>
        </p:txBody>
      </p:sp>
      <p:sp>
        <p:nvSpPr>
          <p:cNvPr id="7" name="Rectangle 6"/>
          <p:cNvSpPr/>
          <p:nvPr/>
        </p:nvSpPr>
        <p:spPr>
          <a:xfrm>
            <a:off x="356715" y="237163"/>
            <a:ext cx="6996684" cy="369332"/>
          </a:xfrm>
          <a:prstGeom prst="rect">
            <a:avLst/>
          </a:prstGeom>
        </p:spPr>
        <p:txBody>
          <a:bodyPr wrap="square">
            <a:spAutoFit/>
          </a:bodyPr>
          <a:lstStyle/>
          <a:p>
            <a:r>
              <a:rPr lang="id-ID" dirty="0">
                <a:latin typeface="AdvGTIMES-R"/>
              </a:rPr>
              <a:t>Apalagi, jika Load Factor tahunan (LF) didefinisikan sebagai</a:t>
            </a:r>
            <a:endParaRPr lang="en-US" dirty="0">
              <a:latin typeface="AdvGTIMES-R"/>
            </a:endParaRPr>
          </a:p>
        </p:txBody>
      </p:sp>
      <p:pic>
        <p:nvPicPr>
          <p:cNvPr id="8" name="Picture 7"/>
          <p:cNvPicPr>
            <a:picLocks noChangeAspect="1"/>
          </p:cNvPicPr>
          <p:nvPr/>
        </p:nvPicPr>
        <p:blipFill>
          <a:blip r:embed="rId2"/>
          <a:stretch>
            <a:fillRect/>
          </a:stretch>
        </p:blipFill>
        <p:spPr>
          <a:xfrm>
            <a:off x="1254535" y="768858"/>
            <a:ext cx="6964728" cy="770365"/>
          </a:xfrm>
          <a:prstGeom prst="rect">
            <a:avLst/>
          </a:prstGeom>
        </p:spPr>
      </p:pic>
      <p:sp>
        <p:nvSpPr>
          <p:cNvPr id="9" name="Rectangle 8"/>
          <p:cNvSpPr/>
          <p:nvPr/>
        </p:nvSpPr>
        <p:spPr>
          <a:xfrm>
            <a:off x="356715" y="1701586"/>
            <a:ext cx="8999220" cy="923330"/>
          </a:xfrm>
          <a:prstGeom prst="rect">
            <a:avLst/>
          </a:prstGeom>
        </p:spPr>
        <p:txBody>
          <a:bodyPr wrap="square">
            <a:spAutoFit/>
          </a:bodyPr>
          <a:lstStyle/>
          <a:p>
            <a:r>
              <a:rPr lang="id-ID" dirty="0">
                <a:latin typeface="AdvGTIMES-R"/>
              </a:rPr>
              <a:t>berdasarkan faktor beban historis daerah dan perkiraan nilai-nilai ini</a:t>
            </a:r>
            <a:br>
              <a:rPr lang="id-ID" dirty="0">
                <a:latin typeface="AdvGTIMES-R"/>
              </a:rPr>
            </a:br>
            <a:r>
              <a:rPr lang="id-ID" dirty="0">
                <a:latin typeface="AdvGTIMES-R"/>
              </a:rPr>
              <a:t>Untuk tahun-tahun mendatang, total energi juga dapat diperkirakan. Hasilnya rinci</a:t>
            </a:r>
            <a:br>
              <a:rPr lang="id-ID" dirty="0">
                <a:latin typeface="AdvGTIMES-R"/>
              </a:rPr>
            </a:br>
            <a:r>
              <a:rPr lang="id-ID" dirty="0">
                <a:latin typeface="AdvGTIMES-R"/>
              </a:rPr>
              <a:t>pada Tabel 4.10.</a:t>
            </a:r>
            <a:endParaRPr lang="en-US" dirty="0">
              <a:latin typeface="AdvGTIMES-R"/>
            </a:endParaRPr>
          </a:p>
        </p:txBody>
      </p:sp>
      <p:pic>
        <p:nvPicPr>
          <p:cNvPr id="10" name="Picture 9"/>
          <p:cNvPicPr>
            <a:picLocks noChangeAspect="1"/>
          </p:cNvPicPr>
          <p:nvPr/>
        </p:nvPicPr>
        <p:blipFill>
          <a:blip r:embed="rId3"/>
          <a:stretch>
            <a:fillRect/>
          </a:stretch>
        </p:blipFill>
        <p:spPr>
          <a:xfrm>
            <a:off x="461083" y="2802826"/>
            <a:ext cx="8401252" cy="2208086"/>
          </a:xfrm>
          <a:prstGeom prst="rect">
            <a:avLst/>
          </a:prstGeom>
        </p:spPr>
      </p:pic>
    </p:spTree>
    <p:extLst>
      <p:ext uri="{BB962C8B-B14F-4D97-AF65-F5344CB8AC3E}">
        <p14:creationId xmlns:p14="http://schemas.microsoft.com/office/powerpoint/2010/main" val="419585767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34B0CC-0686-4555-B1D4-0EE07CA2D267}" type="datetime9">
              <a:rPr lang="en-US" smtClean="0"/>
              <a:t>10/18/2017 1:14:57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137</a:t>
            </a:fld>
            <a:endParaRPr lang="en-US"/>
          </a:p>
        </p:txBody>
      </p:sp>
      <p:pic>
        <p:nvPicPr>
          <p:cNvPr id="4" name="Picture 3"/>
          <p:cNvPicPr>
            <a:picLocks noChangeAspect="1"/>
          </p:cNvPicPr>
          <p:nvPr/>
        </p:nvPicPr>
        <p:blipFill>
          <a:blip r:embed="rId2"/>
          <a:stretch>
            <a:fillRect/>
          </a:stretch>
        </p:blipFill>
        <p:spPr>
          <a:xfrm rot="5400000">
            <a:off x="2408850" y="-1666981"/>
            <a:ext cx="4990602" cy="8968688"/>
          </a:xfrm>
          <a:prstGeom prst="rect">
            <a:avLst/>
          </a:prstGeom>
        </p:spPr>
      </p:pic>
    </p:spTree>
    <p:extLst>
      <p:ext uri="{BB962C8B-B14F-4D97-AF65-F5344CB8AC3E}">
        <p14:creationId xmlns:p14="http://schemas.microsoft.com/office/powerpoint/2010/main" val="181484697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D0825A-04D1-40E2-9956-398E43E9ACDA}" type="datetime9">
              <a:rPr lang="en-US" smtClean="0"/>
              <a:t>10/18/2017 1:14:57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138</a:t>
            </a:fld>
            <a:endParaRPr lang="en-US"/>
          </a:p>
        </p:txBody>
      </p:sp>
      <p:pic>
        <p:nvPicPr>
          <p:cNvPr id="6" name="Picture 5"/>
          <p:cNvPicPr>
            <a:picLocks noChangeAspect="1"/>
          </p:cNvPicPr>
          <p:nvPr/>
        </p:nvPicPr>
        <p:blipFill>
          <a:blip r:embed="rId2"/>
          <a:stretch>
            <a:fillRect/>
          </a:stretch>
        </p:blipFill>
        <p:spPr>
          <a:xfrm>
            <a:off x="298492" y="223357"/>
            <a:ext cx="7446476" cy="6033531"/>
          </a:xfrm>
          <a:prstGeom prst="rect">
            <a:avLst/>
          </a:prstGeom>
        </p:spPr>
      </p:pic>
    </p:spTree>
    <p:extLst>
      <p:ext uri="{BB962C8B-B14F-4D97-AF65-F5344CB8AC3E}">
        <p14:creationId xmlns:p14="http://schemas.microsoft.com/office/powerpoint/2010/main" val="368087920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C35806-32A3-49AF-9351-2EB443C943FB}" type="datetime9">
              <a:rPr lang="en-US" smtClean="0"/>
              <a:t>10/18/2017 1:14:57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139</a:t>
            </a:fld>
            <a:endParaRPr lang="en-US"/>
          </a:p>
        </p:txBody>
      </p:sp>
      <p:pic>
        <p:nvPicPr>
          <p:cNvPr id="4" name="Picture 3"/>
          <p:cNvPicPr>
            <a:picLocks noChangeAspect="1"/>
          </p:cNvPicPr>
          <p:nvPr/>
        </p:nvPicPr>
        <p:blipFill>
          <a:blip r:embed="rId2"/>
          <a:stretch>
            <a:fillRect/>
          </a:stretch>
        </p:blipFill>
        <p:spPr>
          <a:xfrm rot="5400000">
            <a:off x="2352089" y="-1781519"/>
            <a:ext cx="5239647" cy="9296190"/>
          </a:xfrm>
          <a:prstGeom prst="rect">
            <a:avLst/>
          </a:prstGeom>
        </p:spPr>
      </p:pic>
    </p:spTree>
    <p:extLst>
      <p:ext uri="{BB962C8B-B14F-4D97-AF65-F5344CB8AC3E}">
        <p14:creationId xmlns:p14="http://schemas.microsoft.com/office/powerpoint/2010/main" val="2268235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20824" y="269141"/>
            <a:ext cx="5916168" cy="6264846"/>
          </a:xfrm>
          <a:prstGeom prst="rect">
            <a:avLst/>
          </a:prstGeom>
        </p:spPr>
      </p:pic>
      <p:sp>
        <p:nvSpPr>
          <p:cNvPr id="3" name="Date Placeholder 2"/>
          <p:cNvSpPr>
            <a:spLocks noGrp="1"/>
          </p:cNvSpPr>
          <p:nvPr>
            <p:ph type="dt" sz="half" idx="10"/>
          </p:nvPr>
        </p:nvSpPr>
        <p:spPr/>
        <p:txBody>
          <a:bodyPr/>
          <a:lstStyle/>
          <a:p>
            <a:fld id="{62370635-763D-4743-A065-7D428BA7E4BF}" type="datetime9">
              <a:rPr lang="en-US" smtClean="0"/>
              <a:t>10/18/2017 1:14:55 PM</a:t>
            </a:fld>
            <a:endParaRPr lang="en-US"/>
          </a:p>
        </p:txBody>
      </p:sp>
      <p:sp>
        <p:nvSpPr>
          <p:cNvPr id="4" name="Slide Number Placeholder 3"/>
          <p:cNvSpPr>
            <a:spLocks noGrp="1"/>
          </p:cNvSpPr>
          <p:nvPr>
            <p:ph type="sldNum" sz="quarter" idx="12"/>
          </p:nvPr>
        </p:nvSpPr>
        <p:spPr/>
        <p:txBody>
          <a:bodyPr/>
          <a:lstStyle/>
          <a:p>
            <a:fld id="{C7448EEC-1D14-4DD9-B8EB-772171F61A1D}" type="slidenum">
              <a:rPr lang="en-US" smtClean="0"/>
              <a:t>14</a:t>
            </a:fld>
            <a:endParaRPr lang="en-US"/>
          </a:p>
        </p:txBody>
      </p:sp>
    </p:spTree>
    <p:extLst>
      <p:ext uri="{BB962C8B-B14F-4D97-AF65-F5344CB8AC3E}">
        <p14:creationId xmlns:p14="http://schemas.microsoft.com/office/powerpoint/2010/main" val="412770455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D349F4-5BD3-4E91-9F2F-21B184ADFBB4}" type="datetime9">
              <a:rPr lang="en-US" smtClean="0"/>
              <a:t>10/18/2017 1:14:57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140</a:t>
            </a:fld>
            <a:endParaRPr lang="en-US"/>
          </a:p>
        </p:txBody>
      </p:sp>
      <p:pic>
        <p:nvPicPr>
          <p:cNvPr id="4" name="Picture 3"/>
          <p:cNvPicPr>
            <a:picLocks noChangeAspect="1"/>
          </p:cNvPicPr>
          <p:nvPr/>
        </p:nvPicPr>
        <p:blipFill>
          <a:blip r:embed="rId2"/>
          <a:stretch>
            <a:fillRect/>
          </a:stretch>
        </p:blipFill>
        <p:spPr>
          <a:xfrm rot="5400000">
            <a:off x="2401649" y="-1828920"/>
            <a:ext cx="4825021" cy="8946088"/>
          </a:xfrm>
          <a:prstGeom prst="rect">
            <a:avLst/>
          </a:prstGeom>
        </p:spPr>
      </p:pic>
    </p:spTree>
    <p:extLst>
      <p:ext uri="{BB962C8B-B14F-4D97-AF65-F5344CB8AC3E}">
        <p14:creationId xmlns:p14="http://schemas.microsoft.com/office/powerpoint/2010/main" val="97146638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97070E-7E9C-409A-998B-CDF5C98311CA}" type="datetime9">
              <a:rPr lang="en-US" smtClean="0"/>
              <a:t>10/18/2017 1:14:57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141</a:t>
            </a:fld>
            <a:endParaRPr lang="en-US"/>
          </a:p>
        </p:txBody>
      </p:sp>
      <p:pic>
        <p:nvPicPr>
          <p:cNvPr id="4" name="Picture 3"/>
          <p:cNvPicPr>
            <a:picLocks noChangeAspect="1"/>
          </p:cNvPicPr>
          <p:nvPr/>
        </p:nvPicPr>
        <p:blipFill>
          <a:blip r:embed="rId2"/>
          <a:stretch>
            <a:fillRect/>
          </a:stretch>
        </p:blipFill>
        <p:spPr>
          <a:xfrm>
            <a:off x="474672" y="165611"/>
            <a:ext cx="7471464" cy="5741354"/>
          </a:xfrm>
          <a:prstGeom prst="rect">
            <a:avLst/>
          </a:prstGeom>
        </p:spPr>
      </p:pic>
    </p:spTree>
    <p:extLst>
      <p:ext uri="{BB962C8B-B14F-4D97-AF65-F5344CB8AC3E}">
        <p14:creationId xmlns:p14="http://schemas.microsoft.com/office/powerpoint/2010/main" val="353859031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4D856-C5D1-4306-9C64-607F5F128C86}" type="datetime9">
              <a:rPr lang="en-US" smtClean="0"/>
              <a:t>10/18/2017 1:14:57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142</a:t>
            </a:fld>
            <a:endParaRPr lang="en-US"/>
          </a:p>
        </p:txBody>
      </p:sp>
      <p:pic>
        <p:nvPicPr>
          <p:cNvPr id="4" name="Picture 3"/>
          <p:cNvPicPr>
            <a:picLocks noChangeAspect="1"/>
          </p:cNvPicPr>
          <p:nvPr/>
        </p:nvPicPr>
        <p:blipFill>
          <a:blip r:embed="rId2"/>
          <a:stretch>
            <a:fillRect/>
          </a:stretch>
        </p:blipFill>
        <p:spPr>
          <a:xfrm rot="5400000">
            <a:off x="3993943" y="-3525496"/>
            <a:ext cx="1708344" cy="9201418"/>
          </a:xfrm>
          <a:prstGeom prst="rect">
            <a:avLst/>
          </a:prstGeom>
        </p:spPr>
      </p:pic>
    </p:spTree>
    <p:extLst>
      <p:ext uri="{BB962C8B-B14F-4D97-AF65-F5344CB8AC3E}">
        <p14:creationId xmlns:p14="http://schemas.microsoft.com/office/powerpoint/2010/main" val="55898421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995EFF-495C-4E50-B1C8-8FFF95DA4160}" type="datetime9">
              <a:rPr lang="en-US" smtClean="0"/>
              <a:t>10/18/2017 1:14:57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143</a:t>
            </a:fld>
            <a:endParaRPr lang="en-US"/>
          </a:p>
        </p:txBody>
      </p:sp>
      <p:pic>
        <p:nvPicPr>
          <p:cNvPr id="4" name="Picture 3"/>
          <p:cNvPicPr>
            <a:picLocks noChangeAspect="1"/>
          </p:cNvPicPr>
          <p:nvPr/>
        </p:nvPicPr>
        <p:blipFill>
          <a:blip r:embed="rId2"/>
          <a:stretch>
            <a:fillRect/>
          </a:stretch>
        </p:blipFill>
        <p:spPr>
          <a:xfrm rot="5400000">
            <a:off x="2053224" y="-1605190"/>
            <a:ext cx="5624985" cy="9351954"/>
          </a:xfrm>
          <a:prstGeom prst="rect">
            <a:avLst/>
          </a:prstGeom>
        </p:spPr>
      </p:pic>
    </p:spTree>
    <p:extLst>
      <p:ext uri="{BB962C8B-B14F-4D97-AF65-F5344CB8AC3E}">
        <p14:creationId xmlns:p14="http://schemas.microsoft.com/office/powerpoint/2010/main" val="225234878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9CE0F6-4078-4F1C-85D5-2FB0206C6A26}" type="datetime9">
              <a:rPr lang="en-US" smtClean="0"/>
              <a:t>10/18/2017 1:14:57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144</a:t>
            </a:fld>
            <a:endParaRPr lang="en-US"/>
          </a:p>
        </p:txBody>
      </p:sp>
      <p:pic>
        <p:nvPicPr>
          <p:cNvPr id="4" name="Picture 3"/>
          <p:cNvPicPr>
            <a:picLocks noChangeAspect="1"/>
          </p:cNvPicPr>
          <p:nvPr/>
        </p:nvPicPr>
        <p:blipFill>
          <a:blip r:embed="rId2"/>
          <a:stretch>
            <a:fillRect/>
          </a:stretch>
        </p:blipFill>
        <p:spPr>
          <a:xfrm>
            <a:off x="280204" y="235465"/>
            <a:ext cx="7473908" cy="6119858"/>
          </a:xfrm>
          <a:prstGeom prst="rect">
            <a:avLst/>
          </a:prstGeom>
        </p:spPr>
      </p:pic>
    </p:spTree>
    <p:extLst>
      <p:ext uri="{BB962C8B-B14F-4D97-AF65-F5344CB8AC3E}">
        <p14:creationId xmlns:p14="http://schemas.microsoft.com/office/powerpoint/2010/main" val="415088780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D5B345-C85E-4131-8140-1CBE38A093DC}" type="datetime9">
              <a:rPr lang="en-US" smtClean="0"/>
              <a:t>10/18/2017 1:14:57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145</a:t>
            </a:fld>
            <a:endParaRPr lang="en-US"/>
          </a:p>
        </p:txBody>
      </p:sp>
      <p:sp>
        <p:nvSpPr>
          <p:cNvPr id="4" name="Rectangle 3"/>
          <p:cNvSpPr/>
          <p:nvPr/>
        </p:nvSpPr>
        <p:spPr>
          <a:xfrm>
            <a:off x="254354" y="190238"/>
            <a:ext cx="5779146" cy="400110"/>
          </a:xfrm>
          <a:prstGeom prst="rect">
            <a:avLst/>
          </a:prstGeom>
        </p:spPr>
        <p:txBody>
          <a:bodyPr wrap="none">
            <a:spAutoFit/>
          </a:bodyPr>
          <a:lstStyle/>
          <a:p>
            <a:r>
              <a:rPr lang="en-ID" sz="2000" b="1" dirty="0">
                <a:latin typeface="AdvGTIMES-BI"/>
              </a:rPr>
              <a:t>4.6.2 Load Forecasting of a Large Scale Utility</a:t>
            </a:r>
            <a:endParaRPr lang="en-US" sz="2000" b="1" dirty="0"/>
          </a:p>
        </p:txBody>
      </p:sp>
      <p:sp>
        <p:nvSpPr>
          <p:cNvPr id="5" name="Rectangle 4"/>
          <p:cNvSpPr/>
          <p:nvPr/>
        </p:nvSpPr>
        <p:spPr>
          <a:xfrm>
            <a:off x="473964" y="559570"/>
            <a:ext cx="8880348" cy="2585323"/>
          </a:xfrm>
          <a:prstGeom prst="rect">
            <a:avLst/>
          </a:prstGeom>
        </p:spPr>
        <p:txBody>
          <a:bodyPr wrap="square">
            <a:spAutoFit/>
          </a:bodyPr>
          <a:lstStyle/>
          <a:p>
            <a:r>
              <a:rPr lang="id-ID" dirty="0">
                <a:latin typeface="AdvGTIMES-R"/>
              </a:rPr>
              <a:t>Misalkan beban utilitas skala besar, yang terdiri dari beberapa utilitas regional, adalah </a:t>
            </a:r>
            <a:r>
              <a:rPr lang="id-ID" dirty="0" smtClean="0">
                <a:latin typeface="AdvGTIMES-R"/>
              </a:rPr>
              <a:t>untuk</a:t>
            </a:r>
            <a:r>
              <a:rPr lang="en-ID" dirty="0" smtClean="0">
                <a:latin typeface="AdvGTIMES-R"/>
              </a:rPr>
              <a:t> </a:t>
            </a:r>
            <a:r>
              <a:rPr lang="id-ID" dirty="0" smtClean="0">
                <a:latin typeface="AdvGTIMES-R"/>
              </a:rPr>
              <a:t>diramalkan</a:t>
            </a:r>
            <a:r>
              <a:rPr lang="id-ID" dirty="0">
                <a:latin typeface="AdvGTIMES-R"/>
              </a:rPr>
              <a:t>. Tentunya, salah satu cara adalah dengan menggabungkan hasil yang diperoleh </a:t>
            </a:r>
            <a:r>
              <a:rPr lang="id-ID" dirty="0" smtClean="0">
                <a:latin typeface="AdvGTIMES-R"/>
              </a:rPr>
              <a:t>dari</a:t>
            </a:r>
            <a:r>
              <a:rPr lang="en-ID" dirty="0" smtClean="0">
                <a:latin typeface="AdvGTIMES-R"/>
              </a:rPr>
              <a:t> </a:t>
            </a:r>
            <a:r>
              <a:rPr lang="id-ID" dirty="0" smtClean="0">
                <a:latin typeface="AdvGTIMES-R"/>
              </a:rPr>
              <a:t>utilitas </a:t>
            </a:r>
            <a:r>
              <a:rPr lang="id-ID" dirty="0">
                <a:latin typeface="AdvGTIMES-R"/>
              </a:rPr>
              <a:t>daerah; mengamati faktor kebetulan; untuk menghasilkan hasil </a:t>
            </a:r>
            <a:r>
              <a:rPr lang="id-ID" dirty="0" smtClean="0">
                <a:latin typeface="AdvGTIMES-R"/>
              </a:rPr>
              <a:t>untuk</a:t>
            </a:r>
            <a:r>
              <a:rPr lang="en-ID" dirty="0" smtClean="0">
                <a:latin typeface="AdvGTIMES-R"/>
              </a:rPr>
              <a:t> </a:t>
            </a:r>
            <a:r>
              <a:rPr lang="id-ID" dirty="0" smtClean="0">
                <a:latin typeface="AdvGTIMES-R"/>
              </a:rPr>
              <a:t>utilitas </a:t>
            </a:r>
            <a:r>
              <a:rPr lang="id-ID" dirty="0">
                <a:latin typeface="AdvGTIMES-R"/>
              </a:rPr>
              <a:t>utama Terkadang, kita mungkin melihat masalah ini secara keseluruhan dan </a:t>
            </a:r>
            <a:r>
              <a:rPr lang="id-ID" dirty="0" smtClean="0">
                <a:latin typeface="AdvGTIMES-R"/>
              </a:rPr>
              <a:t>menginginkannya</a:t>
            </a:r>
            <a:r>
              <a:rPr lang="en-ID" dirty="0" smtClean="0">
                <a:latin typeface="AdvGTIMES-R"/>
              </a:rPr>
              <a:t> </a:t>
            </a:r>
            <a:r>
              <a:rPr lang="id-ID" dirty="0" smtClean="0">
                <a:latin typeface="AdvGTIMES-R"/>
              </a:rPr>
              <a:t>memprediksi </a:t>
            </a:r>
            <a:r>
              <a:rPr lang="id-ID" dirty="0">
                <a:latin typeface="AdvGTIMES-R"/>
              </a:rPr>
              <a:t>konsumsi keseluruhan utilitas, tanpa harus terlibat </a:t>
            </a:r>
            <a:r>
              <a:rPr lang="id-ID" dirty="0" smtClean="0">
                <a:latin typeface="AdvGTIMES-R"/>
              </a:rPr>
              <a:t>banyak</a:t>
            </a:r>
            <a:r>
              <a:rPr lang="en-ID" dirty="0" smtClean="0">
                <a:latin typeface="AdvGTIMES-R"/>
              </a:rPr>
              <a:t> </a:t>
            </a:r>
            <a:r>
              <a:rPr lang="id-ID" dirty="0" smtClean="0">
                <a:latin typeface="AdvGTIMES-R"/>
              </a:rPr>
              <a:t>dalam </a:t>
            </a:r>
            <a:r>
              <a:rPr lang="id-ID" dirty="0">
                <a:latin typeface="AdvGTIMES-R"/>
              </a:rPr>
              <a:t>rincian daerah. Kasus tipikal dijelaskan di bagian ini. Jelas, </a:t>
            </a:r>
            <a:r>
              <a:rPr lang="id-ID" dirty="0" smtClean="0">
                <a:latin typeface="AdvGTIMES-R"/>
              </a:rPr>
              <a:t>itu</a:t>
            </a:r>
            <a:r>
              <a:rPr lang="en-ID" dirty="0" smtClean="0">
                <a:latin typeface="AdvGTIMES-R"/>
              </a:rPr>
              <a:t> </a:t>
            </a:r>
            <a:r>
              <a:rPr lang="id-ID" dirty="0" smtClean="0">
                <a:latin typeface="AdvGTIMES-R"/>
              </a:rPr>
              <a:t>Prosedur </a:t>
            </a:r>
            <a:r>
              <a:rPr lang="id-ID" dirty="0">
                <a:latin typeface="AdvGTIMES-R"/>
              </a:rPr>
              <a:t>yang diuraikan tidak unik dan bisa disesuaikan berdasarkan data yang ada</a:t>
            </a:r>
            <a:r>
              <a:rPr lang="id-ID" dirty="0" smtClean="0">
                <a:latin typeface="AdvGTIMES-R"/>
              </a:rPr>
              <a:t>.</a:t>
            </a:r>
            <a:r>
              <a:rPr lang="en-ID" dirty="0" smtClean="0">
                <a:latin typeface="AdvGTIMES-R"/>
              </a:rPr>
              <a:t> </a:t>
            </a:r>
            <a:r>
              <a:rPr lang="id-ID" dirty="0" smtClean="0">
                <a:latin typeface="AdvGTIMES-R"/>
              </a:rPr>
              <a:t>Selain </a:t>
            </a:r>
            <a:r>
              <a:rPr lang="id-ID" dirty="0">
                <a:latin typeface="AdvGTIMES-R"/>
              </a:rPr>
              <a:t>itu, aplikasi ini tidak hanya untuk utilitas berskala besar dan bisa </a:t>
            </a:r>
            <a:r>
              <a:rPr lang="id-ID" dirty="0" smtClean="0">
                <a:latin typeface="AdvGTIMES-R"/>
              </a:rPr>
              <a:t>diterapkan</a:t>
            </a:r>
            <a:r>
              <a:rPr lang="en-ID" dirty="0" smtClean="0">
                <a:latin typeface="AdvGTIMES-R"/>
              </a:rPr>
              <a:t> </a:t>
            </a:r>
            <a:r>
              <a:rPr lang="id-ID" dirty="0" smtClean="0">
                <a:latin typeface="AdvGTIMES-R"/>
              </a:rPr>
              <a:t>ke </a:t>
            </a:r>
            <a:r>
              <a:rPr lang="id-ID" dirty="0">
                <a:latin typeface="AdvGTIMES-R"/>
              </a:rPr>
              <a:t>sistem skala apapun, asalkan data yang dibutuhkan tersedia.</a:t>
            </a:r>
            <a:endParaRPr lang="en-US" dirty="0">
              <a:latin typeface="AdvGTIMES-R"/>
            </a:endParaRPr>
          </a:p>
        </p:txBody>
      </p:sp>
      <p:sp>
        <p:nvSpPr>
          <p:cNvPr id="6" name="Rectangle 5"/>
          <p:cNvSpPr/>
          <p:nvPr/>
        </p:nvSpPr>
        <p:spPr>
          <a:xfrm>
            <a:off x="254354" y="3290054"/>
            <a:ext cx="4129657" cy="400110"/>
          </a:xfrm>
          <a:prstGeom prst="rect">
            <a:avLst/>
          </a:prstGeom>
        </p:spPr>
        <p:txBody>
          <a:bodyPr wrap="none">
            <a:spAutoFit/>
          </a:bodyPr>
          <a:lstStyle/>
          <a:p>
            <a:r>
              <a:rPr lang="en-US" sz="2000" b="1" dirty="0">
                <a:latin typeface="AdvGTIMES-B"/>
              </a:rPr>
              <a:t>4.6.2.1 Definitions and Concepts</a:t>
            </a:r>
            <a:endParaRPr lang="en-US" sz="2000" b="1" dirty="0"/>
          </a:p>
        </p:txBody>
      </p:sp>
      <p:sp>
        <p:nvSpPr>
          <p:cNvPr id="7" name="Rectangle 6"/>
          <p:cNvSpPr/>
          <p:nvPr/>
        </p:nvSpPr>
        <p:spPr>
          <a:xfrm>
            <a:off x="473964" y="3694176"/>
            <a:ext cx="5724644" cy="369332"/>
          </a:xfrm>
          <a:prstGeom prst="rect">
            <a:avLst/>
          </a:prstGeom>
        </p:spPr>
        <p:txBody>
          <a:bodyPr wrap="none">
            <a:spAutoFit/>
          </a:bodyPr>
          <a:lstStyle/>
          <a:p>
            <a:r>
              <a:rPr lang="id-ID" dirty="0">
                <a:latin typeface="AdvGTIMES-R"/>
              </a:rPr>
              <a:t>Pertama, mari kita tinjau definisi dasar sebagai berikut</a:t>
            </a:r>
            <a:endParaRPr lang="en-US" dirty="0">
              <a:latin typeface="AdvGTIMES-R"/>
            </a:endParaRPr>
          </a:p>
        </p:txBody>
      </p:sp>
      <p:sp>
        <p:nvSpPr>
          <p:cNvPr id="8" name="Rectangle 7"/>
          <p:cNvSpPr/>
          <p:nvPr/>
        </p:nvSpPr>
        <p:spPr>
          <a:xfrm>
            <a:off x="473964" y="4098298"/>
            <a:ext cx="8880348" cy="1200329"/>
          </a:xfrm>
          <a:prstGeom prst="rect">
            <a:avLst/>
          </a:prstGeom>
        </p:spPr>
        <p:txBody>
          <a:bodyPr wrap="square">
            <a:spAutoFit/>
          </a:bodyPr>
          <a:lstStyle/>
          <a:p>
            <a:pPr marL="285750" indent="-285750">
              <a:buFont typeface="Arial" panose="020B0604020202020204" pitchFamily="34" charset="0"/>
              <a:buChar char="•"/>
            </a:pPr>
            <a:r>
              <a:rPr lang="id-ID" dirty="0">
                <a:latin typeface="AdvGTIMES-R"/>
              </a:rPr>
              <a:t>Total Permintaan (TD) </a:t>
            </a:r>
            <a:r>
              <a:rPr lang="id-ID" dirty="0" smtClean="0">
                <a:latin typeface="AdvGTIMES-R"/>
              </a:rPr>
              <a:t>adalah </a:t>
            </a:r>
            <a:r>
              <a:rPr lang="id-ID" dirty="0">
                <a:latin typeface="AdvGTIMES-R"/>
              </a:rPr>
              <a:t>jumlah dari Permintaan yang Disediakan (SD), Load Curtailment (LC), Transaksi Impor / Ekspor (IET), Frekuensi Drop term (FD), Beban Terinterupsi (IL), </a:t>
            </a:r>
            <a:r>
              <a:rPr lang="id-ID" dirty="0" smtClean="0">
                <a:latin typeface="AdvGTIMES-R"/>
              </a:rPr>
              <a:t>Kerugian </a:t>
            </a:r>
            <a:r>
              <a:rPr lang="id-ID" dirty="0">
                <a:latin typeface="AdvGTIMES-R"/>
              </a:rPr>
              <a:t>Sistem (SL) dan Auxiliary Demand (AD) dari pembangkit listrik, yaitu</a:t>
            </a:r>
            <a:endParaRPr lang="en-US" dirty="0">
              <a:latin typeface="AdvGTIMES-R"/>
            </a:endParaRPr>
          </a:p>
        </p:txBody>
      </p:sp>
      <p:pic>
        <p:nvPicPr>
          <p:cNvPr id="10" name="Picture 9"/>
          <p:cNvPicPr>
            <a:picLocks noChangeAspect="1"/>
          </p:cNvPicPr>
          <p:nvPr/>
        </p:nvPicPr>
        <p:blipFill>
          <a:blip r:embed="rId2"/>
          <a:stretch>
            <a:fillRect/>
          </a:stretch>
        </p:blipFill>
        <p:spPr>
          <a:xfrm>
            <a:off x="1489067" y="5298626"/>
            <a:ext cx="7068256" cy="425517"/>
          </a:xfrm>
          <a:prstGeom prst="rect">
            <a:avLst/>
          </a:prstGeom>
        </p:spPr>
      </p:pic>
    </p:spTree>
    <p:extLst>
      <p:ext uri="{BB962C8B-B14F-4D97-AF65-F5344CB8AC3E}">
        <p14:creationId xmlns:p14="http://schemas.microsoft.com/office/powerpoint/2010/main" val="264542794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2DAE2F-4FCA-4590-B50B-340AC967F476}" type="datetime9">
              <a:rPr lang="en-US" smtClean="0"/>
              <a:t>10/18/2017 1:14:57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146</a:t>
            </a:fld>
            <a:endParaRPr lang="en-US"/>
          </a:p>
        </p:txBody>
      </p:sp>
      <p:sp>
        <p:nvSpPr>
          <p:cNvPr id="4" name="Rectangle 3"/>
          <p:cNvSpPr/>
          <p:nvPr/>
        </p:nvSpPr>
        <p:spPr>
          <a:xfrm>
            <a:off x="391668" y="358384"/>
            <a:ext cx="8990076" cy="2031325"/>
          </a:xfrm>
          <a:prstGeom prst="rect">
            <a:avLst/>
          </a:prstGeom>
        </p:spPr>
        <p:txBody>
          <a:bodyPr wrap="square">
            <a:spAutoFit/>
          </a:bodyPr>
          <a:lstStyle/>
          <a:p>
            <a:r>
              <a:rPr lang="id-ID" dirty="0">
                <a:latin typeface="AdvGTIMES-R"/>
              </a:rPr>
              <a:t>Dengan menggunakan perangkat lunak standar dan berdasarkan data historis, kita harus, pada awalnya, </a:t>
            </a:r>
            <a:r>
              <a:rPr lang="id-ID" dirty="0" smtClean="0">
                <a:latin typeface="AdvGTIMES-R"/>
              </a:rPr>
              <a:t>menemukannya</a:t>
            </a:r>
            <a:r>
              <a:rPr lang="en-ID" dirty="0" smtClean="0">
                <a:latin typeface="AdvGTIMES-R"/>
              </a:rPr>
              <a:t> </a:t>
            </a:r>
            <a:r>
              <a:rPr lang="id-ID" dirty="0" smtClean="0">
                <a:latin typeface="AdvGTIMES-R"/>
              </a:rPr>
              <a:t>keluar </a:t>
            </a:r>
            <a:r>
              <a:rPr lang="id-ID" dirty="0">
                <a:latin typeface="AdvGTIMES-R"/>
              </a:rPr>
              <a:t>parameter mengemudi untuk beban. Misalnya, PDB, 15 populasi, per </a:t>
            </a:r>
            <a:r>
              <a:rPr lang="id-ID" dirty="0" smtClean="0">
                <a:latin typeface="AdvGTIMES-R"/>
              </a:rPr>
              <a:t>kapita</a:t>
            </a:r>
            <a:r>
              <a:rPr lang="en-ID" dirty="0" smtClean="0">
                <a:latin typeface="AdvGTIMES-R"/>
              </a:rPr>
              <a:t> </a:t>
            </a:r>
            <a:r>
              <a:rPr lang="id-ID" dirty="0" smtClean="0">
                <a:latin typeface="AdvGTIMES-R"/>
              </a:rPr>
              <a:t>Permintaan </a:t>
            </a:r>
            <a:r>
              <a:rPr lang="id-ID" dirty="0">
                <a:latin typeface="AdvGTIMES-R"/>
              </a:rPr>
              <a:t>dan harga listrik rata-rata mungkin menjadi empat parameter penggerak utama</a:t>
            </a:r>
            <a:r>
              <a:rPr lang="id-ID" dirty="0" smtClean="0">
                <a:latin typeface="AdvGTIMES-R"/>
              </a:rPr>
              <a:t>.</a:t>
            </a:r>
            <a:r>
              <a:rPr lang="en-ID" dirty="0" smtClean="0">
                <a:latin typeface="AdvGTIMES-R"/>
              </a:rPr>
              <a:t> </a:t>
            </a:r>
            <a:r>
              <a:rPr lang="id-ID" dirty="0" smtClean="0">
                <a:latin typeface="AdvGTIMES-R"/>
              </a:rPr>
              <a:t>Namun</a:t>
            </a:r>
            <a:r>
              <a:rPr lang="id-ID" dirty="0">
                <a:latin typeface="AdvGTIMES-R"/>
              </a:rPr>
              <a:t>, parameter lain juga bisa dicoba dan diperiksa. Jika tidak diperhatikan, </a:t>
            </a:r>
            <a:r>
              <a:rPr lang="id-ID" dirty="0" smtClean="0">
                <a:latin typeface="AdvGTIMES-R"/>
              </a:rPr>
              <a:t>kita</a:t>
            </a:r>
            <a:r>
              <a:rPr lang="en-ID" dirty="0" smtClean="0">
                <a:latin typeface="AdvGTIMES-R"/>
              </a:rPr>
              <a:t> </a:t>
            </a:r>
            <a:r>
              <a:rPr lang="id-ID" dirty="0" smtClean="0">
                <a:latin typeface="AdvGTIMES-R"/>
              </a:rPr>
              <a:t>Secara </a:t>
            </a:r>
            <a:r>
              <a:rPr lang="id-ID" dirty="0">
                <a:latin typeface="AdvGTIMES-R"/>
              </a:rPr>
              <a:t>implisit, diasumsikan bahwa parameter tersebut adalah parameter non-mengemudi atau </a:t>
            </a:r>
            <a:r>
              <a:rPr lang="id-ID" dirty="0" smtClean="0">
                <a:latin typeface="AdvGTIMES-R"/>
              </a:rPr>
              <a:t>ada</a:t>
            </a:r>
            <a:r>
              <a:rPr lang="en-ID" dirty="0" smtClean="0">
                <a:latin typeface="AdvGTIMES-R"/>
              </a:rPr>
              <a:t> </a:t>
            </a:r>
            <a:r>
              <a:rPr lang="id-ID" dirty="0" smtClean="0">
                <a:latin typeface="AdvGTIMES-R"/>
              </a:rPr>
              <a:t>beberapa </a:t>
            </a:r>
            <a:r>
              <a:rPr lang="id-ID" dirty="0">
                <a:latin typeface="AdvGTIMES-R"/>
              </a:rPr>
              <a:t>jenis korelasi antara mereka dan yang sudah diamati.</a:t>
            </a:r>
            <a:endParaRPr lang="en-US" dirty="0">
              <a:latin typeface="AdvGTIMES-R"/>
            </a:endParaRPr>
          </a:p>
        </p:txBody>
      </p:sp>
      <p:sp>
        <p:nvSpPr>
          <p:cNvPr id="5" name="Rectangle 4"/>
          <p:cNvSpPr/>
          <p:nvPr/>
        </p:nvSpPr>
        <p:spPr>
          <a:xfrm>
            <a:off x="365760" y="2479569"/>
            <a:ext cx="9015984" cy="1754326"/>
          </a:xfrm>
          <a:prstGeom prst="rect">
            <a:avLst/>
          </a:prstGeom>
        </p:spPr>
        <p:txBody>
          <a:bodyPr wrap="square">
            <a:spAutoFit/>
          </a:bodyPr>
          <a:lstStyle/>
          <a:p>
            <a:r>
              <a:rPr lang="id-ID" dirty="0">
                <a:latin typeface="AdvGTIMES-R"/>
              </a:rPr>
              <a:t>Apapun pendekatan yang digunakan, kita harus menggunakan prosedur untuk </a:t>
            </a:r>
            <a:r>
              <a:rPr lang="id-ID" dirty="0" smtClean="0">
                <a:latin typeface="AdvGTIMES-R"/>
              </a:rPr>
              <a:t>memeriksa</a:t>
            </a:r>
            <a:r>
              <a:rPr lang="en-ID" dirty="0" smtClean="0">
                <a:latin typeface="AdvGTIMES-R"/>
              </a:rPr>
              <a:t> </a:t>
            </a:r>
            <a:r>
              <a:rPr lang="id-ID" dirty="0" smtClean="0">
                <a:latin typeface="AdvGTIMES-R"/>
              </a:rPr>
              <a:t>akurasi </a:t>
            </a:r>
            <a:r>
              <a:rPr lang="id-ID" dirty="0">
                <a:latin typeface="AdvGTIMES-R"/>
              </a:rPr>
              <a:t>metode. Jika, katakanlah, data historis tersedia selama 15 tahun terakhir, mungkin </a:t>
            </a:r>
            <a:r>
              <a:rPr lang="id-ID" dirty="0" smtClean="0">
                <a:latin typeface="AdvGTIMES-R"/>
              </a:rPr>
              <a:t>saja</a:t>
            </a:r>
            <a:r>
              <a:rPr lang="en-ID" dirty="0" smtClean="0">
                <a:latin typeface="AdvGTIMES-R"/>
              </a:rPr>
              <a:t> </a:t>
            </a:r>
            <a:r>
              <a:rPr lang="id-ID" dirty="0" smtClean="0">
                <a:latin typeface="AdvGTIMES-R"/>
              </a:rPr>
              <a:t>gunakan </a:t>
            </a:r>
            <a:r>
              <a:rPr lang="id-ID" dirty="0">
                <a:latin typeface="AdvGTIMES-R"/>
              </a:rPr>
              <a:t>hasil 10 tahun pertama untuk memproduksi model. Setelah itu, </a:t>
            </a:r>
            <a:r>
              <a:rPr lang="id-ID" dirty="0" smtClean="0">
                <a:latin typeface="AdvGTIMES-R"/>
              </a:rPr>
              <a:t>ramalannya</a:t>
            </a:r>
            <a:r>
              <a:rPr lang="en-ID" dirty="0" smtClean="0">
                <a:latin typeface="AdvGTIMES-R"/>
              </a:rPr>
              <a:t> </a:t>
            </a:r>
            <a:r>
              <a:rPr lang="id-ID" dirty="0" smtClean="0">
                <a:latin typeface="AdvGTIMES-R"/>
              </a:rPr>
              <a:t>Perilaku </a:t>
            </a:r>
            <a:r>
              <a:rPr lang="id-ID" dirty="0">
                <a:latin typeface="AdvGTIMES-R"/>
              </a:rPr>
              <a:t>dapat diperiksa untuk 5 tahun ke depan, dengan menggunakan data aktual. Setelah selesai </a:t>
            </a:r>
            <a:r>
              <a:rPr lang="id-ID" dirty="0" smtClean="0">
                <a:latin typeface="AdvGTIMES-R"/>
              </a:rPr>
              <a:t>dan</a:t>
            </a:r>
            <a:r>
              <a:rPr lang="en-ID" dirty="0" smtClean="0">
                <a:latin typeface="AdvGTIMES-R"/>
              </a:rPr>
              <a:t> </a:t>
            </a:r>
            <a:r>
              <a:rPr lang="id-ID" dirty="0" smtClean="0">
                <a:latin typeface="AdvGTIMES-R"/>
              </a:rPr>
              <a:t>disetujui</a:t>
            </a:r>
            <a:r>
              <a:rPr lang="id-ID" dirty="0">
                <a:latin typeface="AdvGTIMES-R"/>
              </a:rPr>
              <a:t>, model terbaik dapat digunakan untuk meramalkan beban tahun-tahun mendatang.</a:t>
            </a:r>
            <a:endParaRPr lang="en-ID" dirty="0">
              <a:solidFill>
                <a:srgbClr val="000000"/>
              </a:solidFill>
              <a:latin typeface="AdvGTIMES-R"/>
            </a:endParaRPr>
          </a:p>
        </p:txBody>
      </p:sp>
    </p:spTree>
    <p:extLst>
      <p:ext uri="{BB962C8B-B14F-4D97-AF65-F5344CB8AC3E}">
        <p14:creationId xmlns:p14="http://schemas.microsoft.com/office/powerpoint/2010/main" val="261250368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2DAE2F-4FCA-4590-B50B-340AC967F476}" type="datetime9">
              <a:rPr lang="en-US" smtClean="0"/>
              <a:t>10/18/2017 1:14:57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147</a:t>
            </a:fld>
            <a:endParaRPr lang="en-US"/>
          </a:p>
        </p:txBody>
      </p:sp>
      <p:sp>
        <p:nvSpPr>
          <p:cNvPr id="6" name="Rectangle 5"/>
          <p:cNvSpPr/>
          <p:nvPr/>
        </p:nvSpPr>
        <p:spPr>
          <a:xfrm>
            <a:off x="455676" y="325519"/>
            <a:ext cx="9127236" cy="2585323"/>
          </a:xfrm>
          <a:prstGeom prst="rect">
            <a:avLst/>
          </a:prstGeom>
        </p:spPr>
        <p:txBody>
          <a:bodyPr wrap="square">
            <a:spAutoFit/>
          </a:bodyPr>
          <a:lstStyle/>
          <a:p>
            <a:r>
              <a:rPr lang="id-ID" dirty="0">
                <a:latin typeface="AdvGTIMES-R"/>
              </a:rPr>
              <a:t>Berbagai skenario bisa diperiksa. Misalnya, satu skenario bisa dipertimbangkan</a:t>
            </a:r>
            <a:br>
              <a:rPr lang="id-ID" dirty="0">
                <a:latin typeface="AdvGTIMES-R"/>
              </a:rPr>
            </a:br>
            <a:r>
              <a:rPr lang="id-ID" dirty="0">
                <a:latin typeface="AdvGTIMES-R"/>
              </a:rPr>
              <a:t>karena beban tergantung pada PDB dan populasi saja. Kombinasi lainnya</a:t>
            </a:r>
            <a:br>
              <a:rPr lang="id-ID" dirty="0">
                <a:latin typeface="AdvGTIMES-R"/>
              </a:rPr>
            </a:br>
            <a:r>
              <a:rPr lang="id-ID" dirty="0">
                <a:latin typeface="AdvGTIMES-R"/>
              </a:rPr>
              <a:t>bisa dicoba sebagai skenario baru. Berbagai prosedur dan model yang pas</a:t>
            </a:r>
            <a:br>
              <a:rPr lang="id-ID" dirty="0">
                <a:latin typeface="AdvGTIMES-R"/>
              </a:rPr>
            </a:br>
            <a:r>
              <a:rPr lang="id-ID" dirty="0">
                <a:latin typeface="AdvGTIMES-R"/>
              </a:rPr>
              <a:t>juga diperiksa.16 Perangkat ini biasanya tersedia dalam perangkat lunak komersial.17</a:t>
            </a:r>
            <a:br>
              <a:rPr lang="id-ID" dirty="0">
                <a:latin typeface="AdvGTIMES-R"/>
              </a:rPr>
            </a:br>
            <a:r>
              <a:rPr lang="id-ID" dirty="0">
                <a:latin typeface="AdvGTIMES-R"/>
              </a:rPr>
              <a:t>Bahkan skenario baru dapat dihasilkan dengan parameter mengemudi tertimbang. </a:t>
            </a:r>
            <a:r>
              <a:rPr lang="id-ID" dirty="0" smtClean="0">
                <a:latin typeface="AdvGTIMES-R"/>
              </a:rPr>
              <a:t>Untuk</a:t>
            </a:r>
            <a:r>
              <a:rPr lang="en-ID" dirty="0" smtClean="0">
                <a:latin typeface="AdvGTIMES-R"/>
              </a:rPr>
              <a:t> </a:t>
            </a:r>
            <a:r>
              <a:rPr lang="id-ID" dirty="0" smtClean="0">
                <a:latin typeface="AdvGTIMES-R"/>
              </a:rPr>
              <a:t>Misalnya</a:t>
            </a:r>
            <a:r>
              <a:rPr lang="id-ID" dirty="0">
                <a:latin typeface="AdvGTIMES-R"/>
              </a:rPr>
              <a:t>, parameter pendorong juga dapat diberi bobot yang lebih tinggi jika </a:t>
            </a:r>
            <a:r>
              <a:rPr lang="id-ID" dirty="0" smtClean="0">
                <a:latin typeface="AdvGTIMES-R"/>
              </a:rPr>
              <a:t>dibandingkan</a:t>
            </a:r>
            <a:r>
              <a:rPr lang="en-ID" dirty="0" smtClean="0">
                <a:latin typeface="AdvGTIMES-R"/>
              </a:rPr>
              <a:t> </a:t>
            </a:r>
            <a:r>
              <a:rPr lang="id-ID" dirty="0" smtClean="0">
                <a:latin typeface="AdvGTIMES-R"/>
              </a:rPr>
              <a:t>dengan </a:t>
            </a:r>
            <a:r>
              <a:rPr lang="id-ID" dirty="0">
                <a:latin typeface="AdvGTIMES-R"/>
              </a:rPr>
              <a:t>yang lain. Skenario juga bisa dihasilkan dengan kombinasi yang sudah </a:t>
            </a:r>
            <a:r>
              <a:rPr lang="id-ID" dirty="0" smtClean="0">
                <a:latin typeface="AdvGTIMES-R"/>
              </a:rPr>
              <a:t>ada</a:t>
            </a:r>
            <a:r>
              <a:rPr lang="en-ID" dirty="0" smtClean="0">
                <a:latin typeface="AdvGTIMES-R"/>
              </a:rPr>
              <a:t> </a:t>
            </a:r>
            <a:r>
              <a:rPr lang="id-ID" dirty="0" smtClean="0">
                <a:latin typeface="AdvGTIMES-R"/>
              </a:rPr>
              <a:t>skenario </a:t>
            </a:r>
            <a:r>
              <a:rPr lang="id-ID" dirty="0">
                <a:latin typeface="AdvGTIMES-R"/>
              </a:rPr>
              <a:t>yang dihasilkan, tertimbang berdasarkan keakuratan </a:t>
            </a:r>
            <a:r>
              <a:rPr lang="id-ID" dirty="0" smtClean="0">
                <a:latin typeface="AdvGTIMES-R"/>
              </a:rPr>
              <a:t>masing-masing</a:t>
            </a:r>
            <a:r>
              <a:rPr lang="en-ID" dirty="0" smtClean="0">
                <a:latin typeface="AdvGTIMES-R"/>
              </a:rPr>
              <a:t> </a:t>
            </a:r>
            <a:r>
              <a:rPr lang="id-ID" dirty="0" smtClean="0">
                <a:latin typeface="AdvGTIMES-R"/>
              </a:rPr>
              <a:t>sudah </a:t>
            </a:r>
            <a:r>
              <a:rPr lang="id-ID" dirty="0">
                <a:latin typeface="AdvGTIMES-R"/>
              </a:rPr>
              <a:t>diperiksa</a:t>
            </a:r>
            <a:endParaRPr lang="en-US" dirty="0">
              <a:latin typeface="AdvGTIMES-R"/>
            </a:endParaRPr>
          </a:p>
        </p:txBody>
      </p:sp>
    </p:spTree>
    <p:extLst>
      <p:ext uri="{BB962C8B-B14F-4D97-AF65-F5344CB8AC3E}">
        <p14:creationId xmlns:p14="http://schemas.microsoft.com/office/powerpoint/2010/main" val="160815389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31A446-B767-4671-A9FA-CB7B3BC4FB2A}" type="datetime9">
              <a:rPr lang="en-US" smtClean="0"/>
              <a:t>10/18/2017 1:14:57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148</a:t>
            </a:fld>
            <a:endParaRPr lang="en-US"/>
          </a:p>
        </p:txBody>
      </p:sp>
      <p:sp>
        <p:nvSpPr>
          <p:cNvPr id="5" name="Rectangle 4"/>
          <p:cNvSpPr/>
          <p:nvPr/>
        </p:nvSpPr>
        <p:spPr>
          <a:xfrm>
            <a:off x="379873" y="254246"/>
            <a:ext cx="2903359" cy="400110"/>
          </a:xfrm>
          <a:prstGeom prst="rect">
            <a:avLst/>
          </a:prstGeom>
        </p:spPr>
        <p:txBody>
          <a:bodyPr wrap="none">
            <a:spAutoFit/>
          </a:bodyPr>
          <a:lstStyle/>
          <a:p>
            <a:r>
              <a:rPr lang="en-US" sz="2000" b="1" dirty="0">
                <a:latin typeface="AdvGTIMES-B"/>
              </a:rPr>
              <a:t>4.6.2.2 Numerical Data</a:t>
            </a:r>
            <a:endParaRPr lang="en-US" sz="2000" b="1" dirty="0"/>
          </a:p>
        </p:txBody>
      </p:sp>
      <p:sp>
        <p:nvSpPr>
          <p:cNvPr id="6" name="Rectangle 5"/>
          <p:cNvSpPr/>
          <p:nvPr/>
        </p:nvSpPr>
        <p:spPr>
          <a:xfrm>
            <a:off x="565404" y="623578"/>
            <a:ext cx="8598156" cy="2031325"/>
          </a:xfrm>
          <a:prstGeom prst="rect">
            <a:avLst/>
          </a:prstGeom>
        </p:spPr>
        <p:txBody>
          <a:bodyPr wrap="square">
            <a:spAutoFit/>
          </a:bodyPr>
          <a:lstStyle/>
          <a:p>
            <a:r>
              <a:rPr lang="id-ID" dirty="0">
                <a:latin typeface="AdvGTIMES-R"/>
              </a:rPr>
              <a:t>Untuk sistem yang khas, anggaplah TD (lihat (4.3)), PDB (lihat Bab 3) dan populasi </a:t>
            </a:r>
            <a:r>
              <a:rPr lang="id-ID" dirty="0" smtClean="0">
                <a:latin typeface="AdvGTIMES-R"/>
              </a:rPr>
              <a:t>untuk</a:t>
            </a:r>
            <a:r>
              <a:rPr lang="en-ID" dirty="0" smtClean="0">
                <a:latin typeface="AdvGTIMES-R"/>
              </a:rPr>
              <a:t> </a:t>
            </a:r>
            <a:r>
              <a:rPr lang="id-ID" dirty="0" smtClean="0">
                <a:latin typeface="AdvGTIMES-R"/>
              </a:rPr>
              <a:t>31 </a:t>
            </a:r>
            <a:r>
              <a:rPr lang="id-ID" dirty="0">
                <a:latin typeface="AdvGTIMES-R"/>
              </a:rPr>
              <a:t>tahun terakhir seperti ditunjukkan pada Tabel 4.11. Tujuannya adalah untuk memprediksi </a:t>
            </a:r>
            <a:r>
              <a:rPr lang="id-ID" dirty="0" smtClean="0">
                <a:latin typeface="AdvGTIMES-R"/>
              </a:rPr>
              <a:t>beban</a:t>
            </a:r>
            <a:r>
              <a:rPr lang="en-ID" dirty="0" smtClean="0">
                <a:latin typeface="AdvGTIMES-R"/>
              </a:rPr>
              <a:t> </a:t>
            </a:r>
            <a:r>
              <a:rPr lang="id-ID" dirty="0" smtClean="0">
                <a:latin typeface="AdvGTIMES-R"/>
              </a:rPr>
              <a:t>2011-2017</a:t>
            </a:r>
            <a:r>
              <a:rPr lang="id-ID" dirty="0">
                <a:latin typeface="AdvGTIMES-R"/>
              </a:rPr>
              <a:t>. Apa yang kita lakukan adalah menggunakan berbagai pendekatan di mana data </a:t>
            </a:r>
            <a:r>
              <a:rPr lang="id-ID" dirty="0" smtClean="0">
                <a:latin typeface="AdvGTIMES-R"/>
              </a:rPr>
              <a:t>historisnya</a:t>
            </a:r>
            <a:r>
              <a:rPr lang="en-ID" dirty="0" smtClean="0">
                <a:latin typeface="AdvGTIMES-R"/>
              </a:rPr>
              <a:t> </a:t>
            </a:r>
            <a:r>
              <a:rPr lang="id-ID" dirty="0" smtClean="0">
                <a:latin typeface="AdvGTIMES-R"/>
              </a:rPr>
              <a:t>dari </a:t>
            </a:r>
            <a:r>
              <a:rPr lang="id-ID" dirty="0">
                <a:latin typeface="AdvGTIMES-R"/>
              </a:rPr>
              <a:t>tahun 1980-2006 dipekerjakan untuk memprediksi beban tahun 2007-2017</a:t>
            </a:r>
            <a:r>
              <a:rPr lang="id-ID" dirty="0" smtClean="0">
                <a:latin typeface="AdvGTIMES-R"/>
              </a:rPr>
              <a:t>.</a:t>
            </a:r>
            <a:r>
              <a:rPr lang="en-ID" dirty="0" smtClean="0">
                <a:latin typeface="AdvGTIMES-R"/>
              </a:rPr>
              <a:t> </a:t>
            </a:r>
            <a:r>
              <a:rPr lang="id-ID" dirty="0" smtClean="0">
                <a:latin typeface="AdvGTIMES-R"/>
              </a:rPr>
              <a:t>Berdasarkan </a:t>
            </a:r>
            <a:r>
              <a:rPr lang="id-ID" dirty="0">
                <a:latin typeface="AdvGTIMES-R"/>
              </a:rPr>
              <a:t>prediksi perilaku yang diamati untuk 2007-2010 (membandingkan prediksi beban dengan beban sebenarnya), kita kemudian dapat memilih pendekatan terbaik.</a:t>
            </a:r>
            <a:endParaRPr lang="en-US" dirty="0">
              <a:latin typeface="AdvGTIMES-R"/>
            </a:endParaRPr>
          </a:p>
        </p:txBody>
      </p:sp>
      <p:sp>
        <p:nvSpPr>
          <p:cNvPr id="7" name="Rectangle 6"/>
          <p:cNvSpPr/>
          <p:nvPr/>
        </p:nvSpPr>
        <p:spPr>
          <a:xfrm>
            <a:off x="565404" y="2713723"/>
            <a:ext cx="2646878" cy="369332"/>
          </a:xfrm>
          <a:prstGeom prst="rect">
            <a:avLst/>
          </a:prstGeom>
        </p:spPr>
        <p:txBody>
          <a:bodyPr wrap="none">
            <a:spAutoFit/>
          </a:bodyPr>
          <a:lstStyle/>
          <a:p>
            <a:r>
              <a:rPr lang="id-ID" dirty="0">
                <a:latin typeface="AdvGTIMES-R"/>
              </a:rPr>
              <a:t>Pendekatan berikut diuji</a:t>
            </a:r>
            <a:endParaRPr lang="en-US" dirty="0">
              <a:latin typeface="AdvGTIMES-R"/>
            </a:endParaRPr>
          </a:p>
        </p:txBody>
      </p:sp>
      <p:sp>
        <p:nvSpPr>
          <p:cNvPr id="8" name="Rectangle 7"/>
          <p:cNvSpPr/>
          <p:nvPr/>
        </p:nvSpPr>
        <p:spPr>
          <a:xfrm>
            <a:off x="675944" y="3137526"/>
            <a:ext cx="4624984" cy="369332"/>
          </a:xfrm>
          <a:prstGeom prst="rect">
            <a:avLst/>
          </a:prstGeom>
        </p:spPr>
        <p:txBody>
          <a:bodyPr wrap="none">
            <a:spAutoFit/>
          </a:bodyPr>
          <a:lstStyle/>
          <a:p>
            <a:r>
              <a:rPr lang="id-ID" dirty="0">
                <a:latin typeface="AdvGTIMES-R"/>
              </a:rPr>
              <a:t>• Linear Curve Fitting (LCF) sebagai berikut</a:t>
            </a:r>
            <a:endParaRPr lang="en-US" dirty="0">
              <a:latin typeface="AdvGTIMES-R"/>
            </a:endParaRPr>
          </a:p>
        </p:txBody>
      </p:sp>
      <p:pic>
        <p:nvPicPr>
          <p:cNvPr id="9" name="Picture 8"/>
          <p:cNvPicPr>
            <a:picLocks noChangeAspect="1"/>
          </p:cNvPicPr>
          <p:nvPr/>
        </p:nvPicPr>
        <p:blipFill>
          <a:blip r:embed="rId2"/>
          <a:stretch>
            <a:fillRect/>
          </a:stretch>
        </p:blipFill>
        <p:spPr>
          <a:xfrm>
            <a:off x="1278467" y="3517512"/>
            <a:ext cx="7264170" cy="543140"/>
          </a:xfrm>
          <a:prstGeom prst="rect">
            <a:avLst/>
          </a:prstGeom>
        </p:spPr>
      </p:pic>
      <p:pic>
        <p:nvPicPr>
          <p:cNvPr id="10" name="Picture 9"/>
          <p:cNvPicPr>
            <a:picLocks noChangeAspect="1"/>
          </p:cNvPicPr>
          <p:nvPr/>
        </p:nvPicPr>
        <p:blipFill>
          <a:blip r:embed="rId3"/>
          <a:stretch>
            <a:fillRect/>
          </a:stretch>
        </p:blipFill>
        <p:spPr>
          <a:xfrm>
            <a:off x="1278467" y="5369215"/>
            <a:ext cx="7264524" cy="514062"/>
          </a:xfrm>
          <a:prstGeom prst="rect">
            <a:avLst/>
          </a:prstGeom>
        </p:spPr>
      </p:pic>
      <p:sp>
        <p:nvSpPr>
          <p:cNvPr id="11" name="Rectangle 10"/>
          <p:cNvSpPr/>
          <p:nvPr/>
        </p:nvSpPr>
        <p:spPr>
          <a:xfrm>
            <a:off x="803148" y="4419250"/>
            <a:ext cx="7152132" cy="369332"/>
          </a:xfrm>
          <a:prstGeom prst="rect">
            <a:avLst/>
          </a:prstGeom>
        </p:spPr>
        <p:txBody>
          <a:bodyPr wrap="square">
            <a:spAutoFit/>
          </a:bodyPr>
          <a:lstStyle/>
          <a:p>
            <a:r>
              <a:rPr lang="id-ID" dirty="0">
                <a:latin typeface="AdvGTIMES-R"/>
              </a:rPr>
              <a:t>dimana x adalah angka tahun (1 sampai 27 pada Tabel 4.11).</a:t>
            </a:r>
            <a:endParaRPr lang="en-US" dirty="0">
              <a:latin typeface="AdvGTIMES-R"/>
            </a:endParaRPr>
          </a:p>
        </p:txBody>
      </p:sp>
      <p:sp>
        <p:nvSpPr>
          <p:cNvPr id="12" name="Rectangle 11"/>
          <p:cNvSpPr/>
          <p:nvPr/>
        </p:nvSpPr>
        <p:spPr>
          <a:xfrm>
            <a:off x="675944" y="4880407"/>
            <a:ext cx="5214889" cy="369332"/>
          </a:xfrm>
          <a:prstGeom prst="rect">
            <a:avLst/>
          </a:prstGeom>
        </p:spPr>
        <p:txBody>
          <a:bodyPr wrap="none">
            <a:spAutoFit/>
          </a:bodyPr>
          <a:lstStyle/>
          <a:p>
            <a:r>
              <a:rPr lang="en-ID" dirty="0">
                <a:latin typeface="AdvGTIMES-R"/>
              </a:rPr>
              <a:t>• </a:t>
            </a:r>
            <a:r>
              <a:rPr lang="id-ID" dirty="0">
                <a:latin typeface="AdvGTIMES-R"/>
              </a:rPr>
              <a:t>Orde kedua Curve Fitting (SCF) sebagai berikut</a:t>
            </a:r>
            <a:endParaRPr lang="en-US" dirty="0">
              <a:latin typeface="AdvGTIMES-R"/>
            </a:endParaRPr>
          </a:p>
        </p:txBody>
      </p:sp>
    </p:spTree>
    <p:extLst>
      <p:ext uri="{BB962C8B-B14F-4D97-AF65-F5344CB8AC3E}">
        <p14:creationId xmlns:p14="http://schemas.microsoft.com/office/powerpoint/2010/main" val="266004653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B33A3-57CD-4F29-9B7E-C5FBB3E733B7}" type="datetime9">
              <a:rPr lang="en-US" smtClean="0"/>
              <a:t>10/18/2017 1:14:57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149</a:t>
            </a:fld>
            <a:endParaRPr lang="en-US"/>
          </a:p>
        </p:txBody>
      </p:sp>
      <p:pic>
        <p:nvPicPr>
          <p:cNvPr id="4" name="Picture 3"/>
          <p:cNvPicPr>
            <a:picLocks noChangeAspect="1"/>
          </p:cNvPicPr>
          <p:nvPr/>
        </p:nvPicPr>
        <p:blipFill>
          <a:blip r:embed="rId2"/>
          <a:stretch>
            <a:fillRect/>
          </a:stretch>
        </p:blipFill>
        <p:spPr>
          <a:xfrm>
            <a:off x="289348" y="223428"/>
            <a:ext cx="7409900" cy="6240821"/>
          </a:xfrm>
          <a:prstGeom prst="rect">
            <a:avLst/>
          </a:prstGeom>
        </p:spPr>
      </p:pic>
    </p:spTree>
    <p:extLst>
      <p:ext uri="{BB962C8B-B14F-4D97-AF65-F5344CB8AC3E}">
        <p14:creationId xmlns:p14="http://schemas.microsoft.com/office/powerpoint/2010/main" val="4202881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820" y="402765"/>
            <a:ext cx="8990076" cy="369332"/>
          </a:xfrm>
          <a:prstGeom prst="rect">
            <a:avLst/>
          </a:prstGeom>
        </p:spPr>
        <p:txBody>
          <a:bodyPr wrap="square">
            <a:spAutoFit/>
          </a:bodyPr>
          <a:lstStyle/>
          <a:p>
            <a:endParaRPr lang="en-US" dirty="0"/>
          </a:p>
        </p:txBody>
      </p:sp>
      <p:sp>
        <p:nvSpPr>
          <p:cNvPr id="4" name="Rectangle 3"/>
          <p:cNvSpPr/>
          <p:nvPr/>
        </p:nvSpPr>
        <p:spPr>
          <a:xfrm>
            <a:off x="414528" y="2601343"/>
            <a:ext cx="9090660" cy="2031325"/>
          </a:xfrm>
          <a:prstGeom prst="rect">
            <a:avLst/>
          </a:prstGeom>
        </p:spPr>
        <p:txBody>
          <a:bodyPr wrap="square">
            <a:spAutoFit/>
          </a:bodyPr>
          <a:lstStyle/>
          <a:p>
            <a:r>
              <a:rPr lang="en-ID" dirty="0" err="1">
                <a:latin typeface="AdvGTIMES-R"/>
              </a:rPr>
              <a:t>Daftar</a:t>
            </a:r>
            <a:r>
              <a:rPr lang="en-ID" dirty="0">
                <a:latin typeface="AdvGTIMES-R"/>
              </a:rPr>
              <a:t> </a:t>
            </a:r>
            <a:r>
              <a:rPr lang="en-ID" dirty="0" err="1">
                <a:latin typeface="AdvGTIMES-R"/>
              </a:rPr>
              <a:t>lengkap</a:t>
            </a:r>
            <a:r>
              <a:rPr lang="en-ID" dirty="0">
                <a:latin typeface="AdvGTIMES-R"/>
              </a:rPr>
              <a:t> </a:t>
            </a:r>
            <a:r>
              <a:rPr lang="en-ID" dirty="0" err="1">
                <a:latin typeface="AdvGTIMES-R"/>
              </a:rPr>
              <a:t>untuk</a:t>
            </a:r>
            <a:r>
              <a:rPr lang="en-ID" dirty="0">
                <a:latin typeface="AdvGTIMES-R"/>
              </a:rPr>
              <a:t> </a:t>
            </a:r>
            <a:r>
              <a:rPr lang="en-ID" dirty="0" err="1">
                <a:latin typeface="AdvGTIMES-R"/>
              </a:rPr>
              <a:t>setiap</a:t>
            </a:r>
            <a:r>
              <a:rPr lang="en-ID" dirty="0">
                <a:latin typeface="AdvGTIMES-R"/>
              </a:rPr>
              <a:t> jam </a:t>
            </a:r>
            <a:r>
              <a:rPr lang="en-ID" dirty="0" err="1">
                <a:latin typeface="AdvGTIMES-R"/>
              </a:rPr>
              <a:t>dalam</a:t>
            </a:r>
            <a:r>
              <a:rPr lang="en-ID" dirty="0">
                <a:latin typeface="AdvGTIMES-R"/>
              </a:rPr>
              <a:t> </a:t>
            </a:r>
            <a:r>
              <a:rPr lang="en-ID" dirty="0" err="1">
                <a:latin typeface="AdvGTIMES-R"/>
              </a:rPr>
              <a:t>seminggu</a:t>
            </a:r>
            <a:r>
              <a:rPr lang="en-ID" dirty="0">
                <a:latin typeface="AdvGTIMES-R"/>
              </a:rPr>
              <a:t> </a:t>
            </a:r>
            <a:r>
              <a:rPr lang="en-ID" dirty="0" err="1">
                <a:latin typeface="AdvGTIMES-R"/>
              </a:rPr>
              <a:t>harus</a:t>
            </a:r>
            <a:r>
              <a:rPr lang="en-ID" dirty="0">
                <a:latin typeface="AdvGTIMES-R"/>
              </a:rPr>
              <a:t> </a:t>
            </a:r>
            <a:r>
              <a:rPr lang="en-ID" dirty="0" err="1">
                <a:latin typeface="AdvGTIMES-R"/>
              </a:rPr>
              <a:t>dibuat</a:t>
            </a:r>
            <a:r>
              <a:rPr lang="en-ID" dirty="0">
                <a:latin typeface="AdvGTIMES-R"/>
              </a:rPr>
              <a:t>. </a:t>
            </a:r>
            <a:r>
              <a:rPr lang="en-ID" dirty="0" err="1">
                <a:latin typeface="AdvGTIMES-R"/>
              </a:rPr>
              <a:t>Begitu</a:t>
            </a:r>
            <a:r>
              <a:rPr lang="en-ID" dirty="0">
                <a:latin typeface="AdvGTIMES-R"/>
              </a:rPr>
              <a:t> </a:t>
            </a:r>
            <a:r>
              <a:rPr lang="en-ID" dirty="0" err="1">
                <a:latin typeface="AdvGTIMES-R"/>
              </a:rPr>
              <a:t>kita</a:t>
            </a:r>
            <a:r>
              <a:rPr lang="en-ID" dirty="0">
                <a:latin typeface="AdvGTIMES-R"/>
              </a:rPr>
              <a:t> </a:t>
            </a:r>
            <a:r>
              <a:rPr lang="en-ID" dirty="0" err="1">
                <a:latin typeface="AdvGTIMES-R"/>
              </a:rPr>
              <a:t>sampai</a:t>
            </a:r>
            <a:r>
              <a:rPr lang="en-ID" dirty="0">
                <a:latin typeface="AdvGTIMES-R"/>
              </a:rPr>
              <a:t> </a:t>
            </a:r>
            <a:r>
              <a:rPr lang="en-ID" dirty="0" err="1">
                <a:latin typeface="AdvGTIMES-R"/>
              </a:rPr>
              <a:t>pada</a:t>
            </a:r>
            <a:r>
              <a:rPr lang="en-ID" dirty="0">
                <a:latin typeface="AdvGTIMES-R"/>
              </a:rPr>
              <a:t> jam yang </a:t>
            </a:r>
            <a:r>
              <a:rPr lang="en-ID" dirty="0" err="1">
                <a:latin typeface="AdvGTIMES-R"/>
              </a:rPr>
              <a:t>tepat</a:t>
            </a:r>
            <a:r>
              <a:rPr lang="en-ID" dirty="0">
                <a:latin typeface="AdvGTIMES-R"/>
              </a:rPr>
              <a:t>, </a:t>
            </a:r>
            <a:r>
              <a:rPr lang="en-ID" dirty="0" err="1">
                <a:latin typeface="AdvGTIMES-R"/>
              </a:rPr>
              <a:t>beban</a:t>
            </a:r>
            <a:r>
              <a:rPr lang="en-ID" dirty="0">
                <a:latin typeface="AdvGTIMES-R"/>
              </a:rPr>
              <a:t> </a:t>
            </a:r>
            <a:r>
              <a:rPr lang="en-ID" dirty="0" err="1">
                <a:latin typeface="AdvGTIMES-R"/>
              </a:rPr>
              <a:t>sebenarnya</a:t>
            </a:r>
            <a:r>
              <a:rPr lang="en-ID" dirty="0">
                <a:latin typeface="AdvGTIMES-R"/>
              </a:rPr>
              <a:t> </a:t>
            </a:r>
            <a:r>
              <a:rPr lang="en-ID" dirty="0" err="1">
                <a:latin typeface="AdvGTIMES-R"/>
              </a:rPr>
              <a:t>mungkin</a:t>
            </a:r>
            <a:r>
              <a:rPr lang="en-ID" dirty="0">
                <a:latin typeface="AdvGTIMES-R"/>
              </a:rPr>
              <a:t> </a:t>
            </a:r>
            <a:r>
              <a:rPr lang="en-ID" dirty="0" err="1">
                <a:latin typeface="AdvGTIMES-R"/>
              </a:rPr>
              <a:t>tidak</a:t>
            </a:r>
            <a:r>
              <a:rPr lang="en-ID" dirty="0">
                <a:latin typeface="AdvGTIMES-R"/>
              </a:rPr>
              <a:t> </a:t>
            </a:r>
            <a:r>
              <a:rPr lang="en-ID" dirty="0" err="1">
                <a:latin typeface="AdvGTIMES-R"/>
              </a:rPr>
              <a:t>sama</a:t>
            </a:r>
            <a:r>
              <a:rPr lang="en-ID" dirty="0">
                <a:latin typeface="AdvGTIMES-R"/>
              </a:rPr>
              <a:t> </a:t>
            </a:r>
            <a:r>
              <a:rPr lang="en-ID" dirty="0" err="1">
                <a:latin typeface="AdvGTIMES-R"/>
              </a:rPr>
              <a:t>dengan</a:t>
            </a:r>
            <a:r>
              <a:rPr lang="en-ID" dirty="0">
                <a:latin typeface="AdvGTIMES-R"/>
              </a:rPr>
              <a:t> </a:t>
            </a:r>
            <a:r>
              <a:rPr lang="en-ID" dirty="0" err="1">
                <a:latin typeface="AdvGTIMES-R"/>
              </a:rPr>
              <a:t>beban</a:t>
            </a:r>
            <a:r>
              <a:rPr lang="en-ID" dirty="0">
                <a:latin typeface="AdvGTIMES-R"/>
              </a:rPr>
              <a:t> yang </a:t>
            </a:r>
            <a:r>
              <a:rPr lang="en-ID" dirty="0" err="1">
                <a:latin typeface="AdvGTIMES-R"/>
              </a:rPr>
              <a:t>diprediksi</a:t>
            </a:r>
            <a:r>
              <a:rPr lang="en-ID" dirty="0">
                <a:latin typeface="AdvGTIMES-R"/>
              </a:rPr>
              <a:t>. </a:t>
            </a:r>
            <a:r>
              <a:rPr lang="en-ID" dirty="0" err="1">
                <a:latin typeface="AdvGTIMES-R"/>
              </a:rPr>
              <a:t>Misalkan</a:t>
            </a:r>
            <a:r>
              <a:rPr lang="en-ID" dirty="0">
                <a:latin typeface="AdvGTIMES-R"/>
              </a:rPr>
              <a:t>, </a:t>
            </a:r>
            <a:r>
              <a:rPr lang="en-ID" dirty="0" err="1">
                <a:latin typeface="AdvGTIMES-R"/>
              </a:rPr>
              <a:t>bahwa</a:t>
            </a:r>
            <a:r>
              <a:rPr lang="en-ID" dirty="0">
                <a:latin typeface="AdvGTIMES-R"/>
              </a:rPr>
              <a:t> </a:t>
            </a:r>
            <a:r>
              <a:rPr lang="en-ID" dirty="0" err="1">
                <a:latin typeface="AdvGTIMES-R"/>
              </a:rPr>
              <a:t>beban</a:t>
            </a:r>
            <a:r>
              <a:rPr lang="en-ID" dirty="0">
                <a:latin typeface="AdvGTIMES-R"/>
              </a:rPr>
              <a:t> </a:t>
            </a:r>
            <a:r>
              <a:rPr lang="en-ID" dirty="0" err="1">
                <a:latin typeface="AdvGTIMES-R"/>
              </a:rPr>
              <a:t>aktual</a:t>
            </a:r>
            <a:r>
              <a:rPr lang="en-ID" dirty="0">
                <a:latin typeface="AdvGTIMES-R"/>
              </a:rPr>
              <a:t> </a:t>
            </a:r>
            <a:r>
              <a:rPr lang="en-ID" dirty="0" err="1">
                <a:latin typeface="AdvGTIMES-R"/>
              </a:rPr>
              <a:t>pada</a:t>
            </a:r>
            <a:r>
              <a:rPr lang="en-ID" dirty="0">
                <a:latin typeface="AdvGTIMES-R"/>
              </a:rPr>
              <a:t> jam 27 </a:t>
            </a:r>
            <a:r>
              <a:rPr lang="en-ID" dirty="0" err="1">
                <a:latin typeface="AdvGTIMES-R"/>
              </a:rPr>
              <a:t>menjadi</a:t>
            </a:r>
            <a:r>
              <a:rPr lang="en-ID" dirty="0">
                <a:latin typeface="AdvGTIMES-R"/>
              </a:rPr>
              <a:t> 390 MW, </a:t>
            </a:r>
            <a:r>
              <a:rPr lang="en-ID" dirty="0" err="1">
                <a:latin typeface="AdvGTIMES-R"/>
              </a:rPr>
              <a:t>bukan</a:t>
            </a:r>
            <a:r>
              <a:rPr lang="en-ID" dirty="0">
                <a:latin typeface="AdvGTIMES-R"/>
              </a:rPr>
              <a:t> 375 MW. </a:t>
            </a:r>
            <a:r>
              <a:rPr lang="en-ID" dirty="0" err="1">
                <a:latin typeface="AdvGTIMES-R"/>
              </a:rPr>
              <a:t>Studi</a:t>
            </a:r>
            <a:r>
              <a:rPr lang="en-ID" dirty="0">
                <a:latin typeface="AdvGTIMES-R"/>
              </a:rPr>
              <a:t> </a:t>
            </a:r>
            <a:r>
              <a:rPr lang="en-ID" dirty="0" err="1">
                <a:latin typeface="AdvGTIMES-R"/>
              </a:rPr>
              <a:t>lebih</a:t>
            </a:r>
            <a:r>
              <a:rPr lang="en-ID" dirty="0">
                <a:latin typeface="AdvGTIMES-R"/>
              </a:rPr>
              <a:t> </a:t>
            </a:r>
            <a:r>
              <a:rPr lang="en-ID" dirty="0" err="1">
                <a:latin typeface="AdvGTIMES-R"/>
              </a:rPr>
              <a:t>lanjut</a:t>
            </a:r>
            <a:r>
              <a:rPr lang="en-ID" dirty="0">
                <a:latin typeface="AdvGTIMES-R"/>
              </a:rPr>
              <a:t> </a:t>
            </a:r>
            <a:r>
              <a:rPr lang="en-ID" dirty="0" err="1">
                <a:latin typeface="AdvGTIMES-R"/>
              </a:rPr>
              <a:t>harus</a:t>
            </a:r>
            <a:r>
              <a:rPr lang="en-ID" dirty="0">
                <a:latin typeface="AdvGTIMES-R"/>
              </a:rPr>
              <a:t> </a:t>
            </a:r>
            <a:r>
              <a:rPr lang="en-ID" dirty="0" err="1">
                <a:latin typeface="AdvGTIMES-R"/>
              </a:rPr>
              <a:t>dilakukan</a:t>
            </a:r>
            <a:r>
              <a:rPr lang="en-ID" dirty="0">
                <a:latin typeface="AdvGTIMES-R"/>
              </a:rPr>
              <a:t> </a:t>
            </a:r>
            <a:r>
              <a:rPr lang="en-ID" dirty="0" err="1">
                <a:latin typeface="AdvGTIMES-R"/>
              </a:rPr>
              <a:t>pada</a:t>
            </a:r>
            <a:r>
              <a:rPr lang="en-ID" dirty="0">
                <a:latin typeface="AdvGTIMES-R"/>
              </a:rPr>
              <a:t> jam </a:t>
            </a:r>
            <a:r>
              <a:rPr lang="en-ID" dirty="0" err="1">
                <a:latin typeface="AdvGTIMES-R"/>
              </a:rPr>
              <a:t>tersebut</a:t>
            </a:r>
            <a:r>
              <a:rPr lang="en-ID" dirty="0">
                <a:latin typeface="AdvGTIMES-R"/>
              </a:rPr>
              <a:t> </a:t>
            </a:r>
            <a:r>
              <a:rPr lang="en-ID" dirty="0" err="1">
                <a:latin typeface="AdvGTIMES-R"/>
              </a:rPr>
              <a:t>untuk</a:t>
            </a:r>
            <a:r>
              <a:rPr lang="en-ID" dirty="0">
                <a:latin typeface="AdvGTIMES-R"/>
              </a:rPr>
              <a:t> </a:t>
            </a:r>
            <a:r>
              <a:rPr lang="en-ID" dirty="0" err="1">
                <a:latin typeface="AdvGTIMES-R"/>
              </a:rPr>
              <a:t>mengalokasikan</a:t>
            </a:r>
            <a:r>
              <a:rPr lang="en-ID" dirty="0">
                <a:latin typeface="AdvGTIMES-R"/>
              </a:rPr>
              <a:t> </a:t>
            </a:r>
            <a:r>
              <a:rPr lang="en-ID" dirty="0" err="1">
                <a:latin typeface="AdvGTIMES-R"/>
              </a:rPr>
              <a:t>beban</a:t>
            </a:r>
            <a:r>
              <a:rPr lang="en-ID" dirty="0">
                <a:latin typeface="AdvGTIMES-R"/>
              </a:rPr>
              <a:t> </a:t>
            </a:r>
            <a:r>
              <a:rPr lang="en-ID" dirty="0" err="1">
                <a:latin typeface="AdvGTIMES-R"/>
              </a:rPr>
              <a:t>aktual</a:t>
            </a:r>
            <a:r>
              <a:rPr lang="en-ID" dirty="0">
                <a:latin typeface="AdvGTIMES-R"/>
              </a:rPr>
              <a:t> 390 MW di </a:t>
            </a:r>
            <a:r>
              <a:rPr lang="en-ID" dirty="0" err="1">
                <a:latin typeface="AdvGTIMES-R"/>
              </a:rPr>
              <a:t>antara</a:t>
            </a:r>
            <a:r>
              <a:rPr lang="en-ID" dirty="0">
                <a:latin typeface="AdvGTIMES-R"/>
              </a:rPr>
              <a:t> </a:t>
            </a:r>
            <a:r>
              <a:rPr lang="en-ID" dirty="0" err="1">
                <a:latin typeface="AdvGTIMES-R"/>
              </a:rPr>
              <a:t>pembangkit</a:t>
            </a:r>
            <a:r>
              <a:rPr lang="en-ID" dirty="0">
                <a:latin typeface="AdvGTIMES-R"/>
              </a:rPr>
              <a:t> yang </a:t>
            </a:r>
            <a:r>
              <a:rPr lang="en-ID" dirty="0" err="1">
                <a:latin typeface="AdvGTIMES-R"/>
              </a:rPr>
              <a:t>tersedia</a:t>
            </a:r>
            <a:r>
              <a:rPr lang="en-ID" dirty="0">
                <a:latin typeface="AdvGTIMES-R"/>
              </a:rPr>
              <a:t> </a:t>
            </a:r>
            <a:r>
              <a:rPr lang="en-ID" dirty="0" err="1">
                <a:latin typeface="AdvGTIMES-R"/>
              </a:rPr>
              <a:t>pada</a:t>
            </a:r>
            <a:r>
              <a:rPr lang="en-ID" dirty="0">
                <a:latin typeface="AdvGTIMES-R"/>
              </a:rPr>
              <a:t> jam </a:t>
            </a:r>
            <a:r>
              <a:rPr lang="en-ID" dirty="0" err="1">
                <a:latin typeface="AdvGTIMES-R"/>
              </a:rPr>
              <a:t>tersebut</a:t>
            </a:r>
            <a:r>
              <a:rPr lang="en-ID" dirty="0">
                <a:latin typeface="AdvGTIMES-R"/>
              </a:rPr>
              <a:t> (unit 1, 3 </a:t>
            </a:r>
            <a:r>
              <a:rPr lang="en-ID" dirty="0" err="1">
                <a:latin typeface="AdvGTIMES-R"/>
              </a:rPr>
              <a:t>dan</a:t>
            </a:r>
            <a:r>
              <a:rPr lang="en-ID" dirty="0">
                <a:latin typeface="AdvGTIMES-R"/>
              </a:rPr>
              <a:t> 6). </a:t>
            </a:r>
            <a:r>
              <a:rPr lang="en-ID" dirty="0" err="1">
                <a:latin typeface="AdvGTIMES-R"/>
              </a:rPr>
              <a:t>Jenis</a:t>
            </a:r>
            <a:r>
              <a:rPr lang="en-ID" dirty="0">
                <a:latin typeface="AdvGTIMES-R"/>
              </a:rPr>
              <a:t> </a:t>
            </a:r>
            <a:r>
              <a:rPr lang="en-ID" dirty="0" err="1">
                <a:latin typeface="AdvGTIMES-R"/>
              </a:rPr>
              <a:t>studi</a:t>
            </a:r>
            <a:r>
              <a:rPr lang="en-ID" dirty="0">
                <a:latin typeface="AdvGTIMES-R"/>
              </a:rPr>
              <a:t> </a:t>
            </a:r>
            <a:r>
              <a:rPr lang="en-ID" dirty="0" err="1">
                <a:latin typeface="AdvGTIMES-R"/>
              </a:rPr>
              <a:t>ini</a:t>
            </a:r>
            <a:r>
              <a:rPr lang="en-ID" dirty="0">
                <a:latin typeface="AdvGTIMES-R"/>
              </a:rPr>
              <a:t> </a:t>
            </a:r>
            <a:r>
              <a:rPr lang="en-ID" dirty="0" err="1">
                <a:latin typeface="AdvGTIMES-R"/>
              </a:rPr>
              <a:t>mungkin</a:t>
            </a:r>
            <a:r>
              <a:rPr lang="en-ID" dirty="0">
                <a:latin typeface="AdvGTIMES-R"/>
              </a:rPr>
              <a:t> </a:t>
            </a:r>
            <a:r>
              <a:rPr lang="en-ID" dirty="0" err="1">
                <a:latin typeface="AdvGTIMES-R"/>
              </a:rPr>
              <a:t>didasarkan</a:t>
            </a:r>
            <a:r>
              <a:rPr lang="en-ID" dirty="0">
                <a:latin typeface="AdvGTIMES-R"/>
              </a:rPr>
              <a:t> </a:t>
            </a:r>
            <a:r>
              <a:rPr lang="en-ID" dirty="0" err="1">
                <a:latin typeface="AdvGTIMES-R"/>
              </a:rPr>
              <a:t>pada</a:t>
            </a:r>
            <a:r>
              <a:rPr lang="en-ID" dirty="0">
                <a:latin typeface="AdvGTIMES-R"/>
              </a:rPr>
              <a:t> </a:t>
            </a:r>
            <a:r>
              <a:rPr lang="en-ID" dirty="0" err="1">
                <a:latin typeface="AdvGTIMES-R"/>
              </a:rPr>
              <a:t>beberapa</a:t>
            </a:r>
            <a:r>
              <a:rPr lang="en-ID" dirty="0">
                <a:latin typeface="AdvGTIMES-R"/>
              </a:rPr>
              <a:t> </a:t>
            </a:r>
            <a:r>
              <a:rPr lang="en-ID" dirty="0" err="1">
                <a:latin typeface="AdvGTIMES-R"/>
              </a:rPr>
              <a:t>pertimbangan</a:t>
            </a:r>
            <a:r>
              <a:rPr lang="en-ID" dirty="0">
                <a:latin typeface="AdvGTIMES-R"/>
              </a:rPr>
              <a:t> </a:t>
            </a:r>
            <a:r>
              <a:rPr lang="en-ID" dirty="0" err="1">
                <a:latin typeface="AdvGTIMES-R"/>
              </a:rPr>
              <a:t>teknis</a:t>
            </a:r>
            <a:r>
              <a:rPr lang="en-ID" dirty="0">
                <a:latin typeface="AdvGTIMES-R"/>
              </a:rPr>
              <a:t> </a:t>
            </a:r>
            <a:r>
              <a:rPr lang="en-ID" dirty="0" err="1">
                <a:latin typeface="AdvGTIMES-R"/>
              </a:rPr>
              <a:t>dan</a:t>
            </a:r>
            <a:r>
              <a:rPr lang="en-ID" dirty="0">
                <a:latin typeface="AdvGTIMES-R"/>
              </a:rPr>
              <a:t> / </a:t>
            </a:r>
            <a:r>
              <a:rPr lang="en-ID" dirty="0" err="1">
                <a:latin typeface="AdvGTIMES-R"/>
              </a:rPr>
              <a:t>atau</a:t>
            </a:r>
            <a:r>
              <a:rPr lang="en-ID" dirty="0">
                <a:latin typeface="AdvGTIMES-R"/>
              </a:rPr>
              <a:t> </a:t>
            </a:r>
            <a:r>
              <a:rPr lang="en-ID" dirty="0" err="1">
                <a:latin typeface="AdvGTIMES-R"/>
              </a:rPr>
              <a:t>ekonomi</a:t>
            </a:r>
            <a:r>
              <a:rPr lang="en-ID" dirty="0">
                <a:latin typeface="AdvGTIMES-R"/>
              </a:rPr>
              <a:t> </a:t>
            </a:r>
            <a:r>
              <a:rPr lang="en-ID" dirty="0" err="1">
                <a:latin typeface="AdvGTIMES-R"/>
              </a:rPr>
              <a:t>dan</a:t>
            </a:r>
            <a:r>
              <a:rPr lang="en-ID" dirty="0">
                <a:latin typeface="AdvGTIMES-R"/>
              </a:rPr>
              <a:t> </a:t>
            </a:r>
            <a:r>
              <a:rPr lang="en-ID" dirty="0" err="1">
                <a:latin typeface="AdvGTIMES-R"/>
              </a:rPr>
              <a:t>biasanya</a:t>
            </a:r>
            <a:r>
              <a:rPr lang="en-ID" dirty="0">
                <a:latin typeface="AdvGTIMES-R"/>
              </a:rPr>
              <a:t> </a:t>
            </a:r>
            <a:r>
              <a:rPr lang="en-ID" dirty="0" err="1">
                <a:latin typeface="AdvGTIMES-R"/>
              </a:rPr>
              <a:t>disebut</a:t>
            </a:r>
            <a:r>
              <a:rPr lang="en-ID" dirty="0">
                <a:latin typeface="AdvGTIMES-R"/>
              </a:rPr>
              <a:t> </a:t>
            </a:r>
            <a:r>
              <a:rPr lang="en-ID" dirty="0" err="1">
                <a:latin typeface="AdvGTIMES-R"/>
              </a:rPr>
              <a:t>sebagai</a:t>
            </a:r>
            <a:r>
              <a:rPr lang="en-ID" dirty="0">
                <a:latin typeface="AdvGTIMES-R"/>
              </a:rPr>
              <a:t> </a:t>
            </a:r>
            <a:r>
              <a:rPr lang="en-ID" dirty="0" err="1">
                <a:latin typeface="AdvGTIMES-R"/>
              </a:rPr>
              <a:t>pengiriman</a:t>
            </a:r>
            <a:r>
              <a:rPr lang="en-ID" dirty="0">
                <a:latin typeface="AdvGTIMES-R"/>
              </a:rPr>
              <a:t> </a:t>
            </a:r>
            <a:r>
              <a:rPr lang="en-ID" dirty="0" err="1">
                <a:latin typeface="AdvGTIMES-R"/>
              </a:rPr>
              <a:t>ekonomi</a:t>
            </a:r>
            <a:r>
              <a:rPr lang="en-ID" dirty="0">
                <a:latin typeface="AdvGTIMES-R"/>
              </a:rPr>
              <a:t> </a:t>
            </a:r>
            <a:r>
              <a:rPr lang="en-ID" dirty="0" err="1">
                <a:latin typeface="AdvGTIMES-R"/>
              </a:rPr>
              <a:t>atau</a:t>
            </a:r>
            <a:r>
              <a:rPr lang="en-ID" dirty="0">
                <a:latin typeface="AdvGTIMES-R"/>
              </a:rPr>
              <a:t> Optimal Power Flow (OPF)</a:t>
            </a:r>
            <a:endParaRPr lang="en-US" dirty="0"/>
          </a:p>
        </p:txBody>
      </p:sp>
      <p:sp>
        <p:nvSpPr>
          <p:cNvPr id="5" name="Date Placeholder 4"/>
          <p:cNvSpPr>
            <a:spLocks noGrp="1"/>
          </p:cNvSpPr>
          <p:nvPr>
            <p:ph type="dt" sz="half" idx="10"/>
          </p:nvPr>
        </p:nvSpPr>
        <p:spPr/>
        <p:txBody>
          <a:bodyPr/>
          <a:lstStyle/>
          <a:p>
            <a:fld id="{CD45AD4A-F907-4895-960D-60DC69885D05}" type="datetime9">
              <a:rPr lang="en-US" smtClean="0"/>
              <a:t>10/18/2017 1:14:55 PM</a:t>
            </a:fld>
            <a:endParaRPr lang="en-US"/>
          </a:p>
        </p:txBody>
      </p:sp>
      <p:sp>
        <p:nvSpPr>
          <p:cNvPr id="6" name="Slide Number Placeholder 5"/>
          <p:cNvSpPr>
            <a:spLocks noGrp="1"/>
          </p:cNvSpPr>
          <p:nvPr>
            <p:ph type="sldNum" sz="quarter" idx="12"/>
          </p:nvPr>
        </p:nvSpPr>
        <p:spPr/>
        <p:txBody>
          <a:bodyPr/>
          <a:lstStyle/>
          <a:p>
            <a:fld id="{C7448EEC-1D14-4DD9-B8EB-772171F61A1D}" type="slidenum">
              <a:rPr lang="en-US" smtClean="0"/>
              <a:t>15</a:t>
            </a:fld>
            <a:endParaRPr lang="en-US"/>
          </a:p>
        </p:txBody>
      </p:sp>
      <p:sp>
        <p:nvSpPr>
          <p:cNvPr id="7" name="Rectangle 6"/>
          <p:cNvSpPr/>
          <p:nvPr/>
        </p:nvSpPr>
        <p:spPr>
          <a:xfrm>
            <a:off x="380416" y="177515"/>
            <a:ext cx="4407681" cy="400110"/>
          </a:xfrm>
          <a:prstGeom prst="rect">
            <a:avLst/>
          </a:prstGeom>
        </p:spPr>
        <p:txBody>
          <a:bodyPr wrap="none">
            <a:spAutoFit/>
          </a:bodyPr>
          <a:lstStyle/>
          <a:p>
            <a:r>
              <a:rPr lang="en-US" sz="2000" dirty="0" err="1"/>
              <a:t>Keputusan</a:t>
            </a:r>
            <a:r>
              <a:rPr lang="en-US" sz="2000" dirty="0"/>
              <a:t> </a:t>
            </a:r>
            <a:r>
              <a:rPr lang="en-US" sz="2000" dirty="0" err="1"/>
              <a:t>akhir</a:t>
            </a:r>
            <a:r>
              <a:rPr lang="en-US" sz="2000" dirty="0"/>
              <a:t> </a:t>
            </a:r>
            <a:r>
              <a:rPr lang="en-US" sz="2000" dirty="0" err="1"/>
              <a:t>dapat</a:t>
            </a:r>
            <a:r>
              <a:rPr lang="en-US" sz="2000" dirty="0"/>
              <a:t> </a:t>
            </a:r>
            <a:r>
              <a:rPr lang="en-US" sz="2000" dirty="0" err="1"/>
              <a:t>berupa</a:t>
            </a:r>
            <a:r>
              <a:rPr lang="en-US" sz="2000" dirty="0"/>
              <a:t> </a:t>
            </a:r>
            <a:r>
              <a:rPr lang="en-US" sz="2000" dirty="0" err="1"/>
              <a:t>keputusan</a:t>
            </a:r>
            <a:endParaRPr lang="en-US" sz="2000" dirty="0"/>
          </a:p>
        </p:txBody>
      </p:sp>
      <p:sp>
        <p:nvSpPr>
          <p:cNvPr id="8" name="Rectangle 7"/>
          <p:cNvSpPr/>
          <p:nvPr/>
        </p:nvSpPr>
        <p:spPr>
          <a:xfrm>
            <a:off x="464820" y="577625"/>
            <a:ext cx="8926068" cy="1938992"/>
          </a:xfrm>
          <a:prstGeom prst="rect">
            <a:avLst/>
          </a:prstGeom>
        </p:spPr>
        <p:txBody>
          <a:bodyPr wrap="square">
            <a:spAutoFit/>
          </a:bodyPr>
          <a:lstStyle/>
          <a:p>
            <a:pPr marL="285750" indent="-285750">
              <a:buFont typeface="Arial" panose="020B0604020202020204" pitchFamily="34" charset="0"/>
              <a:buChar char="•"/>
            </a:pPr>
            <a:r>
              <a:rPr lang="en-US" sz="2000" dirty="0" err="1"/>
              <a:t>Komit</a:t>
            </a:r>
            <a:r>
              <a:rPr lang="en-US" sz="2000" dirty="0"/>
              <a:t> unit 1 (</a:t>
            </a:r>
            <a:r>
              <a:rPr lang="en-US" sz="2000" dirty="0" err="1"/>
              <a:t>tingkat</a:t>
            </a:r>
            <a:r>
              <a:rPr lang="en-US" sz="2000" dirty="0"/>
              <a:t> </a:t>
            </a:r>
            <a:r>
              <a:rPr lang="en-US" sz="2000" dirty="0" err="1"/>
              <a:t>pembangkitan</a:t>
            </a:r>
            <a:r>
              <a:rPr lang="en-US" sz="2000" dirty="0"/>
              <a:t>: 100 MW), unit 3 (</a:t>
            </a:r>
            <a:r>
              <a:rPr lang="en-US" sz="2000" dirty="0" err="1"/>
              <a:t>tingkat</a:t>
            </a:r>
            <a:r>
              <a:rPr lang="en-US" sz="2000" dirty="0"/>
              <a:t> </a:t>
            </a:r>
            <a:r>
              <a:rPr lang="en-US" sz="2000" dirty="0" err="1"/>
              <a:t>pembangkit</a:t>
            </a:r>
            <a:r>
              <a:rPr lang="en-US" sz="2000" dirty="0"/>
              <a:t>: 150 MW) </a:t>
            </a:r>
            <a:r>
              <a:rPr lang="en-US" sz="2000" dirty="0" err="1"/>
              <a:t>dan</a:t>
            </a:r>
            <a:r>
              <a:rPr lang="en-US" sz="2000" dirty="0"/>
              <a:t> unit 6 (</a:t>
            </a:r>
            <a:r>
              <a:rPr lang="en-US" sz="2000" dirty="0" err="1"/>
              <a:t>tingkat</a:t>
            </a:r>
            <a:r>
              <a:rPr lang="en-US" sz="2000" dirty="0"/>
              <a:t> </a:t>
            </a:r>
            <a:r>
              <a:rPr lang="en-US" sz="2000" dirty="0" err="1"/>
              <a:t>pembangkit</a:t>
            </a:r>
            <a:r>
              <a:rPr lang="en-US" sz="2000" dirty="0"/>
              <a:t>: 125 MW), </a:t>
            </a:r>
            <a:r>
              <a:rPr lang="en-US" sz="2000" dirty="0" err="1"/>
              <a:t>untuk</a:t>
            </a:r>
            <a:r>
              <a:rPr lang="en-US" sz="2000" dirty="0"/>
              <a:t> </a:t>
            </a:r>
            <a:r>
              <a:rPr lang="en-US" sz="2000" dirty="0" err="1"/>
              <a:t>memenuhi</a:t>
            </a:r>
            <a:r>
              <a:rPr lang="en-US" sz="2000" dirty="0"/>
              <a:t> </a:t>
            </a:r>
            <a:r>
              <a:rPr lang="en-US" sz="2000" dirty="0" err="1"/>
              <a:t>perkiraan</a:t>
            </a:r>
            <a:r>
              <a:rPr lang="en-US" sz="2000" dirty="0"/>
              <a:t> </a:t>
            </a:r>
            <a:r>
              <a:rPr lang="en-US" sz="2000" dirty="0" err="1"/>
              <a:t>beban</a:t>
            </a:r>
            <a:r>
              <a:rPr lang="en-US" sz="2000" dirty="0"/>
              <a:t> </a:t>
            </a:r>
            <a:r>
              <a:rPr lang="en-US" sz="2000" dirty="0" err="1"/>
              <a:t>sebesar</a:t>
            </a:r>
            <a:r>
              <a:rPr lang="en-US" sz="2000" dirty="0"/>
              <a:t> 375 MW </a:t>
            </a:r>
            <a:r>
              <a:rPr lang="en-US" sz="2000" dirty="0" err="1"/>
              <a:t>pada</a:t>
            </a:r>
            <a:r>
              <a:rPr lang="en-US" sz="2000" dirty="0"/>
              <a:t> jam 27 </a:t>
            </a:r>
            <a:r>
              <a:rPr lang="en-US" sz="2000" dirty="0" err="1"/>
              <a:t>dalam</a:t>
            </a:r>
            <a:r>
              <a:rPr lang="en-US" sz="2000" dirty="0"/>
              <a:t> </a:t>
            </a:r>
            <a:r>
              <a:rPr lang="en-US" sz="2000" dirty="0" err="1"/>
              <a:t>suatu</a:t>
            </a:r>
            <a:r>
              <a:rPr lang="en-US" sz="2000" dirty="0"/>
              <a:t> </a:t>
            </a:r>
            <a:r>
              <a:rPr lang="en-US" sz="2000" dirty="0" err="1"/>
              <a:t>minggu</a:t>
            </a:r>
            <a:r>
              <a:rPr lang="en-US" sz="2000" dirty="0"/>
              <a:t> (1 </a:t>
            </a:r>
            <a:r>
              <a:rPr lang="en-US" sz="2000" dirty="0" err="1"/>
              <a:t>minggu</a:t>
            </a:r>
            <a:r>
              <a:rPr lang="en-US" sz="2000" dirty="0"/>
              <a:t> = 168 h).</a:t>
            </a:r>
          </a:p>
          <a:p>
            <a:pPr marL="285750" indent="-285750">
              <a:buFont typeface="Arial" panose="020B0604020202020204" pitchFamily="34" charset="0"/>
              <a:buChar char="•"/>
            </a:pPr>
            <a:r>
              <a:rPr lang="en-US" sz="2000" dirty="0" err="1"/>
              <a:t>Komit</a:t>
            </a:r>
            <a:r>
              <a:rPr lang="en-US" sz="2000" dirty="0"/>
              <a:t> Unit 1 (</a:t>
            </a:r>
            <a:r>
              <a:rPr lang="en-US" sz="2000" dirty="0" err="1"/>
              <a:t>tingkat</a:t>
            </a:r>
            <a:r>
              <a:rPr lang="en-US" sz="2000" dirty="0"/>
              <a:t> </a:t>
            </a:r>
            <a:r>
              <a:rPr lang="en-US" sz="2000" dirty="0" err="1"/>
              <a:t>generasi</a:t>
            </a:r>
            <a:r>
              <a:rPr lang="en-US" sz="2000" dirty="0"/>
              <a:t>: 75 MW) </a:t>
            </a:r>
            <a:r>
              <a:rPr lang="en-US" sz="2000" dirty="0" err="1"/>
              <a:t>dan</a:t>
            </a:r>
            <a:r>
              <a:rPr lang="en-US" sz="2000" dirty="0"/>
              <a:t> unit 3 (</a:t>
            </a:r>
            <a:r>
              <a:rPr lang="en-US" sz="2000" dirty="0" err="1"/>
              <a:t>tingkat</a:t>
            </a:r>
            <a:r>
              <a:rPr lang="en-US" sz="2000" dirty="0"/>
              <a:t> </a:t>
            </a:r>
            <a:r>
              <a:rPr lang="en-US" sz="2000" dirty="0" err="1"/>
              <a:t>pembangkit</a:t>
            </a:r>
            <a:r>
              <a:rPr lang="en-US" sz="2000" dirty="0"/>
              <a:t>: 120 MW), </a:t>
            </a:r>
            <a:r>
              <a:rPr lang="en-US" sz="2000" dirty="0" err="1"/>
              <a:t>untuk</a:t>
            </a:r>
            <a:r>
              <a:rPr lang="en-US" sz="2000" dirty="0"/>
              <a:t> </a:t>
            </a:r>
            <a:r>
              <a:rPr lang="en-US" sz="2000" dirty="0" err="1"/>
              <a:t>memenuhi</a:t>
            </a:r>
            <a:r>
              <a:rPr lang="en-US" sz="2000" dirty="0"/>
              <a:t> </a:t>
            </a:r>
            <a:r>
              <a:rPr lang="en-US" sz="2000" dirty="0" err="1" smtClean="0"/>
              <a:t>perkiraan</a:t>
            </a:r>
            <a:r>
              <a:rPr lang="en-US" sz="2000" dirty="0" smtClean="0"/>
              <a:t> </a:t>
            </a:r>
            <a:r>
              <a:rPr lang="en-US" sz="2000" dirty="0" err="1" smtClean="0"/>
              <a:t>beban</a:t>
            </a:r>
            <a:r>
              <a:rPr lang="en-US" sz="2000" dirty="0" smtClean="0"/>
              <a:t> </a:t>
            </a:r>
            <a:r>
              <a:rPr lang="en-US" sz="2000" dirty="0" err="1" smtClean="0"/>
              <a:t>sebesar</a:t>
            </a:r>
            <a:r>
              <a:rPr lang="en-US" sz="2000" dirty="0" smtClean="0"/>
              <a:t> 195 </a:t>
            </a:r>
            <a:r>
              <a:rPr lang="en-US" sz="2000" dirty="0"/>
              <a:t>MW </a:t>
            </a:r>
            <a:r>
              <a:rPr lang="en-US" sz="2000" dirty="0" err="1"/>
              <a:t>pada</a:t>
            </a:r>
            <a:r>
              <a:rPr lang="en-US" sz="2000" dirty="0"/>
              <a:t> jam 35 </a:t>
            </a:r>
            <a:r>
              <a:rPr lang="en-US" sz="2000" dirty="0" err="1"/>
              <a:t>dalam</a:t>
            </a:r>
            <a:r>
              <a:rPr lang="en-US" sz="2000" dirty="0"/>
              <a:t> </a:t>
            </a:r>
            <a:r>
              <a:rPr lang="en-US" sz="2000" dirty="0" err="1"/>
              <a:t>suatu</a:t>
            </a:r>
            <a:r>
              <a:rPr lang="en-US" sz="2000" dirty="0"/>
              <a:t> </a:t>
            </a:r>
            <a:r>
              <a:rPr lang="en-US" sz="2000" dirty="0" err="1"/>
              <a:t>minggu</a:t>
            </a:r>
            <a:r>
              <a:rPr lang="en-US" sz="2000" dirty="0"/>
              <a:t>.</a:t>
            </a:r>
          </a:p>
        </p:txBody>
      </p:sp>
    </p:spTree>
    <p:extLst>
      <p:ext uri="{BB962C8B-B14F-4D97-AF65-F5344CB8AC3E}">
        <p14:creationId xmlns:p14="http://schemas.microsoft.com/office/powerpoint/2010/main" val="2576125595"/>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CF909-425C-42A3-8F39-A0F35B818019}" type="datetime9">
              <a:rPr lang="en-US" smtClean="0"/>
              <a:t>10/18/2017 1:14:57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150</a:t>
            </a:fld>
            <a:endParaRPr lang="en-US"/>
          </a:p>
        </p:txBody>
      </p:sp>
      <p:sp>
        <p:nvSpPr>
          <p:cNvPr id="4" name="Rectangle 3"/>
          <p:cNvSpPr/>
          <p:nvPr/>
        </p:nvSpPr>
        <p:spPr>
          <a:xfrm>
            <a:off x="445742" y="3434742"/>
            <a:ext cx="8916924" cy="1754326"/>
          </a:xfrm>
          <a:prstGeom prst="rect">
            <a:avLst/>
          </a:prstGeom>
        </p:spPr>
        <p:txBody>
          <a:bodyPr wrap="square">
            <a:spAutoFit/>
          </a:bodyPr>
          <a:lstStyle/>
          <a:p>
            <a:r>
              <a:rPr lang="id-ID" dirty="0">
                <a:latin typeface="AdvGTIMES-R"/>
              </a:rPr>
              <a:t>Menggunakan perangkat lunak standar seperti Eviews (Untuk beberapa rincian, lihat Lampiran D</a:t>
            </a:r>
            <a:r>
              <a:rPr lang="id-ID" dirty="0" smtClean="0">
                <a:latin typeface="AdvGTIMES-R"/>
              </a:rPr>
              <a:t>),</a:t>
            </a:r>
            <a:r>
              <a:rPr lang="en-ID" dirty="0" smtClean="0">
                <a:latin typeface="AdvGTIMES-R"/>
              </a:rPr>
              <a:t> </a:t>
            </a:r>
            <a:r>
              <a:rPr lang="id-ID" dirty="0" smtClean="0">
                <a:latin typeface="AdvGTIMES-R"/>
              </a:rPr>
              <a:t>Berdasarkan </a:t>
            </a:r>
            <a:r>
              <a:rPr lang="id-ID" dirty="0">
                <a:latin typeface="AdvGTIMES-R"/>
              </a:rPr>
              <a:t>data historis, berbagai parameter dihitung sebagai </a:t>
            </a:r>
            <a:r>
              <a:rPr lang="id-ID" dirty="0" smtClean="0">
                <a:latin typeface="AdvGTIMES-R"/>
              </a:rPr>
              <a:t>berikut</a:t>
            </a:r>
            <a:endParaRPr lang="en-ID" dirty="0" smtClean="0">
              <a:latin typeface="AdvGTIMES-R"/>
            </a:endParaRPr>
          </a:p>
          <a:p>
            <a:r>
              <a:rPr lang="en-US" dirty="0" smtClean="0">
                <a:solidFill>
                  <a:srgbClr val="000000"/>
                </a:solidFill>
                <a:latin typeface="AdvPSSym"/>
              </a:rPr>
              <a:t>• </a:t>
            </a:r>
            <a:r>
              <a:rPr lang="en-US" dirty="0">
                <a:solidFill>
                  <a:srgbClr val="000000"/>
                </a:solidFill>
                <a:latin typeface="AdvGTIMES-R"/>
              </a:rPr>
              <a:t>LCF; a </a:t>
            </a:r>
            <a:r>
              <a:rPr lang="en-US" dirty="0">
                <a:solidFill>
                  <a:srgbClr val="000000"/>
                </a:solidFill>
                <a:latin typeface="AdvTir_symb"/>
              </a:rPr>
              <a:t>= -</a:t>
            </a:r>
            <a:r>
              <a:rPr lang="en-US" dirty="0">
                <a:solidFill>
                  <a:srgbClr val="000000"/>
                </a:solidFill>
                <a:latin typeface="AdvGTIMES-R"/>
              </a:rPr>
              <a:t>549.50, b </a:t>
            </a:r>
            <a:r>
              <a:rPr lang="en-US" dirty="0">
                <a:solidFill>
                  <a:srgbClr val="000000"/>
                </a:solidFill>
                <a:latin typeface="AdvTir_symb"/>
              </a:rPr>
              <a:t>= </a:t>
            </a:r>
            <a:r>
              <a:rPr lang="en-US" dirty="0">
                <a:solidFill>
                  <a:srgbClr val="000000"/>
                </a:solidFill>
                <a:latin typeface="AdvGTIMES-R"/>
              </a:rPr>
              <a:t>950.83</a:t>
            </a:r>
          </a:p>
          <a:p>
            <a:r>
              <a:rPr lang="en-US" dirty="0">
                <a:solidFill>
                  <a:srgbClr val="000000"/>
                </a:solidFill>
                <a:latin typeface="AdvPSSym"/>
              </a:rPr>
              <a:t>• </a:t>
            </a:r>
            <a:r>
              <a:rPr lang="en-US" dirty="0">
                <a:solidFill>
                  <a:srgbClr val="000000"/>
                </a:solidFill>
                <a:latin typeface="AdvGTIMES-R"/>
              </a:rPr>
              <a:t>SCF; a </a:t>
            </a:r>
            <a:r>
              <a:rPr lang="en-US" dirty="0">
                <a:solidFill>
                  <a:srgbClr val="000000"/>
                </a:solidFill>
                <a:latin typeface="AdvTir_symb"/>
              </a:rPr>
              <a:t>= </a:t>
            </a:r>
            <a:r>
              <a:rPr lang="en-US" dirty="0">
                <a:solidFill>
                  <a:srgbClr val="000000"/>
                </a:solidFill>
                <a:latin typeface="AdvGTIMES-R"/>
              </a:rPr>
              <a:t>1336.42, b </a:t>
            </a:r>
            <a:r>
              <a:rPr lang="en-US" dirty="0">
                <a:solidFill>
                  <a:srgbClr val="000000"/>
                </a:solidFill>
                <a:latin typeface="AdvTir_symb"/>
              </a:rPr>
              <a:t>= </a:t>
            </a:r>
            <a:r>
              <a:rPr lang="en-US" dirty="0">
                <a:solidFill>
                  <a:srgbClr val="000000"/>
                </a:solidFill>
                <a:latin typeface="AdvGTIMES-R"/>
              </a:rPr>
              <a:t>425.60, c </a:t>
            </a:r>
            <a:r>
              <a:rPr lang="en-US" dirty="0">
                <a:solidFill>
                  <a:srgbClr val="000000"/>
                </a:solidFill>
                <a:latin typeface="AdvTir_symb"/>
              </a:rPr>
              <a:t>= </a:t>
            </a:r>
            <a:r>
              <a:rPr lang="en-US" dirty="0">
                <a:solidFill>
                  <a:srgbClr val="000000"/>
                </a:solidFill>
                <a:latin typeface="AdvGTIMES-R"/>
              </a:rPr>
              <a:t>20.50</a:t>
            </a:r>
          </a:p>
          <a:p>
            <a:r>
              <a:rPr lang="en-US" dirty="0">
                <a:solidFill>
                  <a:srgbClr val="000000"/>
                </a:solidFill>
                <a:latin typeface="AdvPSSym"/>
              </a:rPr>
              <a:t>• </a:t>
            </a:r>
            <a:r>
              <a:rPr lang="en-US" dirty="0">
                <a:solidFill>
                  <a:srgbClr val="000000"/>
                </a:solidFill>
                <a:latin typeface="AdvGTIMES-R"/>
              </a:rPr>
              <a:t>TCF; a </a:t>
            </a:r>
            <a:r>
              <a:rPr lang="en-US" dirty="0">
                <a:solidFill>
                  <a:srgbClr val="000000"/>
                </a:solidFill>
                <a:latin typeface="AdvTir_symb"/>
              </a:rPr>
              <a:t>= </a:t>
            </a:r>
            <a:r>
              <a:rPr lang="en-US" dirty="0">
                <a:solidFill>
                  <a:srgbClr val="000000"/>
                </a:solidFill>
                <a:latin typeface="AdvGTIMES-R"/>
              </a:rPr>
              <a:t>614.35, b </a:t>
            </a:r>
            <a:r>
              <a:rPr lang="en-US" dirty="0">
                <a:solidFill>
                  <a:srgbClr val="000000"/>
                </a:solidFill>
                <a:latin typeface="AdvTir_symb"/>
              </a:rPr>
              <a:t>= </a:t>
            </a:r>
            <a:r>
              <a:rPr lang="en-US" dirty="0">
                <a:solidFill>
                  <a:srgbClr val="000000"/>
                </a:solidFill>
                <a:latin typeface="AdvGTIMES-R"/>
              </a:rPr>
              <a:t>917.92, c </a:t>
            </a:r>
            <a:r>
              <a:rPr lang="en-US" dirty="0">
                <a:solidFill>
                  <a:srgbClr val="000000"/>
                </a:solidFill>
                <a:latin typeface="AdvTir_symb"/>
              </a:rPr>
              <a:t>= -</a:t>
            </a:r>
            <a:r>
              <a:rPr lang="en-US" dirty="0">
                <a:solidFill>
                  <a:srgbClr val="000000"/>
                </a:solidFill>
                <a:latin typeface="AdvGTIMES-R"/>
              </a:rPr>
              <a:t>29.70, d </a:t>
            </a:r>
            <a:r>
              <a:rPr lang="en-US" dirty="0">
                <a:solidFill>
                  <a:srgbClr val="000000"/>
                </a:solidFill>
                <a:latin typeface="AdvTir_symb"/>
              </a:rPr>
              <a:t>= </a:t>
            </a:r>
            <a:r>
              <a:rPr lang="en-US" dirty="0">
                <a:solidFill>
                  <a:srgbClr val="000000"/>
                </a:solidFill>
                <a:latin typeface="AdvGTIMES-R"/>
              </a:rPr>
              <a:t>1.28</a:t>
            </a:r>
          </a:p>
          <a:p>
            <a:r>
              <a:rPr lang="en-US" dirty="0">
                <a:solidFill>
                  <a:srgbClr val="000000"/>
                </a:solidFill>
                <a:latin typeface="AdvPSSym"/>
              </a:rPr>
              <a:t>• </a:t>
            </a:r>
            <a:r>
              <a:rPr lang="en-US" dirty="0">
                <a:solidFill>
                  <a:srgbClr val="000000"/>
                </a:solidFill>
                <a:latin typeface="AdvGTIMES-R"/>
              </a:rPr>
              <a:t>ECF; a </a:t>
            </a:r>
            <a:r>
              <a:rPr lang="en-US" dirty="0">
                <a:solidFill>
                  <a:srgbClr val="000000"/>
                </a:solidFill>
                <a:latin typeface="AdvTir_symb"/>
              </a:rPr>
              <a:t>= </a:t>
            </a:r>
            <a:r>
              <a:rPr lang="en-US" dirty="0">
                <a:solidFill>
                  <a:srgbClr val="000000"/>
                </a:solidFill>
                <a:latin typeface="AdvGTIMES-R"/>
              </a:rPr>
              <a:t>659,561, b </a:t>
            </a:r>
            <a:r>
              <a:rPr lang="en-US" dirty="0">
                <a:solidFill>
                  <a:srgbClr val="000000"/>
                </a:solidFill>
                <a:latin typeface="AdvTir_symb"/>
              </a:rPr>
              <a:t>= </a:t>
            </a:r>
            <a:r>
              <a:rPr lang="en-US" dirty="0" smtClean="0">
                <a:solidFill>
                  <a:srgbClr val="000000"/>
                </a:solidFill>
                <a:latin typeface="AdvGTIMES-R"/>
              </a:rPr>
              <a:t>0.001416</a:t>
            </a:r>
            <a:endParaRPr lang="en-US" dirty="0">
              <a:solidFill>
                <a:srgbClr val="000000"/>
              </a:solidFill>
              <a:latin typeface="AdvGTIMES-R"/>
            </a:endParaRPr>
          </a:p>
        </p:txBody>
      </p:sp>
      <p:sp>
        <p:nvSpPr>
          <p:cNvPr id="5" name="Rectangle 4"/>
          <p:cNvSpPr/>
          <p:nvPr/>
        </p:nvSpPr>
        <p:spPr>
          <a:xfrm>
            <a:off x="599612" y="345686"/>
            <a:ext cx="4573688" cy="369332"/>
          </a:xfrm>
          <a:prstGeom prst="rect">
            <a:avLst/>
          </a:prstGeom>
        </p:spPr>
        <p:txBody>
          <a:bodyPr wrap="none">
            <a:spAutoFit/>
          </a:bodyPr>
          <a:lstStyle/>
          <a:p>
            <a:r>
              <a:rPr lang="en-ID" dirty="0">
                <a:latin typeface="AdvPSSym"/>
              </a:rPr>
              <a:t>• </a:t>
            </a:r>
            <a:r>
              <a:rPr lang="en-ID" dirty="0">
                <a:latin typeface="AdvGTIMES-R"/>
              </a:rPr>
              <a:t>Third order Curve Fitting (TCF) as follows</a:t>
            </a:r>
            <a:endParaRPr lang="en-US" dirty="0"/>
          </a:p>
        </p:txBody>
      </p:sp>
      <p:sp>
        <p:nvSpPr>
          <p:cNvPr id="6" name="Rectangle 5"/>
          <p:cNvSpPr/>
          <p:nvPr/>
        </p:nvSpPr>
        <p:spPr>
          <a:xfrm>
            <a:off x="599612" y="1543550"/>
            <a:ext cx="4663456" cy="369332"/>
          </a:xfrm>
          <a:prstGeom prst="rect">
            <a:avLst/>
          </a:prstGeom>
        </p:spPr>
        <p:txBody>
          <a:bodyPr wrap="none">
            <a:spAutoFit/>
          </a:bodyPr>
          <a:lstStyle/>
          <a:p>
            <a:r>
              <a:rPr lang="en-ID" dirty="0">
                <a:latin typeface="AdvPSSym"/>
              </a:rPr>
              <a:t>• </a:t>
            </a:r>
            <a:r>
              <a:rPr lang="en-ID" dirty="0">
                <a:latin typeface="AdvGTIMES-R"/>
              </a:rPr>
              <a:t>Exponential Curve Fitting (ECF) as follows</a:t>
            </a:r>
            <a:endParaRPr lang="en-US" dirty="0"/>
          </a:p>
        </p:txBody>
      </p:sp>
      <p:sp>
        <p:nvSpPr>
          <p:cNvPr id="7" name="Rectangle 6"/>
          <p:cNvSpPr/>
          <p:nvPr/>
        </p:nvSpPr>
        <p:spPr>
          <a:xfrm>
            <a:off x="599612" y="2713286"/>
            <a:ext cx="4953000" cy="646331"/>
          </a:xfrm>
          <a:prstGeom prst="rect">
            <a:avLst/>
          </a:prstGeom>
        </p:spPr>
        <p:txBody>
          <a:bodyPr>
            <a:spAutoFit/>
          </a:bodyPr>
          <a:lstStyle/>
          <a:p>
            <a:r>
              <a:rPr lang="en-US" dirty="0">
                <a:solidFill>
                  <a:srgbClr val="000000"/>
                </a:solidFill>
                <a:latin typeface="AdvPSSym"/>
              </a:rPr>
              <a:t>• </a:t>
            </a:r>
            <a:r>
              <a:rPr lang="en-US" dirty="0">
                <a:solidFill>
                  <a:srgbClr val="000000"/>
                </a:solidFill>
                <a:latin typeface="AdvGTIMES-R"/>
              </a:rPr>
              <a:t>Univariate ARMA</a:t>
            </a:r>
            <a:r>
              <a:rPr lang="en-US" sz="800" dirty="0">
                <a:solidFill>
                  <a:srgbClr val="0000FF"/>
                </a:solidFill>
                <a:latin typeface="AdvGTIMES-R"/>
              </a:rPr>
              <a:t>18 </a:t>
            </a:r>
            <a:r>
              <a:rPr lang="en-US" dirty="0">
                <a:solidFill>
                  <a:srgbClr val="000000"/>
                </a:solidFill>
                <a:latin typeface="AdvGTIMES-R"/>
              </a:rPr>
              <a:t>(UARMA)</a:t>
            </a:r>
          </a:p>
          <a:p>
            <a:r>
              <a:rPr lang="en-US" dirty="0">
                <a:solidFill>
                  <a:srgbClr val="000000"/>
                </a:solidFill>
                <a:latin typeface="AdvPSSym"/>
              </a:rPr>
              <a:t>• </a:t>
            </a:r>
            <a:r>
              <a:rPr lang="en-US" dirty="0">
                <a:solidFill>
                  <a:srgbClr val="000000"/>
                </a:solidFill>
                <a:latin typeface="AdvGTIMES-R"/>
              </a:rPr>
              <a:t>Multivariate ARMA (MARMA)</a:t>
            </a:r>
            <a:endParaRPr lang="en-US" dirty="0"/>
          </a:p>
        </p:txBody>
      </p:sp>
      <p:pic>
        <p:nvPicPr>
          <p:cNvPr id="8" name="Picture 7"/>
          <p:cNvPicPr>
            <a:picLocks noChangeAspect="1"/>
          </p:cNvPicPr>
          <p:nvPr/>
        </p:nvPicPr>
        <p:blipFill>
          <a:blip r:embed="rId2"/>
          <a:stretch>
            <a:fillRect/>
          </a:stretch>
        </p:blipFill>
        <p:spPr>
          <a:xfrm>
            <a:off x="1340584" y="770203"/>
            <a:ext cx="7134049" cy="473381"/>
          </a:xfrm>
          <a:prstGeom prst="rect">
            <a:avLst/>
          </a:prstGeom>
        </p:spPr>
      </p:pic>
      <p:pic>
        <p:nvPicPr>
          <p:cNvPr id="9" name="Picture 8"/>
          <p:cNvPicPr>
            <a:picLocks noChangeAspect="1"/>
          </p:cNvPicPr>
          <p:nvPr/>
        </p:nvPicPr>
        <p:blipFill>
          <a:blip r:embed="rId3"/>
          <a:stretch>
            <a:fillRect/>
          </a:stretch>
        </p:blipFill>
        <p:spPr>
          <a:xfrm>
            <a:off x="1340584" y="2016856"/>
            <a:ext cx="7127240" cy="617482"/>
          </a:xfrm>
          <a:prstGeom prst="rect">
            <a:avLst/>
          </a:prstGeom>
        </p:spPr>
      </p:pic>
    </p:spTree>
    <p:extLst>
      <p:ext uri="{BB962C8B-B14F-4D97-AF65-F5344CB8AC3E}">
        <p14:creationId xmlns:p14="http://schemas.microsoft.com/office/powerpoint/2010/main" val="84204472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962CAE-4A46-44A9-AF21-47B41CAFBCA5}" type="datetime9">
              <a:rPr lang="en-US" smtClean="0"/>
              <a:t>10/18/2017 1:14:57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151</a:t>
            </a:fld>
            <a:endParaRPr lang="en-US"/>
          </a:p>
        </p:txBody>
      </p:sp>
      <p:pic>
        <p:nvPicPr>
          <p:cNvPr id="4" name="Picture 3"/>
          <p:cNvPicPr>
            <a:picLocks noChangeAspect="1"/>
          </p:cNvPicPr>
          <p:nvPr/>
        </p:nvPicPr>
        <p:blipFill>
          <a:blip r:embed="rId2"/>
          <a:stretch>
            <a:fillRect/>
          </a:stretch>
        </p:blipFill>
        <p:spPr>
          <a:xfrm>
            <a:off x="437976" y="1440664"/>
            <a:ext cx="8899320" cy="4442613"/>
          </a:xfrm>
          <a:prstGeom prst="rect">
            <a:avLst/>
          </a:prstGeom>
        </p:spPr>
      </p:pic>
      <p:sp>
        <p:nvSpPr>
          <p:cNvPr id="5" name="Rectangle 4"/>
          <p:cNvSpPr/>
          <p:nvPr/>
        </p:nvSpPr>
        <p:spPr>
          <a:xfrm>
            <a:off x="364236" y="127339"/>
            <a:ext cx="8973060" cy="1200329"/>
          </a:xfrm>
          <a:prstGeom prst="rect">
            <a:avLst/>
          </a:prstGeom>
        </p:spPr>
        <p:txBody>
          <a:bodyPr wrap="square">
            <a:spAutoFit/>
          </a:bodyPr>
          <a:lstStyle/>
          <a:p>
            <a:r>
              <a:rPr lang="id-ID" dirty="0">
                <a:latin typeface="AdvGTIMES-R"/>
              </a:rPr>
              <a:t>Hasil untuk berbagai pendekatan ditunjukkan pada Tabel 4.12 untuk tahun 2007-2017. </a:t>
            </a:r>
            <a:r>
              <a:rPr lang="id-ID" dirty="0" smtClean="0">
                <a:latin typeface="AdvGTIMES-R"/>
              </a:rPr>
              <a:t>Itu</a:t>
            </a:r>
            <a:r>
              <a:rPr lang="en-ID" dirty="0" smtClean="0">
                <a:latin typeface="AdvGTIMES-R"/>
              </a:rPr>
              <a:t> </a:t>
            </a:r>
            <a:r>
              <a:rPr lang="id-ID" dirty="0" smtClean="0">
                <a:latin typeface="AdvGTIMES-R"/>
              </a:rPr>
              <a:t>beban </a:t>
            </a:r>
            <a:r>
              <a:rPr lang="id-ID" dirty="0">
                <a:latin typeface="AdvGTIMES-R"/>
              </a:rPr>
              <a:t>aktual untuk 2007-2010 juga diperlihatkan. Perhatikan bahwa PDB dan populasi untuk tahun </a:t>
            </a:r>
            <a:r>
              <a:rPr lang="id-ID" dirty="0" smtClean="0">
                <a:latin typeface="AdvGTIMES-R"/>
              </a:rPr>
              <a:t>ini</a:t>
            </a:r>
            <a:r>
              <a:rPr lang="en-ID" dirty="0" smtClean="0">
                <a:latin typeface="AdvGTIMES-R"/>
              </a:rPr>
              <a:t> </a:t>
            </a:r>
            <a:r>
              <a:rPr lang="id-ID" dirty="0" smtClean="0">
                <a:latin typeface="AdvGTIMES-R"/>
              </a:rPr>
              <a:t>2010</a:t>
            </a:r>
            <a:r>
              <a:rPr lang="id-ID" dirty="0">
                <a:latin typeface="AdvGTIMES-R"/>
              </a:rPr>
              <a:t>, dan seterusnya, dianggap meningkat pada tingkat 3,9 dan 1,33</a:t>
            </a:r>
            <a:r>
              <a:rPr lang="id-ID" dirty="0" smtClean="0">
                <a:latin typeface="AdvGTIMES-R"/>
              </a:rPr>
              <a:t>%,</a:t>
            </a:r>
            <a:r>
              <a:rPr lang="en-ID" dirty="0" smtClean="0">
                <a:latin typeface="AdvGTIMES-R"/>
              </a:rPr>
              <a:t> </a:t>
            </a:r>
            <a:r>
              <a:rPr lang="id-ID" dirty="0" smtClean="0">
                <a:latin typeface="AdvGTIMES-R"/>
              </a:rPr>
              <a:t>masing-masing</a:t>
            </a:r>
            <a:r>
              <a:rPr lang="id-ID" dirty="0">
                <a:latin typeface="AdvGTIMES-R"/>
              </a:rPr>
              <a:t>.</a:t>
            </a:r>
            <a:endParaRPr lang="en-US" dirty="0">
              <a:latin typeface="AdvGTIMES-R"/>
            </a:endParaRPr>
          </a:p>
        </p:txBody>
      </p:sp>
    </p:spTree>
    <p:extLst>
      <p:ext uri="{BB962C8B-B14F-4D97-AF65-F5344CB8AC3E}">
        <p14:creationId xmlns:p14="http://schemas.microsoft.com/office/powerpoint/2010/main" val="38474108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5910AC-3A9D-49D4-BD75-76EE7A9290C1}" type="datetime9">
              <a:rPr lang="en-US" smtClean="0"/>
              <a:t>10/18/2017 1:14:57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152</a:t>
            </a:fld>
            <a:endParaRPr lang="en-US"/>
          </a:p>
        </p:txBody>
      </p:sp>
      <p:pic>
        <p:nvPicPr>
          <p:cNvPr id="4" name="Picture 3"/>
          <p:cNvPicPr>
            <a:picLocks noChangeAspect="1"/>
          </p:cNvPicPr>
          <p:nvPr/>
        </p:nvPicPr>
        <p:blipFill>
          <a:blip r:embed="rId2"/>
          <a:stretch>
            <a:fillRect/>
          </a:stretch>
        </p:blipFill>
        <p:spPr>
          <a:xfrm>
            <a:off x="278764" y="2626048"/>
            <a:ext cx="9023692" cy="2259324"/>
          </a:xfrm>
          <a:prstGeom prst="rect">
            <a:avLst/>
          </a:prstGeom>
        </p:spPr>
      </p:pic>
      <p:sp>
        <p:nvSpPr>
          <p:cNvPr id="5" name="Rectangle 4"/>
          <p:cNvSpPr/>
          <p:nvPr/>
        </p:nvSpPr>
        <p:spPr>
          <a:xfrm>
            <a:off x="278764" y="1542034"/>
            <a:ext cx="8957948" cy="923330"/>
          </a:xfrm>
          <a:prstGeom prst="rect">
            <a:avLst/>
          </a:prstGeom>
        </p:spPr>
        <p:txBody>
          <a:bodyPr wrap="square">
            <a:spAutoFit/>
          </a:bodyPr>
          <a:lstStyle/>
          <a:p>
            <a:r>
              <a:rPr lang="id-ID" dirty="0">
                <a:latin typeface="AdvGTIMES-R"/>
              </a:rPr>
              <a:t>Kesalahan yang diamati untuk berbagai pendekatan ditunjukkan pada Tabel 4.13. Seperti yang ditunjukkan</a:t>
            </a:r>
            <a:r>
              <a:rPr lang="id-ID" dirty="0" smtClean="0">
                <a:latin typeface="AdvGTIMES-R"/>
              </a:rPr>
              <a:t>,</a:t>
            </a:r>
            <a:r>
              <a:rPr lang="en-ID" dirty="0" smtClean="0">
                <a:latin typeface="AdvGTIMES-R"/>
              </a:rPr>
              <a:t> </a:t>
            </a:r>
            <a:r>
              <a:rPr lang="id-ID" dirty="0" smtClean="0">
                <a:latin typeface="AdvGTIMES-R"/>
              </a:rPr>
              <a:t>UARMA</a:t>
            </a:r>
            <a:r>
              <a:rPr lang="id-ID" dirty="0">
                <a:latin typeface="AdvGTIMES-R"/>
              </a:rPr>
              <a:t>, MARMA dan TCF digolongkan sebagai pilihan terbaik, dalam hal</a:t>
            </a:r>
            <a:r>
              <a:rPr lang="id-ID" dirty="0" smtClean="0">
                <a:latin typeface="AdvGTIMES-R"/>
              </a:rPr>
              <a:t>,</a:t>
            </a:r>
            <a:r>
              <a:rPr lang="en-ID" dirty="0" smtClean="0">
                <a:latin typeface="AdvGTIMES-R"/>
              </a:rPr>
              <a:t> </a:t>
            </a:r>
            <a:r>
              <a:rPr lang="id-ID" dirty="0" smtClean="0">
                <a:latin typeface="AdvGTIMES-R"/>
              </a:rPr>
              <a:t>prediksi </a:t>
            </a:r>
            <a:r>
              <a:rPr lang="id-ID" dirty="0">
                <a:latin typeface="AdvGTIMES-R"/>
              </a:rPr>
              <a:t>perilaku</a:t>
            </a:r>
            <a:endParaRPr lang="en-US" dirty="0">
              <a:latin typeface="AdvGTIMES-R"/>
            </a:endParaRPr>
          </a:p>
        </p:txBody>
      </p:sp>
      <p:sp>
        <p:nvSpPr>
          <p:cNvPr id="6" name="Rectangle 5"/>
          <p:cNvSpPr/>
          <p:nvPr/>
        </p:nvSpPr>
        <p:spPr>
          <a:xfrm>
            <a:off x="278764" y="192816"/>
            <a:ext cx="7703948" cy="369332"/>
          </a:xfrm>
          <a:prstGeom prst="rect">
            <a:avLst/>
          </a:prstGeom>
        </p:spPr>
        <p:txBody>
          <a:bodyPr wrap="square">
            <a:spAutoFit/>
          </a:bodyPr>
          <a:lstStyle/>
          <a:p>
            <a:r>
              <a:rPr lang="id-ID" dirty="0">
                <a:latin typeface="AdvGTIMES-R"/>
              </a:rPr>
              <a:t>Mengekspresikan perilaku prediksi dalam hal kesalahan sebagai berikut</a:t>
            </a:r>
            <a:endParaRPr lang="en-US" dirty="0">
              <a:latin typeface="AdvGTIMES-R"/>
            </a:endParaRPr>
          </a:p>
        </p:txBody>
      </p:sp>
      <p:pic>
        <p:nvPicPr>
          <p:cNvPr id="7" name="Picture 6"/>
          <p:cNvPicPr>
            <a:picLocks noChangeAspect="1"/>
          </p:cNvPicPr>
          <p:nvPr/>
        </p:nvPicPr>
        <p:blipFill>
          <a:blip r:embed="rId3"/>
          <a:stretch>
            <a:fillRect/>
          </a:stretch>
        </p:blipFill>
        <p:spPr>
          <a:xfrm>
            <a:off x="1355788" y="676656"/>
            <a:ext cx="7365322" cy="790803"/>
          </a:xfrm>
          <a:prstGeom prst="rect">
            <a:avLst/>
          </a:prstGeom>
        </p:spPr>
      </p:pic>
    </p:spTree>
    <p:extLst>
      <p:ext uri="{BB962C8B-B14F-4D97-AF65-F5344CB8AC3E}">
        <p14:creationId xmlns:p14="http://schemas.microsoft.com/office/powerpoint/2010/main" val="31640293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1A5543-E5A8-47CB-86FB-34CFAA0D4E34}" type="datetime9">
              <a:rPr lang="en-US" smtClean="0"/>
              <a:t>10/18/2017 1:14:57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153</a:t>
            </a:fld>
            <a:endParaRPr lang="en-US"/>
          </a:p>
        </p:txBody>
      </p:sp>
      <p:sp>
        <p:nvSpPr>
          <p:cNvPr id="4" name="Rectangle 3"/>
          <p:cNvSpPr/>
          <p:nvPr/>
        </p:nvSpPr>
        <p:spPr>
          <a:xfrm>
            <a:off x="1700784" y="2274838"/>
            <a:ext cx="7278624" cy="923330"/>
          </a:xfrm>
          <a:prstGeom prst="rect">
            <a:avLst/>
          </a:prstGeom>
        </p:spPr>
        <p:txBody>
          <a:bodyPr wrap="square">
            <a:spAutoFit/>
          </a:bodyPr>
          <a:lstStyle/>
          <a:p>
            <a:r>
              <a:rPr lang="en-ID" sz="5400" dirty="0" smtClean="0">
                <a:latin typeface="AdvGTIMES-R"/>
              </a:rPr>
              <a:t>TUGAS 1 n TUGAS 2</a:t>
            </a:r>
            <a:endParaRPr lang="en-US" sz="5400" dirty="0">
              <a:latin typeface="AdvGTIMES-R"/>
            </a:endParaRPr>
          </a:p>
        </p:txBody>
      </p:sp>
    </p:spTree>
    <p:extLst>
      <p:ext uri="{BB962C8B-B14F-4D97-AF65-F5344CB8AC3E}">
        <p14:creationId xmlns:p14="http://schemas.microsoft.com/office/powerpoint/2010/main" val="4050829153"/>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1:21:53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154</a:t>
            </a:fld>
            <a:endParaRPr lang="en-US"/>
          </a:p>
        </p:txBody>
      </p:sp>
      <p:sp>
        <p:nvSpPr>
          <p:cNvPr id="2" name="Rectangle 1"/>
          <p:cNvSpPr/>
          <p:nvPr/>
        </p:nvSpPr>
        <p:spPr>
          <a:xfrm>
            <a:off x="446532" y="230380"/>
            <a:ext cx="6066136" cy="1261884"/>
          </a:xfrm>
          <a:prstGeom prst="rect">
            <a:avLst/>
          </a:prstGeom>
        </p:spPr>
        <p:txBody>
          <a:bodyPr wrap="square">
            <a:spAutoFit/>
          </a:bodyPr>
          <a:lstStyle/>
          <a:p>
            <a:r>
              <a:rPr lang="en-US" sz="2800" b="1" dirty="0">
                <a:latin typeface="AdvGTIMES-B"/>
              </a:rPr>
              <a:t>Chapter 5</a:t>
            </a:r>
          </a:p>
          <a:p>
            <a:r>
              <a:rPr lang="en-US" sz="2400" b="1" dirty="0">
                <a:latin typeface="AdvGTIMES-B"/>
              </a:rPr>
              <a:t>Single-bus Generation Expansion</a:t>
            </a:r>
          </a:p>
          <a:p>
            <a:r>
              <a:rPr lang="en-US" sz="2400" b="1" dirty="0">
                <a:latin typeface="AdvGTIMES-B"/>
              </a:rPr>
              <a:t>Planning</a:t>
            </a:r>
            <a:endParaRPr lang="en-US" sz="2400" b="1" dirty="0"/>
          </a:p>
        </p:txBody>
      </p:sp>
      <p:sp>
        <p:nvSpPr>
          <p:cNvPr id="3" name="Rectangle 2"/>
          <p:cNvSpPr/>
          <p:nvPr/>
        </p:nvSpPr>
        <p:spPr>
          <a:xfrm>
            <a:off x="446532" y="1671566"/>
            <a:ext cx="2106667" cy="400110"/>
          </a:xfrm>
          <a:prstGeom prst="rect">
            <a:avLst/>
          </a:prstGeom>
        </p:spPr>
        <p:txBody>
          <a:bodyPr wrap="none">
            <a:spAutoFit/>
          </a:bodyPr>
          <a:lstStyle/>
          <a:p>
            <a:r>
              <a:rPr lang="en-US" sz="2000" b="1" dirty="0">
                <a:latin typeface="AdvGTIMES-B"/>
              </a:rPr>
              <a:t>5.1 Introduction</a:t>
            </a:r>
            <a:endParaRPr lang="en-US" sz="2000" b="1" dirty="0"/>
          </a:p>
        </p:txBody>
      </p:sp>
      <p:sp>
        <p:nvSpPr>
          <p:cNvPr id="6" name="Rectangle 5"/>
          <p:cNvSpPr/>
          <p:nvPr/>
        </p:nvSpPr>
        <p:spPr>
          <a:xfrm>
            <a:off x="859536" y="2071676"/>
            <a:ext cx="8851392" cy="3970318"/>
          </a:xfrm>
          <a:prstGeom prst="rect">
            <a:avLst/>
          </a:prstGeom>
        </p:spPr>
        <p:txBody>
          <a:bodyPr wrap="square">
            <a:spAutoFit/>
          </a:bodyPr>
          <a:lstStyle/>
          <a:p>
            <a:pPr algn="just"/>
            <a:r>
              <a:rPr lang="id-ID" dirty="0">
                <a:latin typeface="AdvGTIMES-R"/>
              </a:rPr>
              <a:t>Generation Expansion Planning (GEP) adalah langkah penting pertama dalam masalah perencanaan jangka panjang, setelah beban diprakirakan dengan benar untuk periode yang ditentukan di masa depan. masalah GEP sebenarnya, </a:t>
            </a:r>
            <a:r>
              <a:rPr lang="en-ID" dirty="0" smtClean="0">
                <a:latin typeface="AdvGTIMES-R"/>
              </a:rPr>
              <a:t> </a:t>
            </a:r>
            <a:r>
              <a:rPr lang="id-ID" dirty="0" smtClean="0">
                <a:latin typeface="AdvGTIMES-R"/>
              </a:rPr>
              <a:t>menentukan </a:t>
            </a:r>
            <a:r>
              <a:rPr lang="id-ID" dirty="0">
                <a:latin typeface="AdvGTIMES-R"/>
              </a:rPr>
              <a:t>kapan, apa dan dimana sistem </a:t>
            </a:r>
            <a:r>
              <a:rPr lang="id-ID" dirty="0" smtClean="0">
                <a:latin typeface="AdvGTIMES-R"/>
              </a:rPr>
              <a:t>pembangkitan</a:t>
            </a:r>
            <a:r>
              <a:rPr lang="en-ID" dirty="0" smtClean="0">
                <a:latin typeface="AdvGTIMES-R"/>
              </a:rPr>
              <a:t> </a:t>
            </a:r>
            <a:r>
              <a:rPr lang="id-ID" dirty="0" smtClean="0">
                <a:latin typeface="AdvGTIMES-R"/>
              </a:rPr>
              <a:t>diperlukan </a:t>
            </a:r>
            <a:r>
              <a:rPr lang="id-ID" dirty="0">
                <a:latin typeface="AdvGTIMES-R"/>
              </a:rPr>
              <a:t>agar beban dipasok secara memadai untuk masa yang akan datang. Masalah ini dibahas dalam bab ini. Kita akan melihat betapa kompleks masalahnya, pertama-tama kita mengabaikan sistem transmisi untuk membuat masalah mudah ditangani. GEP single-bus ini berbeda dengan GEP multi-bus yang akan ditangani Chap. 6 dimana efek sistem transmisi juga akan dipertimbangkan. Masalah definisi dijelaskan dalam Sect. 5.2. Beberapa deskripsi rinci diberikan di Sect. 5.3 melalui contoh sederhana. Pemodelan matematika rinci ditunjukkan pada Sect.5.4. Prosedur solusi melalui paket Wien Automatic System Planning (WASP), yang dikembangkan oleh International Atomic Energy Agency (IAEA), dibahas di Sect. 5.5. Hasil numerik diberikan di Sect. 5.6 menggunakan WASP.</a:t>
            </a:r>
            <a:endParaRPr lang="en-US" dirty="0">
              <a:latin typeface="AdvGTIMES-R"/>
            </a:endParaRPr>
          </a:p>
        </p:txBody>
      </p:sp>
    </p:spTree>
    <p:extLst>
      <p:ext uri="{BB962C8B-B14F-4D97-AF65-F5344CB8AC3E}">
        <p14:creationId xmlns:p14="http://schemas.microsoft.com/office/powerpoint/2010/main" val="336283126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155</a:t>
            </a:fld>
            <a:endParaRPr lang="en-US"/>
          </a:p>
        </p:txBody>
      </p:sp>
      <p:sp>
        <p:nvSpPr>
          <p:cNvPr id="2" name="Rectangle 1"/>
          <p:cNvSpPr/>
          <p:nvPr/>
        </p:nvSpPr>
        <p:spPr>
          <a:xfrm>
            <a:off x="223589" y="254246"/>
            <a:ext cx="2888932" cy="400110"/>
          </a:xfrm>
          <a:prstGeom prst="rect">
            <a:avLst/>
          </a:prstGeom>
        </p:spPr>
        <p:txBody>
          <a:bodyPr wrap="none">
            <a:spAutoFit/>
          </a:bodyPr>
          <a:lstStyle/>
          <a:p>
            <a:r>
              <a:rPr lang="en-US" sz="2000" b="1" dirty="0">
                <a:latin typeface="AdvGTIMES-B"/>
              </a:rPr>
              <a:t>5.2 Problem Definition</a:t>
            </a:r>
            <a:endParaRPr lang="en-US" sz="2000" b="1" dirty="0"/>
          </a:p>
        </p:txBody>
      </p:sp>
      <p:sp>
        <p:nvSpPr>
          <p:cNvPr id="3" name="Rectangle 2"/>
          <p:cNvSpPr/>
          <p:nvPr/>
        </p:nvSpPr>
        <p:spPr>
          <a:xfrm>
            <a:off x="658368" y="777669"/>
            <a:ext cx="8714232" cy="2031325"/>
          </a:xfrm>
          <a:prstGeom prst="rect">
            <a:avLst/>
          </a:prstGeom>
        </p:spPr>
        <p:txBody>
          <a:bodyPr wrap="square">
            <a:spAutoFit/>
          </a:bodyPr>
          <a:lstStyle/>
          <a:p>
            <a:pPr algn="just"/>
            <a:r>
              <a:rPr lang="en-ID" dirty="0">
                <a:latin typeface="AdvGTIMES-R"/>
              </a:rPr>
              <a:t>Generally speaking, GEP, is an optimization problem in which the aim is </a:t>
            </a:r>
            <a:r>
              <a:rPr lang="en-ID" dirty="0" smtClean="0">
                <a:latin typeface="AdvGTIMES-R"/>
              </a:rPr>
              <a:t>to determine </a:t>
            </a:r>
            <a:r>
              <a:rPr lang="en-ID" dirty="0">
                <a:latin typeface="AdvGTIMES-R"/>
              </a:rPr>
              <a:t>the new generation plants in terms of </a:t>
            </a:r>
            <a:r>
              <a:rPr lang="en-ID" dirty="0">
                <a:latin typeface="AdvGTIMES-IT"/>
              </a:rPr>
              <a:t>when to be available</a:t>
            </a:r>
            <a:r>
              <a:rPr lang="en-ID" dirty="0">
                <a:latin typeface="AdvGTIMES-R"/>
              </a:rPr>
              <a:t>, </a:t>
            </a:r>
            <a:r>
              <a:rPr lang="en-ID" dirty="0">
                <a:latin typeface="AdvGTIMES-IT"/>
              </a:rPr>
              <a:t>what </a:t>
            </a:r>
            <a:r>
              <a:rPr lang="en-ID" dirty="0" smtClean="0">
                <a:latin typeface="AdvGTIMES-IT"/>
              </a:rPr>
              <a:t>type and </a:t>
            </a:r>
            <a:r>
              <a:rPr lang="en-ID" dirty="0">
                <a:latin typeface="AdvGTIMES-IT"/>
              </a:rPr>
              <a:t>capacity they should be </a:t>
            </a:r>
            <a:r>
              <a:rPr lang="en-ID" dirty="0">
                <a:latin typeface="AdvGTIMES-R"/>
              </a:rPr>
              <a:t>and </a:t>
            </a:r>
            <a:r>
              <a:rPr lang="en-ID" dirty="0">
                <a:latin typeface="AdvGTIMES-IT"/>
              </a:rPr>
              <a:t>where to allocate </a:t>
            </a:r>
            <a:r>
              <a:rPr lang="en-ID" dirty="0">
                <a:latin typeface="AdvGTIMES-R"/>
              </a:rPr>
              <a:t>so that an objective function </a:t>
            </a:r>
            <a:r>
              <a:rPr lang="en-ID" dirty="0" smtClean="0">
                <a:latin typeface="AdvGTIMES-R"/>
              </a:rPr>
              <a:t>is optimized </a:t>
            </a:r>
            <a:r>
              <a:rPr lang="en-ID" dirty="0">
                <a:latin typeface="AdvGTIMES-R"/>
              </a:rPr>
              <a:t>and various constraints are met. It may be of static type in which </a:t>
            </a:r>
            <a:r>
              <a:rPr lang="en-ID" dirty="0" smtClean="0">
                <a:latin typeface="AdvGTIMES-R"/>
              </a:rPr>
              <a:t>the solution </a:t>
            </a:r>
            <a:r>
              <a:rPr lang="en-ID" dirty="0">
                <a:latin typeface="AdvGTIMES-R"/>
              </a:rPr>
              <a:t>is found only for a specified stage (typically, year) or a dynamic type, </a:t>
            </a:r>
            <a:r>
              <a:rPr lang="en-ID" dirty="0" smtClean="0">
                <a:latin typeface="AdvGTIMES-R"/>
              </a:rPr>
              <a:t>in which</a:t>
            </a:r>
            <a:r>
              <a:rPr lang="en-ID" dirty="0">
                <a:latin typeface="AdvGTIMES-R"/>
              </a:rPr>
              <a:t>, the solution is found for several stages in a specified period. The </a:t>
            </a:r>
            <a:r>
              <a:rPr lang="en-ID" dirty="0" smtClean="0">
                <a:latin typeface="AdvGTIMES-R"/>
              </a:rPr>
              <a:t>objective </a:t>
            </a:r>
            <a:r>
              <a:rPr lang="en-US" dirty="0" smtClean="0">
                <a:latin typeface="AdvGTIMES-R"/>
              </a:rPr>
              <a:t>function </a:t>
            </a:r>
            <a:r>
              <a:rPr lang="en-US" dirty="0">
                <a:latin typeface="AdvGTIMES-R"/>
              </a:rPr>
              <a:t>consists, generally, of</a:t>
            </a:r>
            <a:endParaRPr lang="en-US" dirty="0"/>
          </a:p>
        </p:txBody>
      </p:sp>
      <p:pic>
        <p:nvPicPr>
          <p:cNvPr id="6" name="Picture 5"/>
          <p:cNvPicPr>
            <a:picLocks noChangeAspect="1"/>
          </p:cNvPicPr>
          <p:nvPr/>
        </p:nvPicPr>
        <p:blipFill>
          <a:blip r:embed="rId2"/>
          <a:stretch>
            <a:fillRect/>
          </a:stretch>
        </p:blipFill>
        <p:spPr>
          <a:xfrm>
            <a:off x="1091729" y="2999232"/>
            <a:ext cx="7803308" cy="338327"/>
          </a:xfrm>
          <a:prstGeom prst="rect">
            <a:avLst/>
          </a:prstGeom>
        </p:spPr>
      </p:pic>
      <p:sp>
        <p:nvSpPr>
          <p:cNvPr id="7" name="Rectangle 6"/>
          <p:cNvSpPr/>
          <p:nvPr/>
        </p:nvSpPr>
        <p:spPr>
          <a:xfrm>
            <a:off x="658368" y="3527797"/>
            <a:ext cx="8714232" cy="2308324"/>
          </a:xfrm>
          <a:prstGeom prst="rect">
            <a:avLst/>
          </a:prstGeom>
        </p:spPr>
        <p:txBody>
          <a:bodyPr wrap="square">
            <a:spAutoFit/>
          </a:bodyPr>
          <a:lstStyle/>
          <a:p>
            <a:r>
              <a:rPr lang="en-ID" dirty="0">
                <a:latin typeface="AdvGTIMES-R"/>
              </a:rPr>
              <a:t>The first term is, mainly due to</a:t>
            </a:r>
          </a:p>
          <a:p>
            <a:r>
              <a:rPr lang="en-US" dirty="0">
                <a:latin typeface="AdvGTIMES-R"/>
              </a:rPr>
              <a:t>• Investment costs (</a:t>
            </a:r>
            <a:r>
              <a:rPr lang="en-US" dirty="0" err="1">
                <a:latin typeface="AdvGTIMES-R"/>
              </a:rPr>
              <a:t>Cinv</a:t>
            </a:r>
            <a:r>
              <a:rPr lang="en-US" dirty="0">
                <a:latin typeface="AdvGTIMES-R"/>
              </a:rPr>
              <a:t>)</a:t>
            </a:r>
          </a:p>
          <a:p>
            <a:r>
              <a:rPr lang="en-ID" dirty="0">
                <a:latin typeface="AdvGTIMES-R"/>
              </a:rPr>
              <a:t>• Salvation value of investment costs (</a:t>
            </a:r>
            <a:r>
              <a:rPr lang="en-ID" dirty="0" err="1">
                <a:latin typeface="AdvGTIMES-R"/>
              </a:rPr>
              <a:t>Csalv</a:t>
            </a:r>
            <a:r>
              <a:rPr lang="en-ID" dirty="0">
                <a:latin typeface="AdvGTIMES-R"/>
              </a:rPr>
              <a:t>)</a:t>
            </a:r>
          </a:p>
          <a:p>
            <a:r>
              <a:rPr lang="en-US" dirty="0">
                <a:latin typeface="AdvGTIMES-R"/>
              </a:rPr>
              <a:t>• Fuel inventory costs (</a:t>
            </a:r>
            <a:r>
              <a:rPr lang="en-US" dirty="0" err="1">
                <a:latin typeface="AdvGTIMES-R"/>
              </a:rPr>
              <a:t>Cfinv</a:t>
            </a:r>
            <a:r>
              <a:rPr lang="en-US" dirty="0">
                <a:latin typeface="AdvGTIMES-R"/>
              </a:rPr>
              <a:t>)</a:t>
            </a:r>
          </a:p>
          <a:p>
            <a:r>
              <a:rPr lang="en-ID" dirty="0">
                <a:latin typeface="AdvGTIMES-R"/>
              </a:rPr>
              <a:t>while, the second term, consists, mainly, of</a:t>
            </a:r>
          </a:p>
          <a:p>
            <a:r>
              <a:rPr lang="en-US" dirty="0">
                <a:latin typeface="AdvGTIMES-R"/>
              </a:rPr>
              <a:t>• Fuel costs (</a:t>
            </a:r>
            <a:r>
              <a:rPr lang="en-US" dirty="0" err="1">
                <a:latin typeface="AdvGTIMES-R"/>
              </a:rPr>
              <a:t>Cfuel</a:t>
            </a:r>
            <a:r>
              <a:rPr lang="en-US" dirty="0">
                <a:latin typeface="AdvGTIMES-R"/>
              </a:rPr>
              <a:t>)</a:t>
            </a:r>
          </a:p>
          <a:p>
            <a:r>
              <a:rPr lang="en-ID" dirty="0">
                <a:latin typeface="AdvGTIMES-R"/>
              </a:rPr>
              <a:t>• Non-fuel operation and maintenance costs (CO&amp;M)</a:t>
            </a:r>
          </a:p>
          <a:p>
            <a:r>
              <a:rPr lang="en-ID" dirty="0">
                <a:latin typeface="AdvGTIMES-R"/>
              </a:rPr>
              <a:t>• Cost of energy not served (CENS</a:t>
            </a:r>
            <a:r>
              <a:rPr lang="en-ID" dirty="0" smtClean="0">
                <a:latin typeface="AdvGTIMES-R"/>
              </a:rPr>
              <a:t>)</a:t>
            </a:r>
            <a:endParaRPr lang="en-ID" dirty="0">
              <a:latin typeface="AdvGTIMES-R"/>
            </a:endParaRPr>
          </a:p>
        </p:txBody>
      </p:sp>
    </p:spTree>
    <p:extLst>
      <p:ext uri="{BB962C8B-B14F-4D97-AF65-F5344CB8AC3E}">
        <p14:creationId xmlns:p14="http://schemas.microsoft.com/office/powerpoint/2010/main" val="24645189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156</a:t>
            </a:fld>
            <a:endParaRPr lang="en-US"/>
          </a:p>
        </p:txBody>
      </p:sp>
      <p:sp>
        <p:nvSpPr>
          <p:cNvPr id="2" name="Rectangle 1"/>
          <p:cNvSpPr/>
          <p:nvPr/>
        </p:nvSpPr>
        <p:spPr>
          <a:xfrm>
            <a:off x="630936" y="411671"/>
            <a:ext cx="8686800" cy="2308324"/>
          </a:xfrm>
          <a:prstGeom prst="rect">
            <a:avLst/>
          </a:prstGeom>
        </p:spPr>
        <p:txBody>
          <a:bodyPr wrap="square">
            <a:spAutoFit/>
          </a:bodyPr>
          <a:lstStyle/>
          <a:p>
            <a:pPr algn="just"/>
            <a:r>
              <a:rPr lang="en-ID" dirty="0" smtClean="0">
                <a:solidFill>
                  <a:srgbClr val="000000"/>
                </a:solidFill>
                <a:latin typeface="AdvGTIMES-R"/>
              </a:rPr>
              <a:t>In </a:t>
            </a:r>
            <a:r>
              <a:rPr lang="en-ID" dirty="0">
                <a:solidFill>
                  <a:srgbClr val="0000FF"/>
                </a:solidFill>
                <a:latin typeface="AdvGTIMES-R"/>
              </a:rPr>
              <a:t>Sect. 5.3</a:t>
            </a:r>
            <a:r>
              <a:rPr lang="en-ID" dirty="0">
                <a:solidFill>
                  <a:srgbClr val="000000"/>
                </a:solidFill>
                <a:latin typeface="AdvGTIMES-R"/>
              </a:rPr>
              <a:t>, we will clarify some of the objective function terms through </a:t>
            </a:r>
            <a:r>
              <a:rPr lang="en-ID" dirty="0" smtClean="0">
                <a:solidFill>
                  <a:srgbClr val="000000"/>
                </a:solidFill>
                <a:latin typeface="AdvGTIMES-R"/>
              </a:rPr>
              <a:t>simple examples</a:t>
            </a:r>
            <a:r>
              <a:rPr lang="en-ID" dirty="0">
                <a:solidFill>
                  <a:srgbClr val="000000"/>
                </a:solidFill>
                <a:latin typeface="AdvGTIMES-R"/>
              </a:rPr>
              <a:t>. Later on, we will develop a basic mathematical formulation</a:t>
            </a:r>
            <a:r>
              <a:rPr lang="en-ID" dirty="0" smtClean="0">
                <a:solidFill>
                  <a:srgbClr val="000000"/>
                </a:solidFill>
                <a:latin typeface="AdvGTIMES-R"/>
              </a:rPr>
              <a:t>. Besides </a:t>
            </a:r>
            <a:r>
              <a:rPr lang="en-ID" dirty="0">
                <a:solidFill>
                  <a:srgbClr val="000000"/>
                </a:solidFill>
                <a:latin typeface="AdvGTIMES-R"/>
              </a:rPr>
              <a:t>the objective function, some constraints should also be met. A </a:t>
            </a:r>
            <a:r>
              <a:rPr lang="en-ID" dirty="0" smtClean="0">
                <a:solidFill>
                  <a:srgbClr val="000000"/>
                </a:solidFill>
                <a:latin typeface="AdvGTIMES-R"/>
              </a:rPr>
              <a:t>simple constraint </a:t>
            </a:r>
            <a:r>
              <a:rPr lang="en-ID" dirty="0">
                <a:solidFill>
                  <a:srgbClr val="000000"/>
                </a:solidFill>
                <a:latin typeface="AdvGTIMES-R"/>
              </a:rPr>
              <a:t>is the one which describes the available generating capacity to </a:t>
            </a:r>
            <a:r>
              <a:rPr lang="en-ID" dirty="0" smtClean="0">
                <a:solidFill>
                  <a:srgbClr val="000000"/>
                </a:solidFill>
                <a:latin typeface="AdvGTIMES-R"/>
              </a:rPr>
              <a:t>be greater </a:t>
            </a:r>
            <a:r>
              <a:rPr lang="en-ID" dirty="0">
                <a:solidFill>
                  <a:srgbClr val="000000"/>
                </a:solidFill>
                <a:latin typeface="AdvGTIMES-R"/>
              </a:rPr>
              <a:t>than the load. Obviously, if a reserve margin is required, the </a:t>
            </a:r>
            <a:r>
              <a:rPr lang="en-ID" dirty="0" smtClean="0">
                <a:solidFill>
                  <a:srgbClr val="000000"/>
                </a:solidFill>
                <a:latin typeface="AdvGTIMES-R"/>
              </a:rPr>
              <a:t>difference should </a:t>
            </a:r>
            <a:r>
              <a:rPr lang="en-ID" dirty="0">
                <a:solidFill>
                  <a:srgbClr val="000000"/>
                </a:solidFill>
                <a:latin typeface="AdvGTIMES-R"/>
              </a:rPr>
              <a:t>also take the reserve into account. More constraints will be required as </a:t>
            </a:r>
            <a:r>
              <a:rPr lang="en-ID" dirty="0" smtClean="0">
                <a:solidFill>
                  <a:srgbClr val="000000"/>
                </a:solidFill>
                <a:latin typeface="AdvGTIMES-R"/>
              </a:rPr>
              <a:t>we will </a:t>
            </a:r>
            <a:r>
              <a:rPr lang="en-ID" dirty="0">
                <a:solidFill>
                  <a:srgbClr val="000000"/>
                </a:solidFill>
                <a:latin typeface="AdvGTIMES-R"/>
              </a:rPr>
              <a:t>discuss the problem in </a:t>
            </a:r>
            <a:r>
              <a:rPr lang="en-ID" dirty="0">
                <a:solidFill>
                  <a:srgbClr val="0000FF"/>
                </a:solidFill>
                <a:latin typeface="AdvGTIMES-R"/>
              </a:rPr>
              <a:t>Sect. 5.3 </a:t>
            </a:r>
            <a:r>
              <a:rPr lang="en-ID" dirty="0">
                <a:solidFill>
                  <a:srgbClr val="000000"/>
                </a:solidFill>
                <a:latin typeface="AdvGTIMES-R"/>
              </a:rPr>
              <a:t>through examples and in </a:t>
            </a:r>
            <a:r>
              <a:rPr lang="en-ID" dirty="0">
                <a:solidFill>
                  <a:srgbClr val="0000FF"/>
                </a:solidFill>
                <a:latin typeface="AdvGTIMES-R"/>
              </a:rPr>
              <a:t>Sect. 5.4 </a:t>
            </a:r>
            <a:r>
              <a:rPr lang="en-ID" dirty="0" smtClean="0">
                <a:solidFill>
                  <a:srgbClr val="000000"/>
                </a:solidFill>
                <a:latin typeface="AdvGTIMES-R"/>
              </a:rPr>
              <a:t>through </a:t>
            </a:r>
            <a:r>
              <a:rPr lang="en-US" dirty="0" smtClean="0">
                <a:solidFill>
                  <a:srgbClr val="000000"/>
                </a:solidFill>
                <a:latin typeface="AdvGTIMES-R"/>
              </a:rPr>
              <a:t>mathematical </a:t>
            </a:r>
            <a:r>
              <a:rPr lang="en-US" dirty="0">
                <a:solidFill>
                  <a:srgbClr val="000000"/>
                </a:solidFill>
                <a:latin typeface="AdvGTIMES-R"/>
              </a:rPr>
              <a:t>modeling</a:t>
            </a:r>
            <a:r>
              <a:rPr lang="en-US" dirty="0" smtClean="0">
                <a:solidFill>
                  <a:srgbClr val="000000"/>
                </a:solidFill>
                <a:latin typeface="AdvGTIMES-R"/>
              </a:rPr>
              <a:t>.</a:t>
            </a:r>
            <a:endParaRPr lang="en-US" dirty="0">
              <a:solidFill>
                <a:srgbClr val="000000"/>
              </a:solidFill>
              <a:latin typeface="AdvGTIMES-R"/>
            </a:endParaRPr>
          </a:p>
        </p:txBody>
      </p:sp>
      <p:sp>
        <p:nvSpPr>
          <p:cNvPr id="3" name="Rectangle 2"/>
          <p:cNvSpPr/>
          <p:nvPr/>
        </p:nvSpPr>
        <p:spPr>
          <a:xfrm>
            <a:off x="227993" y="2814566"/>
            <a:ext cx="3118161" cy="400110"/>
          </a:xfrm>
          <a:prstGeom prst="rect">
            <a:avLst/>
          </a:prstGeom>
        </p:spPr>
        <p:txBody>
          <a:bodyPr wrap="none">
            <a:spAutoFit/>
          </a:bodyPr>
          <a:lstStyle/>
          <a:p>
            <a:r>
              <a:rPr lang="en-US" sz="2000" b="1" dirty="0">
                <a:latin typeface="AdvGTIMES-B"/>
              </a:rPr>
              <a:t>5.3 Problem Description</a:t>
            </a:r>
            <a:endParaRPr lang="en-US" b="1" dirty="0"/>
          </a:p>
        </p:txBody>
      </p:sp>
      <p:sp>
        <p:nvSpPr>
          <p:cNvPr id="6" name="Rectangle 5"/>
          <p:cNvSpPr/>
          <p:nvPr/>
        </p:nvSpPr>
        <p:spPr>
          <a:xfrm>
            <a:off x="630936" y="3309247"/>
            <a:ext cx="8750808" cy="923330"/>
          </a:xfrm>
          <a:prstGeom prst="rect">
            <a:avLst/>
          </a:prstGeom>
        </p:spPr>
        <p:txBody>
          <a:bodyPr wrap="square">
            <a:spAutoFit/>
          </a:bodyPr>
          <a:lstStyle/>
          <a:p>
            <a:pPr algn="just"/>
            <a:r>
              <a:rPr lang="en-ID" dirty="0">
                <a:latin typeface="AdvGTIMES-R"/>
              </a:rPr>
              <a:t>Let us consider a case in which the aim is to determine the generation capacity </a:t>
            </a:r>
            <a:r>
              <a:rPr lang="en-ID" dirty="0" smtClean="0">
                <a:latin typeface="AdvGTIMES-R"/>
              </a:rPr>
              <a:t>for year </a:t>
            </a:r>
            <a:r>
              <a:rPr lang="en-ID" dirty="0">
                <a:latin typeface="AdvGTIMES-IT"/>
              </a:rPr>
              <a:t>t </a:t>
            </a:r>
            <a:r>
              <a:rPr lang="en-ID" dirty="0">
                <a:latin typeface="AdvGTIMES-R"/>
              </a:rPr>
              <a:t>in which the peak load is </a:t>
            </a:r>
            <a:r>
              <a:rPr lang="en-ID" dirty="0" err="1">
                <a:latin typeface="AdvGTIMES-IT"/>
              </a:rPr>
              <a:t>PL</a:t>
            </a:r>
            <a:r>
              <a:rPr lang="en-ID" sz="800" dirty="0" err="1">
                <a:latin typeface="AdvGTIMES-IT"/>
              </a:rPr>
              <a:t>t</a:t>
            </a:r>
            <a:r>
              <a:rPr lang="en-ID" dirty="0">
                <a:latin typeface="AdvGTIMES-IT"/>
              </a:rPr>
              <a:t>. </a:t>
            </a:r>
            <a:r>
              <a:rPr lang="en-ID" dirty="0">
                <a:latin typeface="AdvGTIMES-R"/>
              </a:rPr>
              <a:t>If </a:t>
            </a:r>
            <a:r>
              <a:rPr lang="en-ID" dirty="0" err="1">
                <a:latin typeface="AdvGTIMES-IT"/>
              </a:rPr>
              <a:t>PG</a:t>
            </a:r>
            <a:r>
              <a:rPr lang="en-ID" sz="800" dirty="0" err="1">
                <a:latin typeface="AdvGTIMES-IT"/>
              </a:rPr>
              <a:t>t</a:t>
            </a:r>
            <a:r>
              <a:rPr lang="en-ID" sz="800" dirty="0">
                <a:latin typeface="AdvGTIMES-IT"/>
              </a:rPr>
              <a:t> </a:t>
            </a:r>
            <a:r>
              <a:rPr lang="en-ID" dirty="0">
                <a:latin typeface="AdvGTIMES-R"/>
              </a:rPr>
              <a:t>denotes the available </a:t>
            </a:r>
            <a:r>
              <a:rPr lang="en-ID" dirty="0" smtClean="0">
                <a:latin typeface="AdvGTIMES-R"/>
              </a:rPr>
              <a:t>generating capacity </a:t>
            </a:r>
            <a:r>
              <a:rPr lang="en-ID" dirty="0">
                <a:latin typeface="AdvGTIMES-R"/>
              </a:rPr>
              <a:t>in year </a:t>
            </a:r>
            <a:r>
              <a:rPr lang="en-ID" dirty="0">
                <a:latin typeface="AdvGTIMES-IT"/>
              </a:rPr>
              <a:t>t</a:t>
            </a:r>
            <a:r>
              <a:rPr lang="en-ID" dirty="0">
                <a:latin typeface="AdvGTIMES-R"/>
              </a:rPr>
              <a:t>, it will be a function of </a:t>
            </a:r>
            <a:r>
              <a:rPr lang="en-ID" dirty="0" err="1">
                <a:latin typeface="AdvGTIMES-IT"/>
              </a:rPr>
              <a:t>K</a:t>
            </a:r>
            <a:r>
              <a:rPr lang="en-ID" sz="800" dirty="0" err="1">
                <a:latin typeface="AdvGTIMES-IT"/>
              </a:rPr>
              <a:t>t</a:t>
            </a:r>
            <a:r>
              <a:rPr lang="en-ID" dirty="0">
                <a:latin typeface="AdvGTIMES-R"/>
              </a:rPr>
              <a:t>, where</a:t>
            </a:r>
            <a:endParaRPr lang="en-US" dirty="0"/>
          </a:p>
        </p:txBody>
      </p:sp>
      <p:pic>
        <p:nvPicPr>
          <p:cNvPr id="7" name="Picture 6"/>
          <p:cNvPicPr>
            <a:picLocks noChangeAspect="1"/>
          </p:cNvPicPr>
          <p:nvPr/>
        </p:nvPicPr>
        <p:blipFill>
          <a:blip r:embed="rId2"/>
          <a:stretch>
            <a:fillRect/>
          </a:stretch>
        </p:blipFill>
        <p:spPr>
          <a:xfrm>
            <a:off x="1232440" y="4327148"/>
            <a:ext cx="7088003" cy="354580"/>
          </a:xfrm>
          <a:prstGeom prst="rect">
            <a:avLst/>
          </a:prstGeom>
        </p:spPr>
      </p:pic>
      <p:sp>
        <p:nvSpPr>
          <p:cNvPr id="9" name="Rectangle 8"/>
          <p:cNvSpPr/>
          <p:nvPr/>
        </p:nvSpPr>
        <p:spPr>
          <a:xfrm>
            <a:off x="630936" y="4959947"/>
            <a:ext cx="8202168" cy="646331"/>
          </a:xfrm>
          <a:prstGeom prst="rect">
            <a:avLst/>
          </a:prstGeom>
        </p:spPr>
        <p:txBody>
          <a:bodyPr wrap="square">
            <a:spAutoFit/>
          </a:bodyPr>
          <a:lstStyle/>
          <a:p>
            <a:pPr algn="just"/>
            <a:r>
              <a:rPr lang="en-ID" dirty="0">
                <a:latin typeface="AdvGTIMES-R"/>
              </a:rPr>
              <a:t>Moreover, if </a:t>
            </a:r>
            <a:r>
              <a:rPr lang="en-ID" dirty="0">
                <a:latin typeface="AdvGTIMES-IT"/>
              </a:rPr>
              <a:t>Res</a:t>
            </a:r>
            <a:r>
              <a:rPr lang="en-ID" sz="800" dirty="0">
                <a:latin typeface="AdvGTIMES-IT"/>
              </a:rPr>
              <a:t>t </a:t>
            </a:r>
            <a:r>
              <a:rPr lang="en-ID" dirty="0">
                <a:latin typeface="AdvGTIMES-R"/>
              </a:rPr>
              <a:t>denotes the minimum reserve margin (in %), the </a:t>
            </a:r>
            <a:r>
              <a:rPr lang="en-ID" dirty="0" smtClean="0">
                <a:latin typeface="AdvGTIMES-R"/>
              </a:rPr>
              <a:t>following </a:t>
            </a:r>
            <a:r>
              <a:rPr lang="en-US" dirty="0" smtClean="0">
                <a:latin typeface="AdvGTIMES-R"/>
              </a:rPr>
              <a:t>inequality </a:t>
            </a:r>
            <a:r>
              <a:rPr lang="en-US" dirty="0">
                <a:latin typeface="AdvGTIMES-R"/>
              </a:rPr>
              <a:t>should be met</a:t>
            </a:r>
            <a:endParaRPr lang="en-US" dirty="0"/>
          </a:p>
        </p:txBody>
      </p:sp>
    </p:spTree>
    <p:extLst>
      <p:ext uri="{BB962C8B-B14F-4D97-AF65-F5344CB8AC3E}">
        <p14:creationId xmlns:p14="http://schemas.microsoft.com/office/powerpoint/2010/main" val="16235624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157</a:t>
            </a:fld>
            <a:endParaRPr lang="en-US"/>
          </a:p>
        </p:txBody>
      </p:sp>
      <p:pic>
        <p:nvPicPr>
          <p:cNvPr id="6" name="Picture 5"/>
          <p:cNvPicPr>
            <a:picLocks noChangeAspect="1"/>
          </p:cNvPicPr>
          <p:nvPr/>
        </p:nvPicPr>
        <p:blipFill>
          <a:blip r:embed="rId2"/>
          <a:stretch>
            <a:fillRect/>
          </a:stretch>
        </p:blipFill>
        <p:spPr>
          <a:xfrm>
            <a:off x="1127828" y="512064"/>
            <a:ext cx="7490893" cy="457199"/>
          </a:xfrm>
          <a:prstGeom prst="rect">
            <a:avLst/>
          </a:prstGeom>
        </p:spPr>
      </p:pic>
      <p:sp>
        <p:nvSpPr>
          <p:cNvPr id="7" name="Rectangle 6"/>
          <p:cNvSpPr/>
          <p:nvPr/>
        </p:nvSpPr>
        <p:spPr>
          <a:xfrm>
            <a:off x="676178" y="1035040"/>
            <a:ext cx="8394192" cy="2031325"/>
          </a:xfrm>
          <a:prstGeom prst="rect">
            <a:avLst/>
          </a:prstGeom>
        </p:spPr>
        <p:txBody>
          <a:bodyPr wrap="square">
            <a:spAutoFit/>
          </a:bodyPr>
          <a:lstStyle/>
          <a:p>
            <a:r>
              <a:rPr lang="en-ID" dirty="0">
                <a:solidFill>
                  <a:srgbClr val="000000"/>
                </a:solidFill>
                <a:latin typeface="AdvGTIMES-R"/>
              </a:rPr>
              <a:t>Moreover, suppose the available plant candidate plants are</a:t>
            </a:r>
          </a:p>
          <a:p>
            <a:r>
              <a:rPr lang="en-ID" dirty="0">
                <a:solidFill>
                  <a:srgbClr val="000000"/>
                </a:solidFill>
                <a:latin typeface="AdvPSSym"/>
              </a:rPr>
              <a:t>• </a:t>
            </a:r>
            <a:r>
              <a:rPr lang="en-ID" dirty="0">
                <a:solidFill>
                  <a:srgbClr val="000000"/>
                </a:solidFill>
                <a:latin typeface="AdvGTIMES-R"/>
              </a:rPr>
              <a:t>A: 150 MW thermal power plant (with oil fuel)</a:t>
            </a:r>
          </a:p>
          <a:p>
            <a:r>
              <a:rPr lang="en-ID" dirty="0">
                <a:solidFill>
                  <a:srgbClr val="000000"/>
                </a:solidFill>
                <a:latin typeface="AdvPSSym"/>
              </a:rPr>
              <a:t>• </a:t>
            </a:r>
            <a:r>
              <a:rPr lang="en-ID" dirty="0">
                <a:solidFill>
                  <a:srgbClr val="000000"/>
                </a:solidFill>
                <a:latin typeface="AdvGTIMES-R"/>
              </a:rPr>
              <a:t>B: 250 MW thermal power plant (with coal fuel)</a:t>
            </a:r>
          </a:p>
          <a:p>
            <a:r>
              <a:rPr lang="en-ID" dirty="0">
                <a:solidFill>
                  <a:srgbClr val="000000"/>
                </a:solidFill>
                <a:latin typeface="AdvPSSym"/>
              </a:rPr>
              <a:t>• </a:t>
            </a:r>
            <a:r>
              <a:rPr lang="en-ID" dirty="0">
                <a:solidFill>
                  <a:srgbClr val="000000"/>
                </a:solidFill>
                <a:latin typeface="AdvGTIMES-R"/>
              </a:rPr>
              <a:t>C: 100 MW gas turbine power plant (with natural gas fuel)</a:t>
            </a:r>
          </a:p>
          <a:p>
            <a:r>
              <a:rPr lang="en-ID" dirty="0">
                <a:solidFill>
                  <a:srgbClr val="000000"/>
                </a:solidFill>
                <a:latin typeface="AdvGTIMES-R"/>
              </a:rPr>
              <a:t>Let us assume that, the existing capacity is 500 MW, consisting of two already</a:t>
            </a:r>
          </a:p>
          <a:p>
            <a:r>
              <a:rPr lang="en-ID" dirty="0">
                <a:solidFill>
                  <a:srgbClr val="000000"/>
                </a:solidFill>
                <a:latin typeface="AdvGTIMES-R"/>
              </a:rPr>
              <a:t>committed units (2 </a:t>
            </a:r>
            <a:r>
              <a:rPr lang="en-ID" dirty="0">
                <a:solidFill>
                  <a:srgbClr val="000000"/>
                </a:solidFill>
                <a:latin typeface="AdvTir_symb"/>
              </a:rPr>
              <a:t>9 </a:t>
            </a:r>
            <a:r>
              <a:rPr lang="en-ID" dirty="0">
                <a:solidFill>
                  <a:srgbClr val="000000"/>
                </a:solidFill>
                <a:latin typeface="AdvGTIMES-R"/>
              </a:rPr>
              <a:t>250), denoted by D. The plants specifications are provided</a:t>
            </a:r>
          </a:p>
          <a:p>
            <a:r>
              <a:rPr lang="en-US" dirty="0">
                <a:solidFill>
                  <a:srgbClr val="000000"/>
                </a:solidFill>
                <a:latin typeface="AdvGTIMES-R"/>
              </a:rPr>
              <a:t>in Table </a:t>
            </a:r>
            <a:r>
              <a:rPr lang="en-US" dirty="0">
                <a:solidFill>
                  <a:srgbClr val="0000FF"/>
                </a:solidFill>
                <a:latin typeface="AdvGTIMES-R"/>
              </a:rPr>
              <a:t>5.1</a:t>
            </a:r>
            <a:r>
              <a:rPr lang="en-US" dirty="0">
                <a:solidFill>
                  <a:srgbClr val="000000"/>
                </a:solidFill>
                <a:latin typeface="AdvGTIMES-R"/>
              </a:rPr>
              <a:t>.</a:t>
            </a:r>
            <a:endParaRPr lang="en-US" dirty="0"/>
          </a:p>
        </p:txBody>
      </p:sp>
      <p:pic>
        <p:nvPicPr>
          <p:cNvPr id="8" name="Picture 7"/>
          <p:cNvPicPr>
            <a:picLocks noChangeAspect="1"/>
          </p:cNvPicPr>
          <p:nvPr/>
        </p:nvPicPr>
        <p:blipFill>
          <a:blip r:embed="rId3"/>
          <a:stretch>
            <a:fillRect/>
          </a:stretch>
        </p:blipFill>
        <p:spPr>
          <a:xfrm>
            <a:off x="1053464" y="3132141"/>
            <a:ext cx="7679055" cy="2805351"/>
          </a:xfrm>
          <a:prstGeom prst="rect">
            <a:avLst/>
          </a:prstGeom>
        </p:spPr>
      </p:pic>
    </p:spTree>
    <p:extLst>
      <p:ext uri="{BB962C8B-B14F-4D97-AF65-F5344CB8AC3E}">
        <p14:creationId xmlns:p14="http://schemas.microsoft.com/office/powerpoint/2010/main" val="126514538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158</a:t>
            </a:fld>
            <a:endParaRPr lang="en-US"/>
          </a:p>
        </p:txBody>
      </p:sp>
      <p:sp>
        <p:nvSpPr>
          <p:cNvPr id="6" name="Rectangle 5"/>
          <p:cNvSpPr/>
          <p:nvPr/>
        </p:nvSpPr>
        <p:spPr>
          <a:xfrm>
            <a:off x="667512" y="259783"/>
            <a:ext cx="8805672" cy="4524315"/>
          </a:xfrm>
          <a:prstGeom prst="rect">
            <a:avLst/>
          </a:prstGeom>
        </p:spPr>
        <p:txBody>
          <a:bodyPr wrap="square">
            <a:spAutoFit/>
          </a:bodyPr>
          <a:lstStyle/>
          <a:p>
            <a:r>
              <a:rPr lang="en-ID" dirty="0">
                <a:solidFill>
                  <a:srgbClr val="000000"/>
                </a:solidFill>
                <a:latin typeface="AdvGTIMES-R"/>
              </a:rPr>
              <a:t>Before going further towards examples, we define some of the terms in</a:t>
            </a:r>
          </a:p>
          <a:p>
            <a:r>
              <a:rPr lang="en-US" dirty="0">
                <a:solidFill>
                  <a:srgbClr val="000000"/>
                </a:solidFill>
                <a:latin typeface="AdvGTIMES-R"/>
              </a:rPr>
              <a:t>Table </a:t>
            </a:r>
            <a:r>
              <a:rPr lang="en-US" dirty="0">
                <a:solidFill>
                  <a:srgbClr val="0000FF"/>
                </a:solidFill>
                <a:latin typeface="AdvGTIMES-R"/>
              </a:rPr>
              <a:t>5.1 </a:t>
            </a:r>
            <a:r>
              <a:rPr lang="en-US" dirty="0">
                <a:solidFill>
                  <a:srgbClr val="000000"/>
                </a:solidFill>
                <a:latin typeface="AdvGTIMES-R"/>
              </a:rPr>
              <a:t>as follows</a:t>
            </a:r>
          </a:p>
          <a:p>
            <a:pPr marL="285750" indent="-285750" algn="just">
              <a:buFont typeface="Arial" panose="020B0604020202020204" pitchFamily="34" charset="0"/>
              <a:buChar char="•"/>
            </a:pPr>
            <a:r>
              <a:rPr lang="en-ID" dirty="0" smtClean="0">
                <a:solidFill>
                  <a:srgbClr val="000000"/>
                </a:solidFill>
                <a:latin typeface="AdvGTIMES-B"/>
              </a:rPr>
              <a:t>Investment </a:t>
            </a:r>
            <a:r>
              <a:rPr lang="en-ID" dirty="0">
                <a:solidFill>
                  <a:srgbClr val="000000"/>
                </a:solidFill>
                <a:latin typeface="AdvGTIMES-B"/>
              </a:rPr>
              <a:t>cost</a:t>
            </a:r>
            <a:r>
              <a:rPr lang="en-ID" dirty="0">
                <a:solidFill>
                  <a:srgbClr val="000000"/>
                </a:solidFill>
                <a:latin typeface="AdvGTIMES-R"/>
              </a:rPr>
              <a:t>. This term represents the cost of a power plant, in terms </a:t>
            </a:r>
            <a:r>
              <a:rPr lang="en-ID" dirty="0" smtClean="0">
                <a:solidFill>
                  <a:srgbClr val="000000"/>
                </a:solidFill>
                <a:latin typeface="AdvGTIMES-R"/>
              </a:rPr>
              <a:t>of </a:t>
            </a:r>
            <a:r>
              <a:rPr lang="en-ID" dirty="0" smtClean="0">
                <a:solidFill>
                  <a:srgbClr val="000000"/>
                </a:solidFill>
                <a:latin typeface="AdvPTimes"/>
              </a:rPr>
              <a:t>R</a:t>
            </a:r>
            <a:r>
              <a:rPr lang="en-ID" dirty="0" smtClean="0">
                <a:solidFill>
                  <a:srgbClr val="000000"/>
                </a:solidFill>
                <a:latin typeface="AdvGTIMES-R"/>
              </a:rPr>
              <a:t>/kW</a:t>
            </a:r>
            <a:r>
              <a:rPr lang="en-ID" dirty="0">
                <a:solidFill>
                  <a:srgbClr val="000000"/>
                </a:solidFill>
                <a:latin typeface="AdvGTIMES-R"/>
              </a:rPr>
              <a:t>. The total investment cost is the product of this value with the power </a:t>
            </a:r>
            <a:r>
              <a:rPr lang="en-ID" dirty="0" smtClean="0">
                <a:solidFill>
                  <a:srgbClr val="000000"/>
                </a:solidFill>
                <a:latin typeface="AdvGTIMES-R"/>
              </a:rPr>
              <a:t>plant </a:t>
            </a:r>
            <a:r>
              <a:rPr lang="en-US" dirty="0" smtClean="0">
                <a:solidFill>
                  <a:srgbClr val="000000"/>
                </a:solidFill>
                <a:latin typeface="AdvGTIMES-R"/>
              </a:rPr>
              <a:t>capacity</a:t>
            </a:r>
            <a:r>
              <a:rPr lang="en-US" dirty="0">
                <a:solidFill>
                  <a:srgbClr val="000000"/>
                </a:solidFill>
                <a:latin typeface="AdvGTIMES-R"/>
              </a:rPr>
              <a:t>.</a:t>
            </a:r>
          </a:p>
          <a:p>
            <a:pPr marL="285750" indent="-285750" algn="just">
              <a:buFont typeface="Arial" panose="020B0604020202020204" pitchFamily="34" charset="0"/>
              <a:buChar char="•"/>
            </a:pPr>
            <a:r>
              <a:rPr lang="en-ID" dirty="0" smtClean="0">
                <a:solidFill>
                  <a:srgbClr val="000000"/>
                </a:solidFill>
                <a:latin typeface="AdvGTIMES-B"/>
              </a:rPr>
              <a:t>Plant </a:t>
            </a:r>
            <a:r>
              <a:rPr lang="en-ID" dirty="0">
                <a:solidFill>
                  <a:srgbClr val="000000"/>
                </a:solidFill>
                <a:latin typeface="AdvGTIMES-B"/>
              </a:rPr>
              <a:t>life</a:t>
            </a:r>
            <a:r>
              <a:rPr lang="en-ID" dirty="0">
                <a:solidFill>
                  <a:srgbClr val="000000"/>
                </a:solidFill>
                <a:latin typeface="AdvGTIMES-R"/>
              </a:rPr>
              <a:t>. Two plants with the same total investment costs, but with </a:t>
            </a:r>
            <a:r>
              <a:rPr lang="en-ID" dirty="0" smtClean="0">
                <a:solidFill>
                  <a:srgbClr val="000000"/>
                </a:solidFill>
                <a:latin typeface="AdvGTIMES-R"/>
              </a:rPr>
              <a:t>different lives</a:t>
            </a:r>
            <a:r>
              <a:rPr lang="en-ID" dirty="0">
                <a:solidFill>
                  <a:srgbClr val="000000"/>
                </a:solidFill>
                <a:latin typeface="AdvGTIMES-R"/>
              </a:rPr>
              <a:t>, have different values. If the plant life is say, 20 years, and the study </a:t>
            </a:r>
            <a:r>
              <a:rPr lang="en-ID" dirty="0" smtClean="0">
                <a:solidFill>
                  <a:srgbClr val="000000"/>
                </a:solidFill>
                <a:latin typeface="AdvGTIMES-R"/>
              </a:rPr>
              <a:t>period is </a:t>
            </a:r>
            <a:r>
              <a:rPr lang="en-ID" dirty="0">
                <a:solidFill>
                  <a:srgbClr val="000000"/>
                </a:solidFill>
                <a:latin typeface="AdvGTIMES-R"/>
              </a:rPr>
              <a:t>say, 5 years, at the end of this period, still some values are left, defined </a:t>
            </a:r>
            <a:r>
              <a:rPr lang="en-ID" dirty="0" smtClean="0">
                <a:solidFill>
                  <a:srgbClr val="000000"/>
                </a:solidFill>
                <a:latin typeface="AdvGTIMES-R"/>
              </a:rPr>
              <a:t>as salvation </a:t>
            </a:r>
            <a:r>
              <a:rPr lang="en-ID" dirty="0">
                <a:solidFill>
                  <a:srgbClr val="000000"/>
                </a:solidFill>
                <a:latin typeface="AdvGTIMES-R"/>
              </a:rPr>
              <a:t>value.</a:t>
            </a:r>
            <a:r>
              <a:rPr lang="en-ID" sz="800" dirty="0">
                <a:solidFill>
                  <a:srgbClr val="0000FF"/>
                </a:solidFill>
                <a:latin typeface="AdvGTIMES-R"/>
              </a:rPr>
              <a:t>4 </a:t>
            </a:r>
            <a:r>
              <a:rPr lang="en-ID" dirty="0">
                <a:solidFill>
                  <a:srgbClr val="000000"/>
                </a:solidFill>
                <a:latin typeface="AdvGTIMES-R"/>
              </a:rPr>
              <a:t>This value will be deducted from the capital cost so that </a:t>
            </a:r>
            <a:r>
              <a:rPr lang="en-ID" dirty="0" smtClean="0">
                <a:solidFill>
                  <a:srgbClr val="000000"/>
                </a:solidFill>
                <a:latin typeface="AdvGTIMES-R"/>
              </a:rPr>
              <a:t>the actual </a:t>
            </a:r>
            <a:r>
              <a:rPr lang="en-ID" dirty="0">
                <a:solidFill>
                  <a:srgbClr val="000000"/>
                </a:solidFill>
                <a:latin typeface="AdvGTIMES-R"/>
              </a:rPr>
              <a:t>investment cost can be determined.</a:t>
            </a:r>
          </a:p>
          <a:p>
            <a:pPr marL="285750" indent="-285750" algn="just">
              <a:buFont typeface="Arial" panose="020B0604020202020204" pitchFamily="34" charset="0"/>
              <a:buChar char="•"/>
            </a:pPr>
            <a:r>
              <a:rPr lang="en-ID" dirty="0" smtClean="0">
                <a:solidFill>
                  <a:srgbClr val="000000"/>
                </a:solidFill>
                <a:latin typeface="AdvGTIMES-B"/>
              </a:rPr>
              <a:t>Fuel </a:t>
            </a:r>
            <a:r>
              <a:rPr lang="en-ID" dirty="0">
                <a:solidFill>
                  <a:srgbClr val="000000"/>
                </a:solidFill>
                <a:latin typeface="AdvGTIMES-B"/>
              </a:rPr>
              <a:t>cost</a:t>
            </a:r>
            <a:r>
              <a:rPr lang="en-ID" dirty="0">
                <a:solidFill>
                  <a:srgbClr val="000000"/>
                </a:solidFill>
                <a:latin typeface="AdvGTIMES-R"/>
              </a:rPr>
              <a:t>. The fuel cost of a plant is, in fact, dependent on its production level (i.e</a:t>
            </a:r>
            <a:r>
              <a:rPr lang="en-ID" dirty="0" smtClean="0">
                <a:solidFill>
                  <a:srgbClr val="000000"/>
                </a:solidFill>
                <a:latin typeface="AdvGTIMES-R"/>
              </a:rPr>
              <a:t>. </a:t>
            </a:r>
            <a:r>
              <a:rPr lang="en-ID" dirty="0" smtClean="0">
                <a:solidFill>
                  <a:srgbClr val="000000"/>
                </a:solidFill>
                <a:latin typeface="AdvGTIMES-IT"/>
              </a:rPr>
              <a:t>f</a:t>
            </a:r>
            <a:r>
              <a:rPr lang="en-ID" dirty="0" smtClean="0">
                <a:solidFill>
                  <a:srgbClr val="000000"/>
                </a:solidFill>
                <a:latin typeface="AdvGTIMES-R"/>
              </a:rPr>
              <a:t>(</a:t>
            </a:r>
            <a:r>
              <a:rPr lang="en-ID" dirty="0" err="1" smtClean="0">
                <a:solidFill>
                  <a:srgbClr val="000000"/>
                </a:solidFill>
                <a:latin typeface="AdvGTIMES-IT"/>
              </a:rPr>
              <a:t>PG</a:t>
            </a:r>
            <a:r>
              <a:rPr lang="en-ID" sz="800" dirty="0" err="1" smtClean="0">
                <a:solidFill>
                  <a:srgbClr val="000000"/>
                </a:solidFill>
                <a:latin typeface="AdvGTIMES-IT"/>
              </a:rPr>
              <a:t>t</a:t>
            </a:r>
            <a:r>
              <a:rPr lang="en-ID" dirty="0">
                <a:solidFill>
                  <a:srgbClr val="000000"/>
                </a:solidFill>
                <a:latin typeface="AdvGTIMES-R"/>
              </a:rPr>
              <a:t>)). In other words, the cost varies with the production level. For simplicity</a:t>
            </a:r>
            <a:r>
              <a:rPr lang="en-ID" dirty="0" smtClean="0">
                <a:solidFill>
                  <a:srgbClr val="000000"/>
                </a:solidFill>
                <a:latin typeface="AdvGTIMES-R"/>
              </a:rPr>
              <a:t>, however</a:t>
            </a:r>
            <a:r>
              <a:rPr lang="en-ID" dirty="0">
                <a:solidFill>
                  <a:srgbClr val="000000"/>
                </a:solidFill>
                <a:latin typeface="AdvGTIMES-R"/>
              </a:rPr>
              <a:t>, the cost (</a:t>
            </a:r>
            <a:r>
              <a:rPr lang="en-ID" dirty="0">
                <a:solidFill>
                  <a:srgbClr val="000000"/>
                </a:solidFill>
                <a:latin typeface="AdvPTimes"/>
              </a:rPr>
              <a:t>R</a:t>
            </a:r>
            <a:r>
              <a:rPr lang="en-ID" dirty="0">
                <a:solidFill>
                  <a:srgbClr val="000000"/>
                </a:solidFill>
                <a:latin typeface="AdvGTIMES-R"/>
              </a:rPr>
              <a:t>/MWh) is considered to be fixed here. Total cost is </a:t>
            </a:r>
            <a:r>
              <a:rPr lang="en-ID" dirty="0" smtClean="0">
                <a:solidFill>
                  <a:srgbClr val="000000"/>
                </a:solidFill>
                <a:latin typeface="AdvGTIMES-R"/>
              </a:rPr>
              <a:t>calculated from </a:t>
            </a:r>
            <a:r>
              <a:rPr lang="en-ID" dirty="0">
                <a:solidFill>
                  <a:srgbClr val="000000"/>
                </a:solidFill>
                <a:latin typeface="AdvGTIMES-R"/>
              </a:rPr>
              <a:t>the product of this value and the energy production of the unit.</a:t>
            </a:r>
          </a:p>
          <a:p>
            <a:pPr marL="285750" indent="-285750" algn="just">
              <a:buFont typeface="Arial" panose="020B0604020202020204" pitchFamily="34" charset="0"/>
              <a:buChar char="•"/>
            </a:pPr>
            <a:r>
              <a:rPr lang="en-ID" dirty="0" smtClean="0">
                <a:solidFill>
                  <a:srgbClr val="000000"/>
                </a:solidFill>
                <a:latin typeface="AdvGTIMES-B"/>
              </a:rPr>
              <a:t>O </a:t>
            </a:r>
            <a:r>
              <a:rPr lang="en-ID" dirty="0">
                <a:solidFill>
                  <a:srgbClr val="000000"/>
                </a:solidFill>
                <a:latin typeface="AdvGTIMES-B"/>
              </a:rPr>
              <a:t>&amp; M cost parameters</a:t>
            </a:r>
            <a:r>
              <a:rPr lang="en-ID" dirty="0">
                <a:solidFill>
                  <a:srgbClr val="000000"/>
                </a:solidFill>
                <a:latin typeface="AdvGTIMES-R"/>
              </a:rPr>
              <a:t>. Operation and Maintenance (O &amp; M) is the </a:t>
            </a:r>
            <a:r>
              <a:rPr lang="en-ID" dirty="0" smtClean="0">
                <a:solidFill>
                  <a:srgbClr val="000000"/>
                </a:solidFill>
                <a:latin typeface="AdvGTIMES-R"/>
              </a:rPr>
              <a:t>process required </a:t>
            </a:r>
            <a:r>
              <a:rPr lang="en-ID" dirty="0">
                <a:solidFill>
                  <a:srgbClr val="000000"/>
                </a:solidFill>
                <a:latin typeface="AdvGTIMES-R"/>
              </a:rPr>
              <a:t>for the proper operation of power plants, defined in terms of the </a:t>
            </a:r>
            <a:r>
              <a:rPr lang="en-ID" dirty="0" smtClean="0">
                <a:solidFill>
                  <a:srgbClr val="000000"/>
                </a:solidFill>
                <a:latin typeface="AdvGTIMES-R"/>
              </a:rPr>
              <a:t>number of </a:t>
            </a:r>
            <a:r>
              <a:rPr lang="en-ID" dirty="0">
                <a:solidFill>
                  <a:srgbClr val="000000"/>
                </a:solidFill>
                <a:latin typeface="AdvGTIMES-R"/>
              </a:rPr>
              <a:t>days per year. Two cost parameters are also normally defined for maintenance</a:t>
            </a:r>
            <a:endParaRPr lang="en-US" dirty="0"/>
          </a:p>
        </p:txBody>
      </p:sp>
    </p:spTree>
    <p:extLst>
      <p:ext uri="{BB962C8B-B14F-4D97-AF65-F5344CB8AC3E}">
        <p14:creationId xmlns:p14="http://schemas.microsoft.com/office/powerpoint/2010/main" val="95107259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159</a:t>
            </a:fld>
            <a:endParaRPr lang="en-US"/>
          </a:p>
        </p:txBody>
      </p:sp>
      <p:sp>
        <p:nvSpPr>
          <p:cNvPr id="2" name="Rectangle 1"/>
          <p:cNvSpPr/>
          <p:nvPr/>
        </p:nvSpPr>
        <p:spPr>
          <a:xfrm>
            <a:off x="611124" y="235494"/>
            <a:ext cx="8552436" cy="1754326"/>
          </a:xfrm>
          <a:prstGeom prst="rect">
            <a:avLst/>
          </a:prstGeom>
        </p:spPr>
        <p:txBody>
          <a:bodyPr wrap="square">
            <a:spAutoFit/>
          </a:bodyPr>
          <a:lstStyle/>
          <a:p>
            <a:pPr marL="285750" indent="-285750">
              <a:buFont typeface="Courier New" panose="02070309020205020404" pitchFamily="49" charset="0"/>
              <a:buChar char="o"/>
            </a:pPr>
            <a:r>
              <a:rPr lang="en-ID" dirty="0" smtClean="0">
                <a:solidFill>
                  <a:srgbClr val="000000"/>
                </a:solidFill>
                <a:latin typeface="AdvGTIMES-IT"/>
              </a:rPr>
              <a:t>A </a:t>
            </a:r>
            <a:r>
              <a:rPr lang="en-ID" dirty="0">
                <a:solidFill>
                  <a:srgbClr val="000000"/>
                </a:solidFill>
                <a:latin typeface="AdvGTIMES-IT"/>
              </a:rPr>
              <a:t>fixed term</a:t>
            </a:r>
            <a:r>
              <a:rPr lang="en-ID" dirty="0">
                <a:solidFill>
                  <a:srgbClr val="000000"/>
                </a:solidFill>
                <a:latin typeface="AdvGTIMES-R"/>
              </a:rPr>
              <a:t>, independent of energy production (in terms of </a:t>
            </a:r>
            <a:r>
              <a:rPr lang="en-ID" dirty="0">
                <a:solidFill>
                  <a:srgbClr val="000000"/>
                </a:solidFill>
                <a:latin typeface="AdvPTimes"/>
              </a:rPr>
              <a:t>R</a:t>
            </a:r>
            <a:r>
              <a:rPr lang="en-ID" dirty="0">
                <a:solidFill>
                  <a:srgbClr val="000000"/>
                </a:solidFill>
                <a:latin typeface="AdvGTIMES-R"/>
              </a:rPr>
              <a:t>/kW month); </a:t>
            </a:r>
            <a:r>
              <a:rPr lang="en-ID" dirty="0" smtClean="0">
                <a:solidFill>
                  <a:srgbClr val="000000"/>
                </a:solidFill>
                <a:latin typeface="AdvGTIMES-R"/>
              </a:rPr>
              <a:t>the total </a:t>
            </a:r>
            <a:r>
              <a:rPr lang="en-ID" dirty="0">
                <a:solidFill>
                  <a:srgbClr val="000000"/>
                </a:solidFill>
                <a:latin typeface="AdvGTIMES-R"/>
              </a:rPr>
              <a:t>value is calculated from the product of this value times the plant </a:t>
            </a:r>
            <a:r>
              <a:rPr lang="en-ID" dirty="0" smtClean="0">
                <a:solidFill>
                  <a:srgbClr val="000000"/>
                </a:solidFill>
                <a:latin typeface="AdvGTIMES-R"/>
              </a:rPr>
              <a:t>capacity </a:t>
            </a:r>
            <a:r>
              <a:rPr lang="en-US" dirty="0" smtClean="0">
                <a:solidFill>
                  <a:srgbClr val="000000"/>
                </a:solidFill>
                <a:latin typeface="AdvGTIMES-R"/>
              </a:rPr>
              <a:t>times </a:t>
            </a:r>
            <a:r>
              <a:rPr lang="en-US" dirty="0">
                <a:solidFill>
                  <a:srgbClr val="000000"/>
                </a:solidFill>
                <a:latin typeface="AdvGTIMES-R"/>
              </a:rPr>
              <a:t>12 (12 months).</a:t>
            </a:r>
          </a:p>
          <a:p>
            <a:pPr marL="285750" indent="-285750">
              <a:buFont typeface="Courier New" panose="02070309020205020404" pitchFamily="49" charset="0"/>
              <a:buChar char="o"/>
            </a:pPr>
            <a:r>
              <a:rPr lang="en-ID" dirty="0" smtClean="0">
                <a:solidFill>
                  <a:srgbClr val="000000"/>
                </a:solidFill>
                <a:latin typeface="AdvGTIMES-IT"/>
              </a:rPr>
              <a:t>A </a:t>
            </a:r>
            <a:r>
              <a:rPr lang="en-ID" dirty="0">
                <a:solidFill>
                  <a:srgbClr val="000000"/>
                </a:solidFill>
                <a:latin typeface="AdvGTIMES-IT"/>
              </a:rPr>
              <a:t>variable term</a:t>
            </a:r>
            <a:r>
              <a:rPr lang="en-ID" dirty="0">
                <a:solidFill>
                  <a:srgbClr val="000000"/>
                </a:solidFill>
                <a:latin typeface="AdvGTIMES-R"/>
              </a:rPr>
              <a:t>, defined in terms of </a:t>
            </a:r>
            <a:r>
              <a:rPr lang="en-ID" dirty="0">
                <a:solidFill>
                  <a:srgbClr val="000000"/>
                </a:solidFill>
                <a:latin typeface="AdvPTimes"/>
              </a:rPr>
              <a:t>R</a:t>
            </a:r>
            <a:r>
              <a:rPr lang="en-ID" dirty="0">
                <a:solidFill>
                  <a:srgbClr val="000000"/>
                </a:solidFill>
                <a:latin typeface="AdvGTIMES-R"/>
              </a:rPr>
              <a:t>/MWh. Note that the total variable </a:t>
            </a:r>
            <a:r>
              <a:rPr lang="en-ID" dirty="0" smtClean="0">
                <a:solidFill>
                  <a:srgbClr val="000000"/>
                </a:solidFill>
                <a:latin typeface="AdvGTIMES-R"/>
              </a:rPr>
              <a:t>cost</a:t>
            </a:r>
            <a:r>
              <a:rPr lang="en-ID" sz="800" dirty="0" smtClean="0">
                <a:solidFill>
                  <a:srgbClr val="0000FF"/>
                </a:solidFill>
                <a:latin typeface="AdvGTIMES-R"/>
              </a:rPr>
              <a:t>5 </a:t>
            </a:r>
            <a:r>
              <a:rPr lang="en-ID" dirty="0" smtClean="0">
                <a:solidFill>
                  <a:srgbClr val="000000"/>
                </a:solidFill>
                <a:latin typeface="AdvGTIMES-R"/>
              </a:rPr>
              <a:t>is </a:t>
            </a:r>
            <a:r>
              <a:rPr lang="en-ID" dirty="0">
                <a:solidFill>
                  <a:srgbClr val="000000"/>
                </a:solidFill>
                <a:latin typeface="AdvGTIMES-R"/>
              </a:rPr>
              <a:t>affected by the period of maintenance, as during these days, the plant </a:t>
            </a:r>
            <a:r>
              <a:rPr lang="en-ID" dirty="0" smtClean="0">
                <a:solidFill>
                  <a:srgbClr val="000000"/>
                </a:solidFill>
                <a:latin typeface="AdvGTIMES-R"/>
              </a:rPr>
              <a:t>does </a:t>
            </a:r>
            <a:r>
              <a:rPr lang="en-US" dirty="0" smtClean="0">
                <a:solidFill>
                  <a:srgbClr val="000000"/>
                </a:solidFill>
                <a:latin typeface="AdvGTIMES-R"/>
              </a:rPr>
              <a:t>not </a:t>
            </a:r>
            <a:r>
              <a:rPr lang="en-US" dirty="0">
                <a:solidFill>
                  <a:srgbClr val="000000"/>
                </a:solidFill>
                <a:latin typeface="AdvGTIMES-R"/>
              </a:rPr>
              <a:t>generate any power</a:t>
            </a:r>
            <a:r>
              <a:rPr lang="en-US" dirty="0" smtClean="0">
                <a:solidFill>
                  <a:srgbClr val="000000"/>
                </a:solidFill>
                <a:latin typeface="AdvGTIMES-R"/>
              </a:rPr>
              <a:t>.</a:t>
            </a:r>
            <a:endParaRPr lang="en-US" dirty="0">
              <a:solidFill>
                <a:srgbClr val="000000"/>
              </a:solidFill>
              <a:latin typeface="AdvGTIMES-R"/>
            </a:endParaRPr>
          </a:p>
        </p:txBody>
      </p:sp>
      <p:sp>
        <p:nvSpPr>
          <p:cNvPr id="6" name="Rectangle 5"/>
          <p:cNvSpPr/>
          <p:nvPr/>
        </p:nvSpPr>
        <p:spPr>
          <a:xfrm>
            <a:off x="611124" y="2117553"/>
            <a:ext cx="8552436" cy="923330"/>
          </a:xfrm>
          <a:prstGeom prst="rect">
            <a:avLst/>
          </a:prstGeom>
        </p:spPr>
        <p:txBody>
          <a:bodyPr wrap="square">
            <a:spAutoFit/>
          </a:bodyPr>
          <a:lstStyle/>
          <a:p>
            <a:pPr algn="just"/>
            <a:r>
              <a:rPr lang="en-ID" dirty="0" smtClean="0">
                <a:solidFill>
                  <a:srgbClr val="000000"/>
                </a:solidFill>
                <a:latin typeface="AdvGTIMES-R"/>
              </a:rPr>
              <a:t>Note </a:t>
            </a:r>
            <a:r>
              <a:rPr lang="en-ID" dirty="0">
                <a:solidFill>
                  <a:srgbClr val="000000"/>
                </a:solidFill>
                <a:latin typeface="AdvGTIMES-R"/>
              </a:rPr>
              <a:t>that for the sake of simplicity in this section, only the fixed term </a:t>
            </a:r>
            <a:r>
              <a:rPr lang="en-ID" dirty="0" smtClean="0">
                <a:solidFill>
                  <a:srgbClr val="000000"/>
                </a:solidFill>
                <a:latin typeface="AdvGTIMES-R"/>
              </a:rPr>
              <a:t>is considered</a:t>
            </a:r>
            <a:r>
              <a:rPr lang="en-ID" dirty="0">
                <a:solidFill>
                  <a:srgbClr val="000000"/>
                </a:solidFill>
                <a:latin typeface="AdvGTIMES-R"/>
              </a:rPr>
              <a:t>. Moreover, note that except for the fuel cost, other parameters are </a:t>
            </a:r>
            <a:r>
              <a:rPr lang="en-ID" dirty="0" smtClean="0">
                <a:solidFill>
                  <a:srgbClr val="000000"/>
                </a:solidFill>
                <a:latin typeface="AdvGTIMES-R"/>
              </a:rPr>
              <a:t>not considered </a:t>
            </a:r>
            <a:r>
              <a:rPr lang="en-ID" dirty="0">
                <a:solidFill>
                  <a:srgbClr val="000000"/>
                </a:solidFill>
                <a:latin typeface="AdvGTIMES-R"/>
              </a:rPr>
              <a:t>for the existing plants (Table </a:t>
            </a:r>
            <a:r>
              <a:rPr lang="en-ID" dirty="0">
                <a:solidFill>
                  <a:srgbClr val="0000FF"/>
                </a:solidFill>
                <a:latin typeface="AdvGTIMES-R"/>
              </a:rPr>
              <a:t>5.1</a:t>
            </a:r>
            <a:r>
              <a:rPr lang="en-ID" dirty="0">
                <a:solidFill>
                  <a:srgbClr val="000000"/>
                </a:solidFill>
                <a:latin typeface="AdvGTIMES-R"/>
              </a:rPr>
              <a:t>).</a:t>
            </a:r>
            <a:endParaRPr lang="en-US" dirty="0"/>
          </a:p>
        </p:txBody>
      </p:sp>
      <p:pic>
        <p:nvPicPr>
          <p:cNvPr id="3" name="Picture 2"/>
          <p:cNvPicPr>
            <a:picLocks noChangeAspect="1"/>
          </p:cNvPicPr>
          <p:nvPr/>
        </p:nvPicPr>
        <p:blipFill>
          <a:blip r:embed="rId2"/>
          <a:stretch>
            <a:fillRect/>
          </a:stretch>
        </p:blipFill>
        <p:spPr>
          <a:xfrm>
            <a:off x="966004" y="3168616"/>
            <a:ext cx="6486356" cy="2766872"/>
          </a:xfrm>
          <a:prstGeom prst="rect">
            <a:avLst/>
          </a:prstGeom>
        </p:spPr>
      </p:pic>
    </p:spTree>
    <p:extLst>
      <p:ext uri="{BB962C8B-B14F-4D97-AF65-F5344CB8AC3E}">
        <p14:creationId xmlns:p14="http://schemas.microsoft.com/office/powerpoint/2010/main" val="3394641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6344" y="247127"/>
            <a:ext cx="9006840" cy="1938992"/>
          </a:xfrm>
          <a:prstGeom prst="rect">
            <a:avLst/>
          </a:prstGeom>
        </p:spPr>
        <p:txBody>
          <a:bodyPr wrap="square">
            <a:spAutoFit/>
          </a:bodyPr>
          <a:lstStyle/>
          <a:p>
            <a:r>
              <a:rPr lang="id-ID" sz="2000" dirty="0"/>
              <a:t>Datang ke periode waktu yang lebih cepat, langkah selanjutnya adalah mengendalikan sistem pembangkitan secara otomatis (misalnya unit 1, 3 dan 6) melalui sinyal telemetri yang diperlukan sesuai keperluan, untuk memenuhi beban 390 MWat pada jam 27. Tugas ini biasanya disebut sebagai Automatic Generation Control (AGC) dan harus dilakukan, secara berkala (katakanlah menit); Jika tidak, frekuensi sistem mungkin berubah tidak diinginkan.</a:t>
            </a:r>
            <a:endParaRPr lang="en-US" sz="2000" dirty="0"/>
          </a:p>
        </p:txBody>
      </p:sp>
      <p:sp>
        <p:nvSpPr>
          <p:cNvPr id="3" name="Rectangle 2"/>
          <p:cNvSpPr/>
          <p:nvPr/>
        </p:nvSpPr>
        <p:spPr>
          <a:xfrm>
            <a:off x="466344" y="4125111"/>
            <a:ext cx="9006840" cy="1938992"/>
          </a:xfrm>
          <a:prstGeom prst="rect">
            <a:avLst/>
          </a:prstGeom>
        </p:spPr>
        <p:txBody>
          <a:bodyPr wrap="square">
            <a:spAutoFit/>
          </a:bodyPr>
          <a:lstStyle/>
          <a:p>
            <a:r>
              <a:rPr lang="id-ID" sz="2000" dirty="0"/>
              <a:t>Ujung yang sangat jauh dari Gambar 1.3 terdiri dari fenomena perilaku sistem tenaga yang sangat cepat. Dikenal sebagai studi transien sistem tenaga, yang melibatkan studi tentang petir, perpindahan transien dan sejenisnya. Jangka waktu pengamatan adalah dari milidetik sampai nanodetik atau bahkan picoseconds. Karena perencanaan sistem tenaga adalah topik yang menarik dalam buku ini, kita akan lebih banyak lagi diskusikan pokok bahasan di Sect. 1.5.</a:t>
            </a:r>
            <a:endParaRPr lang="en-US" sz="2000" dirty="0"/>
          </a:p>
        </p:txBody>
      </p:sp>
      <p:sp>
        <p:nvSpPr>
          <p:cNvPr id="4" name="Rectangle 3"/>
          <p:cNvSpPr/>
          <p:nvPr/>
        </p:nvSpPr>
        <p:spPr>
          <a:xfrm>
            <a:off x="466344" y="2314135"/>
            <a:ext cx="9006840" cy="1631216"/>
          </a:xfrm>
          <a:prstGeom prst="rect">
            <a:avLst/>
          </a:prstGeom>
        </p:spPr>
        <p:txBody>
          <a:bodyPr wrap="square">
            <a:spAutoFit/>
          </a:bodyPr>
          <a:lstStyle/>
          <a:p>
            <a:r>
              <a:rPr lang="id-ID" sz="2000" dirty="0"/>
              <a:t>Selanjutnya menuju periode waktu yang lebih cepat, kita sampai pada studi dinamika sistem tenaga, dalam orde milliseconds sampai detik. Pada periode ini, efek beberapa komponen seperti sistem eksitasi pembangkit tenaga dan governur mungkin signifikan. Dua contoh tipikal adalah studi stabilitas (misalnya sinyal kecil, sinyal besar, stabilitas tegangan, dll.) dan fenomena Sub-Synchronous Resonance (SSR).</a:t>
            </a:r>
            <a:endParaRPr lang="en-US" sz="2000" dirty="0"/>
          </a:p>
        </p:txBody>
      </p:sp>
      <p:sp>
        <p:nvSpPr>
          <p:cNvPr id="5" name="Date Placeholder 4"/>
          <p:cNvSpPr>
            <a:spLocks noGrp="1"/>
          </p:cNvSpPr>
          <p:nvPr>
            <p:ph type="dt" sz="half" idx="10"/>
          </p:nvPr>
        </p:nvSpPr>
        <p:spPr/>
        <p:txBody>
          <a:bodyPr/>
          <a:lstStyle/>
          <a:p>
            <a:fld id="{82EBFFC2-B242-40FB-B077-126A04379625}" type="datetime9">
              <a:rPr lang="en-US" smtClean="0"/>
              <a:t>10/18/2017 1:14:55 PM</a:t>
            </a:fld>
            <a:endParaRPr lang="en-US"/>
          </a:p>
        </p:txBody>
      </p:sp>
      <p:sp>
        <p:nvSpPr>
          <p:cNvPr id="6" name="Slide Number Placeholder 5"/>
          <p:cNvSpPr>
            <a:spLocks noGrp="1"/>
          </p:cNvSpPr>
          <p:nvPr>
            <p:ph type="sldNum" sz="quarter" idx="12"/>
          </p:nvPr>
        </p:nvSpPr>
        <p:spPr/>
        <p:txBody>
          <a:bodyPr/>
          <a:lstStyle/>
          <a:p>
            <a:fld id="{C7448EEC-1D14-4DD9-B8EB-772171F61A1D}" type="slidenum">
              <a:rPr lang="en-US" smtClean="0"/>
              <a:t>16</a:t>
            </a:fld>
            <a:endParaRPr lang="en-US"/>
          </a:p>
        </p:txBody>
      </p:sp>
    </p:spTree>
    <p:extLst>
      <p:ext uri="{BB962C8B-B14F-4D97-AF65-F5344CB8AC3E}">
        <p14:creationId xmlns:p14="http://schemas.microsoft.com/office/powerpoint/2010/main" val="3346624245"/>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160</a:t>
            </a:fld>
            <a:endParaRPr lang="en-US"/>
          </a:p>
        </p:txBody>
      </p:sp>
      <p:sp>
        <p:nvSpPr>
          <p:cNvPr id="2" name="Rectangle 1"/>
          <p:cNvSpPr/>
          <p:nvPr/>
        </p:nvSpPr>
        <p:spPr>
          <a:xfrm>
            <a:off x="548640" y="386691"/>
            <a:ext cx="8924544" cy="2031325"/>
          </a:xfrm>
          <a:prstGeom prst="rect">
            <a:avLst/>
          </a:prstGeom>
        </p:spPr>
        <p:txBody>
          <a:bodyPr wrap="square">
            <a:spAutoFit/>
          </a:bodyPr>
          <a:lstStyle/>
          <a:p>
            <a:r>
              <a:rPr lang="en-ID" dirty="0">
                <a:solidFill>
                  <a:srgbClr val="000000"/>
                </a:solidFill>
                <a:latin typeface="AdvGTIMES-R"/>
              </a:rPr>
              <a:t>Now let us define some test cases as demonstrated in Table </a:t>
            </a:r>
            <a:r>
              <a:rPr lang="en-ID" dirty="0">
                <a:solidFill>
                  <a:srgbClr val="0000FF"/>
                </a:solidFill>
                <a:latin typeface="AdvGTIMES-R"/>
              </a:rPr>
              <a:t>5.2</a:t>
            </a:r>
            <a:r>
              <a:rPr lang="en-ID" dirty="0">
                <a:solidFill>
                  <a:srgbClr val="000000"/>
                </a:solidFill>
                <a:latin typeface="AdvGTIMES-R"/>
              </a:rPr>
              <a:t>. The  shows</a:t>
            </a:r>
          </a:p>
          <a:p>
            <a:r>
              <a:rPr lang="en-ID" dirty="0">
                <a:solidFill>
                  <a:srgbClr val="000000"/>
                </a:solidFill>
                <a:latin typeface="AdvGTIMES-R"/>
              </a:rPr>
              <a:t>the parameters considered in each case. Nine cases are generated. The aim is to</a:t>
            </a:r>
          </a:p>
          <a:p>
            <a:r>
              <a:rPr lang="en-ID" dirty="0">
                <a:solidFill>
                  <a:srgbClr val="000000"/>
                </a:solidFill>
                <a:latin typeface="AdvGTIMES-R"/>
              </a:rPr>
              <a:t>determine the generation capacity for a year with the following assumptions</a:t>
            </a:r>
          </a:p>
          <a:p>
            <a:pPr marL="285750" indent="-285750">
              <a:buFont typeface="Arial" panose="020B0604020202020204" pitchFamily="34" charset="0"/>
              <a:buChar char="•"/>
            </a:pPr>
            <a:r>
              <a:rPr lang="en-ID" dirty="0" smtClean="0">
                <a:solidFill>
                  <a:srgbClr val="000000"/>
                </a:solidFill>
                <a:latin typeface="AdvGTIMES-R"/>
              </a:rPr>
              <a:t>The </a:t>
            </a:r>
            <a:r>
              <a:rPr lang="en-ID" dirty="0">
                <a:solidFill>
                  <a:srgbClr val="000000"/>
                </a:solidFill>
                <a:latin typeface="AdvGTIMES-R"/>
              </a:rPr>
              <a:t>load is 1000 MW (</a:t>
            </a:r>
            <a:r>
              <a:rPr lang="en-ID" dirty="0" err="1">
                <a:solidFill>
                  <a:srgbClr val="000000"/>
                </a:solidFill>
                <a:latin typeface="AdvGTIMES-R"/>
              </a:rPr>
              <a:t>PLt</a:t>
            </a:r>
            <a:r>
              <a:rPr lang="en-ID" dirty="0">
                <a:solidFill>
                  <a:srgbClr val="000000"/>
                </a:solidFill>
                <a:latin typeface="AdvGTIMES-R"/>
              </a:rPr>
              <a:t> = 1000 MW), considered to be flat throughout </a:t>
            </a:r>
            <a:r>
              <a:rPr lang="en-ID" dirty="0" smtClean="0">
                <a:solidFill>
                  <a:srgbClr val="000000"/>
                </a:solidFill>
                <a:latin typeface="AdvGTIMES-R"/>
              </a:rPr>
              <a:t>the </a:t>
            </a:r>
            <a:r>
              <a:rPr lang="en-US" dirty="0" smtClean="0">
                <a:solidFill>
                  <a:srgbClr val="000000"/>
                </a:solidFill>
                <a:latin typeface="AdvGTIMES-R"/>
              </a:rPr>
              <a:t>year</a:t>
            </a:r>
            <a:r>
              <a:rPr lang="en-US" dirty="0">
                <a:solidFill>
                  <a:srgbClr val="000000"/>
                </a:solidFill>
                <a:latin typeface="AdvGTIMES-R"/>
              </a:rPr>
              <a:t>.</a:t>
            </a:r>
          </a:p>
          <a:p>
            <a:pPr marL="285750" indent="-285750">
              <a:buFont typeface="Arial" panose="020B0604020202020204" pitchFamily="34" charset="0"/>
              <a:buChar char="•"/>
            </a:pPr>
            <a:r>
              <a:rPr lang="en-ID" dirty="0" smtClean="0">
                <a:solidFill>
                  <a:srgbClr val="000000"/>
                </a:solidFill>
                <a:latin typeface="AdvGTIMES-R"/>
              </a:rPr>
              <a:t>The </a:t>
            </a:r>
            <a:r>
              <a:rPr lang="en-ID" dirty="0">
                <a:solidFill>
                  <a:srgbClr val="000000"/>
                </a:solidFill>
                <a:latin typeface="AdvGTIMES-R"/>
              </a:rPr>
              <a:t>reserve margin is considered to be 20%.</a:t>
            </a:r>
          </a:p>
          <a:p>
            <a:pPr marL="285750" indent="-285750">
              <a:buFont typeface="Arial" panose="020B0604020202020204" pitchFamily="34" charset="0"/>
              <a:buChar char="•"/>
            </a:pPr>
            <a:r>
              <a:rPr lang="en-ID" dirty="0" smtClean="0">
                <a:solidFill>
                  <a:srgbClr val="000000"/>
                </a:solidFill>
                <a:latin typeface="AdvGTIMES-R"/>
              </a:rPr>
              <a:t>The </a:t>
            </a:r>
            <a:r>
              <a:rPr lang="en-ID" dirty="0">
                <a:solidFill>
                  <a:srgbClr val="000000"/>
                </a:solidFill>
                <a:latin typeface="AdvGTIMES-R"/>
              </a:rPr>
              <a:t>discount rate is taken to be zero.</a:t>
            </a:r>
          </a:p>
          <a:p>
            <a:pPr marL="285750" indent="-285750">
              <a:buFont typeface="Arial" panose="020B0604020202020204" pitchFamily="34" charset="0"/>
              <a:buChar char="•"/>
            </a:pPr>
            <a:r>
              <a:rPr lang="en-ID" dirty="0" smtClean="0">
                <a:solidFill>
                  <a:srgbClr val="000000"/>
                </a:solidFill>
                <a:latin typeface="AdvGTIMES-R"/>
              </a:rPr>
              <a:t>The </a:t>
            </a:r>
            <a:r>
              <a:rPr lang="en-ID" dirty="0">
                <a:solidFill>
                  <a:srgbClr val="000000"/>
                </a:solidFill>
                <a:latin typeface="AdvGTIMES-R"/>
              </a:rPr>
              <a:t>results are summarized in Table </a:t>
            </a:r>
            <a:r>
              <a:rPr lang="en-ID" dirty="0">
                <a:solidFill>
                  <a:srgbClr val="0000FF"/>
                </a:solidFill>
                <a:latin typeface="AdvGTIMES-R"/>
              </a:rPr>
              <a:t>5.3</a:t>
            </a:r>
            <a:r>
              <a:rPr lang="en-ID" dirty="0" smtClean="0">
                <a:solidFill>
                  <a:srgbClr val="000000"/>
                </a:solidFill>
                <a:latin typeface="AdvGTIMES-R"/>
              </a:rPr>
              <a:t>.</a:t>
            </a:r>
            <a:endParaRPr lang="en-ID" dirty="0">
              <a:solidFill>
                <a:srgbClr val="000000"/>
              </a:solidFill>
              <a:latin typeface="AdvGTIMES-R"/>
            </a:endParaRPr>
          </a:p>
        </p:txBody>
      </p:sp>
      <p:sp>
        <p:nvSpPr>
          <p:cNvPr id="6" name="Rectangle 5"/>
          <p:cNvSpPr/>
          <p:nvPr/>
        </p:nvSpPr>
        <p:spPr>
          <a:xfrm>
            <a:off x="548640" y="2540210"/>
            <a:ext cx="8924544" cy="2031325"/>
          </a:xfrm>
          <a:prstGeom prst="rect">
            <a:avLst/>
          </a:prstGeom>
        </p:spPr>
        <p:txBody>
          <a:bodyPr wrap="square">
            <a:spAutoFit/>
          </a:bodyPr>
          <a:lstStyle/>
          <a:p>
            <a:r>
              <a:rPr lang="en-ID" dirty="0" smtClean="0">
                <a:solidFill>
                  <a:srgbClr val="000000"/>
                </a:solidFill>
                <a:latin typeface="AdvGTIMES-R"/>
              </a:rPr>
              <a:t>Some </a:t>
            </a:r>
            <a:r>
              <a:rPr lang="en-ID" dirty="0">
                <a:solidFill>
                  <a:srgbClr val="000000"/>
                </a:solidFill>
                <a:latin typeface="AdvGTIMES-R"/>
              </a:rPr>
              <a:t>explanations are given below</a:t>
            </a:r>
          </a:p>
          <a:p>
            <a:pPr marL="285750" indent="-285750">
              <a:buFont typeface="Arial" panose="020B0604020202020204" pitchFamily="34" charset="0"/>
              <a:buChar char="•"/>
            </a:pPr>
            <a:r>
              <a:rPr lang="en-ID" dirty="0" smtClean="0">
                <a:solidFill>
                  <a:srgbClr val="000000"/>
                </a:solidFill>
                <a:latin typeface="AdvGTIMES-R"/>
              </a:rPr>
              <a:t>In </a:t>
            </a:r>
            <a:r>
              <a:rPr lang="en-ID" dirty="0">
                <a:solidFill>
                  <a:srgbClr val="000000"/>
                </a:solidFill>
                <a:latin typeface="AdvGTIMES-R"/>
              </a:rPr>
              <a:t>CASE1_AB1, due to unit B longer life, this unit type is selected, although </a:t>
            </a:r>
            <a:r>
              <a:rPr lang="en-ID" dirty="0" smtClean="0">
                <a:solidFill>
                  <a:srgbClr val="000000"/>
                </a:solidFill>
                <a:latin typeface="AdvGTIMES-R"/>
              </a:rPr>
              <a:t>its investment </a:t>
            </a:r>
            <a:r>
              <a:rPr lang="en-ID" dirty="0">
                <a:solidFill>
                  <a:srgbClr val="000000"/>
                </a:solidFill>
                <a:latin typeface="AdvGTIMES-R"/>
              </a:rPr>
              <a:t>cost in R/kW is higher in comparison with the A type.</a:t>
            </a:r>
          </a:p>
          <a:p>
            <a:pPr marL="285750" indent="-285750">
              <a:buFont typeface="Arial" panose="020B0604020202020204" pitchFamily="34" charset="0"/>
              <a:buChar char="•"/>
            </a:pPr>
            <a:r>
              <a:rPr lang="en-ID" dirty="0" smtClean="0">
                <a:solidFill>
                  <a:srgbClr val="000000"/>
                </a:solidFill>
                <a:latin typeface="AdvGTIMES-R"/>
              </a:rPr>
              <a:t>Comparing </a:t>
            </a:r>
            <a:r>
              <a:rPr lang="en-ID" dirty="0">
                <a:solidFill>
                  <a:srgbClr val="000000"/>
                </a:solidFill>
                <a:latin typeface="AdvGTIMES-R"/>
              </a:rPr>
              <a:t>CASE1_ABC2 with CASE1_ABC1 reveals the fact that B type </a:t>
            </a:r>
            <a:r>
              <a:rPr lang="en-ID" dirty="0" smtClean="0">
                <a:solidFill>
                  <a:srgbClr val="000000"/>
                </a:solidFill>
                <a:latin typeface="AdvGTIMES-R"/>
              </a:rPr>
              <a:t>unit is </a:t>
            </a:r>
            <a:r>
              <a:rPr lang="en-ID" dirty="0">
                <a:solidFill>
                  <a:srgbClr val="000000"/>
                </a:solidFill>
                <a:latin typeface="AdvGTIMES-R"/>
              </a:rPr>
              <a:t>the attractive choice in meeting the energy requirement (in comparison </a:t>
            </a:r>
            <a:r>
              <a:rPr lang="en-ID" dirty="0" smtClean="0">
                <a:solidFill>
                  <a:srgbClr val="000000"/>
                </a:solidFill>
                <a:latin typeface="AdvGTIMES-R"/>
              </a:rPr>
              <a:t>with type </a:t>
            </a:r>
            <a:r>
              <a:rPr lang="en-ID" dirty="0">
                <a:solidFill>
                  <a:srgbClr val="000000"/>
                </a:solidFill>
                <a:latin typeface="AdvGTIMES-R"/>
              </a:rPr>
              <a:t>C) due to its lower fuel cost. However, in meeting the reserve </a:t>
            </a:r>
            <a:r>
              <a:rPr lang="en-ID" dirty="0" smtClean="0">
                <a:solidFill>
                  <a:srgbClr val="000000"/>
                </a:solidFill>
                <a:latin typeface="AdvGTIMES-R"/>
              </a:rPr>
              <a:t>requirement, C </a:t>
            </a:r>
            <a:r>
              <a:rPr lang="en-ID" dirty="0">
                <a:solidFill>
                  <a:srgbClr val="000000"/>
                </a:solidFill>
                <a:latin typeface="AdvGTIMES-R"/>
              </a:rPr>
              <a:t>type is attractive due to its lower investment cost.</a:t>
            </a:r>
            <a:endParaRPr lang="en-US" dirty="0">
              <a:latin typeface="AdvGTIMES-R"/>
            </a:endParaRPr>
          </a:p>
        </p:txBody>
      </p:sp>
    </p:spTree>
    <p:extLst>
      <p:ext uri="{BB962C8B-B14F-4D97-AF65-F5344CB8AC3E}">
        <p14:creationId xmlns:p14="http://schemas.microsoft.com/office/powerpoint/2010/main" val="271087425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161</a:t>
            </a:fld>
            <a:endParaRPr lang="en-US"/>
          </a:p>
        </p:txBody>
      </p:sp>
      <p:pic>
        <p:nvPicPr>
          <p:cNvPr id="2" name="Picture 1"/>
          <p:cNvPicPr>
            <a:picLocks noChangeAspect="1"/>
          </p:cNvPicPr>
          <p:nvPr/>
        </p:nvPicPr>
        <p:blipFill>
          <a:blip r:embed="rId2"/>
          <a:stretch>
            <a:fillRect/>
          </a:stretch>
        </p:blipFill>
        <p:spPr>
          <a:xfrm>
            <a:off x="828844" y="385832"/>
            <a:ext cx="7071572" cy="3355318"/>
          </a:xfrm>
          <a:prstGeom prst="rect">
            <a:avLst/>
          </a:prstGeom>
        </p:spPr>
      </p:pic>
      <p:sp>
        <p:nvSpPr>
          <p:cNvPr id="3" name="Rectangle 2"/>
          <p:cNvSpPr/>
          <p:nvPr/>
        </p:nvSpPr>
        <p:spPr>
          <a:xfrm>
            <a:off x="437388" y="3851952"/>
            <a:ext cx="8606028" cy="2031325"/>
          </a:xfrm>
          <a:prstGeom prst="rect">
            <a:avLst/>
          </a:prstGeom>
        </p:spPr>
        <p:txBody>
          <a:bodyPr wrap="square">
            <a:spAutoFit/>
          </a:bodyPr>
          <a:lstStyle/>
          <a:p>
            <a:pPr marL="285750" indent="-285750">
              <a:buFont typeface="Arial" panose="020B0604020202020204" pitchFamily="34" charset="0"/>
              <a:buChar char="•"/>
            </a:pPr>
            <a:r>
              <a:rPr lang="en-ID" dirty="0" smtClean="0">
                <a:solidFill>
                  <a:srgbClr val="000000"/>
                </a:solidFill>
                <a:latin typeface="AdvGTIMES-R"/>
              </a:rPr>
              <a:t>Comparing </a:t>
            </a:r>
            <a:r>
              <a:rPr lang="en-ID" dirty="0">
                <a:solidFill>
                  <a:srgbClr val="000000"/>
                </a:solidFill>
                <a:latin typeface="AdvGTIMES-R"/>
              </a:rPr>
              <a:t>CASE1_AB3 with CASE1_AB2 shows that B type unit is the attractive choice in meeting the energy requirement (in comparison with A type) due to its lower fuel cost. However, in meeting the reserve requirement, A type is attractive due to its lower O&amp;M cost.</a:t>
            </a:r>
          </a:p>
          <a:p>
            <a:pPr marL="285750" indent="-285750">
              <a:buFont typeface="Arial" panose="020B0604020202020204" pitchFamily="34" charset="0"/>
              <a:buChar char="•"/>
            </a:pPr>
            <a:r>
              <a:rPr lang="en-ID" dirty="0" smtClean="0">
                <a:solidFill>
                  <a:srgbClr val="000000"/>
                </a:solidFill>
                <a:latin typeface="AdvGTIMES-R"/>
              </a:rPr>
              <a:t>The </a:t>
            </a:r>
            <a:r>
              <a:rPr lang="en-ID" dirty="0">
                <a:solidFill>
                  <a:srgbClr val="000000"/>
                </a:solidFill>
                <a:latin typeface="AdvGTIMES-R"/>
              </a:rPr>
              <a:t>results of Table </a:t>
            </a:r>
            <a:r>
              <a:rPr lang="en-ID" dirty="0">
                <a:solidFill>
                  <a:srgbClr val="0000FF"/>
                </a:solidFill>
                <a:latin typeface="AdvGTIMES-R"/>
              </a:rPr>
              <a:t>5.3 </a:t>
            </a:r>
            <a:r>
              <a:rPr lang="en-ID" dirty="0">
                <a:solidFill>
                  <a:srgbClr val="000000"/>
                </a:solidFill>
                <a:latin typeface="AdvGTIMES-R"/>
              </a:rPr>
              <a:t>are generated using the GEP1.m M-file [#GEP1.m; Appendix L: (L.1)]. Simple calculations may be carried out to justify the values </a:t>
            </a:r>
            <a:r>
              <a:rPr lang="en-US" dirty="0">
                <a:solidFill>
                  <a:srgbClr val="000000"/>
                </a:solidFill>
                <a:latin typeface="AdvGTIMES-R"/>
              </a:rPr>
              <a:t>given in that table.</a:t>
            </a:r>
          </a:p>
        </p:txBody>
      </p:sp>
    </p:spTree>
    <p:extLst>
      <p:ext uri="{BB962C8B-B14F-4D97-AF65-F5344CB8AC3E}">
        <p14:creationId xmlns:p14="http://schemas.microsoft.com/office/powerpoint/2010/main" val="249458420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162</a:t>
            </a:fld>
            <a:endParaRPr lang="en-US"/>
          </a:p>
        </p:txBody>
      </p:sp>
      <p:sp>
        <p:nvSpPr>
          <p:cNvPr id="2" name="Rectangle 1"/>
          <p:cNvSpPr/>
          <p:nvPr/>
        </p:nvSpPr>
        <p:spPr>
          <a:xfrm>
            <a:off x="649224" y="281625"/>
            <a:ext cx="8595360" cy="4801314"/>
          </a:xfrm>
          <a:prstGeom prst="rect">
            <a:avLst/>
          </a:prstGeom>
        </p:spPr>
        <p:txBody>
          <a:bodyPr wrap="square">
            <a:spAutoFit/>
          </a:bodyPr>
          <a:lstStyle/>
          <a:p>
            <a:r>
              <a:rPr lang="en-ID" dirty="0" smtClean="0">
                <a:solidFill>
                  <a:srgbClr val="000000"/>
                </a:solidFill>
                <a:latin typeface="AdvGTIMES-R"/>
              </a:rPr>
              <a:t>Now </a:t>
            </a:r>
            <a:r>
              <a:rPr lang="en-ID" dirty="0">
                <a:solidFill>
                  <a:srgbClr val="000000"/>
                </a:solidFill>
                <a:latin typeface="AdvGTIMES-R"/>
              </a:rPr>
              <a:t>let us make the situation more practical. Suppose we are going to observe</a:t>
            </a:r>
          </a:p>
          <a:p>
            <a:r>
              <a:rPr lang="en-US" dirty="0">
                <a:solidFill>
                  <a:srgbClr val="000000"/>
                </a:solidFill>
                <a:latin typeface="AdvGTIMES-R"/>
              </a:rPr>
              <a:t>the following points</a:t>
            </a:r>
          </a:p>
          <a:p>
            <a:pPr marL="285750" indent="-285750" algn="just">
              <a:buFont typeface="Arial" panose="020B0604020202020204" pitchFamily="34" charset="0"/>
              <a:buChar char="•"/>
            </a:pPr>
            <a:r>
              <a:rPr lang="en-ID" dirty="0" smtClean="0">
                <a:solidFill>
                  <a:srgbClr val="000000"/>
                </a:solidFill>
                <a:latin typeface="AdvGTIMES-R"/>
              </a:rPr>
              <a:t>Our </a:t>
            </a:r>
            <a:r>
              <a:rPr lang="en-ID" dirty="0">
                <a:solidFill>
                  <a:srgbClr val="000000"/>
                </a:solidFill>
                <a:latin typeface="AdvGTIMES-R"/>
              </a:rPr>
              <a:t>study period extends for several years. As described in </a:t>
            </a:r>
            <a:r>
              <a:rPr lang="en-ID" dirty="0">
                <a:solidFill>
                  <a:srgbClr val="0000FF"/>
                </a:solidFill>
                <a:latin typeface="AdvGTIMES-R"/>
              </a:rPr>
              <a:t>Chap. 1</a:t>
            </a:r>
            <a:r>
              <a:rPr lang="en-ID" dirty="0">
                <a:solidFill>
                  <a:srgbClr val="000000"/>
                </a:solidFill>
                <a:latin typeface="AdvGTIMES-R"/>
              </a:rPr>
              <a:t>, the </a:t>
            </a:r>
            <a:r>
              <a:rPr lang="en-ID" dirty="0" smtClean="0">
                <a:solidFill>
                  <a:srgbClr val="000000"/>
                </a:solidFill>
                <a:latin typeface="AdvGTIMES-R"/>
              </a:rPr>
              <a:t>planning </a:t>
            </a:r>
            <a:r>
              <a:rPr lang="en-ID" dirty="0" smtClean="0">
                <a:solidFill>
                  <a:srgbClr val="000000"/>
                </a:solidFill>
                <a:latin typeface="AdvGTIMES-R"/>
              </a:rPr>
              <a:t>problem </a:t>
            </a:r>
            <a:r>
              <a:rPr lang="en-ID" dirty="0">
                <a:solidFill>
                  <a:srgbClr val="000000"/>
                </a:solidFill>
                <a:latin typeface="AdvGTIMES-R"/>
              </a:rPr>
              <a:t>may be described as a dynamic type; as opposed to static type. </a:t>
            </a:r>
            <a:r>
              <a:rPr lang="en-ID" dirty="0" smtClean="0">
                <a:solidFill>
                  <a:srgbClr val="000000"/>
                </a:solidFill>
                <a:latin typeface="AdvGTIMES-R"/>
              </a:rPr>
              <a:t>In that </a:t>
            </a:r>
            <a:r>
              <a:rPr lang="en-ID" dirty="0">
                <a:solidFill>
                  <a:srgbClr val="000000"/>
                </a:solidFill>
                <a:latin typeface="AdvGTIMES-R"/>
              </a:rPr>
              <a:t>case, the capital as well as the operation costs should be minimized for </a:t>
            </a:r>
            <a:r>
              <a:rPr lang="en-ID" dirty="0" smtClean="0">
                <a:solidFill>
                  <a:srgbClr val="000000"/>
                </a:solidFill>
                <a:latin typeface="AdvGTIMES-R"/>
              </a:rPr>
              <a:t>the whole </a:t>
            </a:r>
            <a:r>
              <a:rPr lang="en-ID" dirty="0">
                <a:solidFill>
                  <a:srgbClr val="000000"/>
                </a:solidFill>
                <a:latin typeface="AdvGTIMES-R"/>
              </a:rPr>
              <a:t>period. The costs have to be referred to a common reference </a:t>
            </a:r>
            <a:r>
              <a:rPr lang="en-ID" dirty="0">
                <a:solidFill>
                  <a:srgbClr val="000000"/>
                </a:solidFill>
                <a:latin typeface="AdvGTIMES-R"/>
              </a:rPr>
              <a:t>p</a:t>
            </a:r>
            <a:r>
              <a:rPr lang="en-ID" dirty="0" smtClean="0">
                <a:solidFill>
                  <a:srgbClr val="000000"/>
                </a:solidFill>
                <a:latin typeface="AdvGTIMES-R"/>
              </a:rPr>
              <a:t>oint</a:t>
            </a:r>
            <a:r>
              <a:rPr lang="en-ID" dirty="0">
                <a:solidFill>
                  <a:srgbClr val="000000"/>
                </a:solidFill>
                <a:latin typeface="AdvGTIMES-R"/>
              </a:rPr>
              <a:t>, so </a:t>
            </a:r>
            <a:r>
              <a:rPr lang="en-ID" dirty="0" smtClean="0">
                <a:solidFill>
                  <a:srgbClr val="000000"/>
                </a:solidFill>
                <a:latin typeface="AdvGTIMES-R"/>
              </a:rPr>
              <a:t>that comparisons </a:t>
            </a:r>
            <a:r>
              <a:rPr lang="en-ID" dirty="0">
                <a:solidFill>
                  <a:srgbClr val="000000"/>
                </a:solidFill>
                <a:latin typeface="AdvGTIMES-R"/>
              </a:rPr>
              <a:t>of the plans are possible. To do so, the Net Present Values (NPV</a:t>
            </a:r>
            <a:r>
              <a:rPr lang="en-ID" dirty="0" smtClean="0">
                <a:solidFill>
                  <a:srgbClr val="000000"/>
                </a:solidFill>
                <a:latin typeface="AdvGTIMES-R"/>
              </a:rPr>
              <a:t>) should </a:t>
            </a:r>
            <a:r>
              <a:rPr lang="en-ID" dirty="0">
                <a:solidFill>
                  <a:srgbClr val="000000"/>
                </a:solidFill>
                <a:latin typeface="AdvGTIMES-R"/>
              </a:rPr>
              <a:t>be calculated based on a given discount rate. It is assumed that </a:t>
            </a:r>
            <a:r>
              <a:rPr lang="en-ID" dirty="0" smtClean="0">
                <a:solidFill>
                  <a:srgbClr val="000000"/>
                </a:solidFill>
                <a:latin typeface="AdvGTIMES-R"/>
              </a:rPr>
              <a:t>full investment </a:t>
            </a:r>
            <a:r>
              <a:rPr lang="en-ID" dirty="0">
                <a:solidFill>
                  <a:srgbClr val="000000"/>
                </a:solidFill>
                <a:latin typeface="AdvGTIMES-R"/>
              </a:rPr>
              <a:t>cost for a plant is made at beginning of the year in which it goes </a:t>
            </a:r>
            <a:r>
              <a:rPr lang="en-ID" dirty="0" smtClean="0">
                <a:solidFill>
                  <a:srgbClr val="000000"/>
                </a:solidFill>
                <a:latin typeface="AdvGTIMES-R"/>
              </a:rPr>
              <a:t>into service</a:t>
            </a:r>
            <a:r>
              <a:rPr lang="en-ID" dirty="0">
                <a:solidFill>
                  <a:srgbClr val="000000"/>
                </a:solidFill>
                <a:latin typeface="AdvGTIMES-R"/>
              </a:rPr>
              <a:t>. The operational costs may be assumed to occur in the middle of </a:t>
            </a:r>
            <a:r>
              <a:rPr lang="en-ID" dirty="0" smtClean="0">
                <a:solidFill>
                  <a:srgbClr val="000000"/>
                </a:solidFill>
                <a:latin typeface="AdvGTIMES-R"/>
              </a:rPr>
              <a:t>each year</a:t>
            </a:r>
            <a:r>
              <a:rPr lang="en-ID" dirty="0">
                <a:solidFill>
                  <a:srgbClr val="000000"/>
                </a:solidFill>
                <a:latin typeface="AdvGTIMES-R"/>
              </a:rPr>
              <a:t>. The salvation costs are assumed to occur at the end of each year</a:t>
            </a:r>
            <a:r>
              <a:rPr lang="en-ID" dirty="0" smtClean="0">
                <a:solidFill>
                  <a:srgbClr val="000000"/>
                </a:solidFill>
                <a:latin typeface="AdvGTIMES-R"/>
              </a:rPr>
              <a:t>.</a:t>
            </a:r>
          </a:p>
          <a:p>
            <a:pPr marL="285750" indent="-285750" algn="just">
              <a:buFont typeface="Arial" panose="020B0604020202020204" pitchFamily="34" charset="0"/>
              <a:buChar char="•"/>
            </a:pPr>
            <a:r>
              <a:rPr lang="en-ID" dirty="0" smtClean="0">
                <a:solidFill>
                  <a:srgbClr val="000000"/>
                </a:solidFill>
                <a:latin typeface="AdvGTIMES-R"/>
              </a:rPr>
              <a:t>The </a:t>
            </a:r>
            <a:r>
              <a:rPr lang="en-ID" dirty="0">
                <a:solidFill>
                  <a:srgbClr val="000000"/>
                </a:solidFill>
                <a:latin typeface="AdvGTIMES-R"/>
              </a:rPr>
              <a:t>load may not be constant throughout a year. Instead it can be described by </a:t>
            </a:r>
            <a:r>
              <a:rPr lang="en-ID" dirty="0" smtClean="0">
                <a:solidFill>
                  <a:srgbClr val="000000"/>
                </a:solidFill>
                <a:latin typeface="AdvGTIMES-R"/>
              </a:rPr>
              <a:t>a non-flat </a:t>
            </a:r>
            <a:r>
              <a:rPr lang="en-ID" dirty="0">
                <a:solidFill>
                  <a:srgbClr val="000000"/>
                </a:solidFill>
                <a:latin typeface="AdvGTIMES-R"/>
              </a:rPr>
              <a:t>Load Duration Curve (LDC),</a:t>
            </a:r>
            <a:r>
              <a:rPr lang="en-ID" sz="800" dirty="0">
                <a:solidFill>
                  <a:srgbClr val="0000FF"/>
                </a:solidFill>
                <a:latin typeface="AdvGTIMES-R"/>
              </a:rPr>
              <a:t>6 </a:t>
            </a:r>
            <a:r>
              <a:rPr lang="en-ID" dirty="0">
                <a:solidFill>
                  <a:srgbClr val="000000"/>
                </a:solidFill>
                <a:latin typeface="AdvGTIMES-R"/>
              </a:rPr>
              <a:t>either in a continuous or discrete way</a:t>
            </a:r>
            <a:r>
              <a:rPr lang="en-ID" dirty="0" smtClean="0">
                <a:solidFill>
                  <a:srgbClr val="000000"/>
                </a:solidFill>
                <a:latin typeface="AdvGTIMES-R"/>
              </a:rPr>
              <a:t>. The </a:t>
            </a:r>
            <a:r>
              <a:rPr lang="en-ID" dirty="0">
                <a:solidFill>
                  <a:srgbClr val="000000"/>
                </a:solidFill>
                <a:latin typeface="AdvGTIMES-R"/>
              </a:rPr>
              <a:t>continuous type may be in the form of a polynomial function. The </a:t>
            </a:r>
            <a:r>
              <a:rPr lang="en-ID" dirty="0" smtClean="0">
                <a:solidFill>
                  <a:srgbClr val="000000"/>
                </a:solidFill>
                <a:latin typeface="AdvGTIMES-R"/>
              </a:rPr>
              <a:t>discrete type </a:t>
            </a:r>
            <a:r>
              <a:rPr lang="en-ID" dirty="0">
                <a:solidFill>
                  <a:srgbClr val="000000"/>
                </a:solidFill>
                <a:latin typeface="AdvGTIMES-R"/>
              </a:rPr>
              <a:t>may be defined as several levels, each of which by a specified period. </a:t>
            </a:r>
            <a:r>
              <a:rPr lang="en-ID" dirty="0" smtClean="0">
                <a:solidFill>
                  <a:srgbClr val="000000"/>
                </a:solidFill>
                <a:latin typeface="AdvGTIMES-R"/>
              </a:rPr>
              <a:t>A typical </a:t>
            </a:r>
            <a:r>
              <a:rPr lang="en-ID" dirty="0">
                <a:solidFill>
                  <a:srgbClr val="000000"/>
                </a:solidFill>
                <a:latin typeface="AdvGTIMES-R"/>
              </a:rPr>
              <a:t>continuous type may be in the form of</a:t>
            </a:r>
            <a:r>
              <a:rPr lang="en-ID" sz="800" dirty="0">
                <a:solidFill>
                  <a:srgbClr val="0000FF"/>
                </a:solidFill>
                <a:latin typeface="AdvGTIMES-R"/>
              </a:rPr>
              <a:t>7</a:t>
            </a:r>
            <a:endParaRPr lang="en-US" dirty="0"/>
          </a:p>
        </p:txBody>
      </p:sp>
      <p:pic>
        <p:nvPicPr>
          <p:cNvPr id="3" name="Picture 2"/>
          <p:cNvPicPr>
            <a:picLocks noChangeAspect="1"/>
          </p:cNvPicPr>
          <p:nvPr/>
        </p:nvPicPr>
        <p:blipFill>
          <a:blip r:embed="rId2"/>
          <a:stretch>
            <a:fillRect/>
          </a:stretch>
        </p:blipFill>
        <p:spPr>
          <a:xfrm>
            <a:off x="1457967" y="5082939"/>
            <a:ext cx="7685176" cy="677781"/>
          </a:xfrm>
          <a:prstGeom prst="rect">
            <a:avLst/>
          </a:prstGeom>
        </p:spPr>
      </p:pic>
    </p:spTree>
    <p:extLst>
      <p:ext uri="{BB962C8B-B14F-4D97-AF65-F5344CB8AC3E}">
        <p14:creationId xmlns:p14="http://schemas.microsoft.com/office/powerpoint/2010/main" val="16908273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163</a:t>
            </a:fld>
            <a:endParaRPr lang="en-US"/>
          </a:p>
        </p:txBody>
      </p:sp>
      <p:sp>
        <p:nvSpPr>
          <p:cNvPr id="2" name="Rectangle 1"/>
          <p:cNvSpPr/>
          <p:nvPr/>
        </p:nvSpPr>
        <p:spPr>
          <a:xfrm>
            <a:off x="566928" y="150519"/>
            <a:ext cx="8695944" cy="3139321"/>
          </a:xfrm>
          <a:prstGeom prst="rect">
            <a:avLst/>
          </a:prstGeom>
        </p:spPr>
        <p:txBody>
          <a:bodyPr wrap="square">
            <a:spAutoFit/>
          </a:bodyPr>
          <a:lstStyle/>
          <a:p>
            <a:r>
              <a:rPr lang="en-ID" dirty="0">
                <a:solidFill>
                  <a:srgbClr val="000000"/>
                </a:solidFill>
                <a:latin typeface="AdvGTIMES-R"/>
              </a:rPr>
              <a:t>A typical discrete type is shown in Fig. </a:t>
            </a:r>
            <a:r>
              <a:rPr lang="en-ID" dirty="0">
                <a:solidFill>
                  <a:srgbClr val="0000FF"/>
                </a:solidFill>
                <a:latin typeface="AdvGTIMES-R"/>
              </a:rPr>
              <a:t>5.1</a:t>
            </a:r>
            <a:r>
              <a:rPr lang="en-ID" dirty="0">
                <a:solidFill>
                  <a:srgbClr val="000000"/>
                </a:solidFill>
                <a:latin typeface="AdvGTIMES-R"/>
              </a:rPr>
              <a:t>.</a:t>
            </a:r>
          </a:p>
          <a:p>
            <a:pPr marL="285750" indent="-285750">
              <a:buFont typeface="Arial" panose="020B0604020202020204" pitchFamily="34" charset="0"/>
              <a:buChar char="•"/>
            </a:pPr>
            <a:r>
              <a:rPr lang="en-ID" dirty="0" smtClean="0">
                <a:solidFill>
                  <a:srgbClr val="000000"/>
                </a:solidFill>
                <a:latin typeface="AdvGTIMES-R"/>
              </a:rPr>
              <a:t>Besides defining a reserve margin, what happens if we also consider a reliability index for our solution, such as Loss Of Load Probability (LOLP)?</a:t>
            </a:r>
            <a:r>
              <a:rPr lang="en-ID" sz="800" dirty="0" smtClean="0">
                <a:solidFill>
                  <a:srgbClr val="0000FF"/>
                </a:solidFill>
                <a:latin typeface="AdvGTIMES-R"/>
              </a:rPr>
              <a:t>8 </a:t>
            </a:r>
            <a:r>
              <a:rPr lang="en-ID" dirty="0" smtClean="0">
                <a:solidFill>
                  <a:srgbClr val="000000"/>
                </a:solidFill>
                <a:latin typeface="AdvGTIMES-R"/>
              </a:rPr>
              <a:t>In fact, although power plants are maintained regularly, they may have unexpected outage due to any reason. The probability of such a failure is defined as Forced Outage Rate (FOR). If the FOR of a unit is, say, 5%, it means that the plant would be available only for 95% of the time it is anticipated to be in service. The LOLP of the overall generation resources is calculated based on the given FORs of the plants and the anticipated load. These FORs are normally known based on </a:t>
            </a:r>
            <a:r>
              <a:rPr lang="en-ID" dirty="0">
                <a:latin typeface="AdvGTIMES-R"/>
              </a:rPr>
              <a:t>the historical data of the plants.9 Both the LOLP and the reserve margin may </a:t>
            </a:r>
            <a:r>
              <a:rPr lang="en-ID" dirty="0" smtClean="0">
                <a:latin typeface="AdvGTIMES-R"/>
              </a:rPr>
              <a:t>be </a:t>
            </a:r>
            <a:r>
              <a:rPr lang="en-US" dirty="0" smtClean="0">
                <a:latin typeface="AdvGTIMES-R"/>
              </a:rPr>
              <a:t>simultaneously </a:t>
            </a:r>
            <a:r>
              <a:rPr lang="en-US" dirty="0">
                <a:latin typeface="AdvGTIMES-R"/>
              </a:rPr>
              <a:t>considered.</a:t>
            </a:r>
          </a:p>
        </p:txBody>
      </p:sp>
      <p:pic>
        <p:nvPicPr>
          <p:cNvPr id="3" name="Picture 2"/>
          <p:cNvPicPr>
            <a:picLocks noChangeAspect="1"/>
          </p:cNvPicPr>
          <p:nvPr/>
        </p:nvPicPr>
        <p:blipFill>
          <a:blip r:embed="rId2"/>
          <a:stretch>
            <a:fillRect/>
          </a:stretch>
        </p:blipFill>
        <p:spPr>
          <a:xfrm>
            <a:off x="1189393" y="3271996"/>
            <a:ext cx="4717631" cy="3324206"/>
          </a:xfrm>
          <a:prstGeom prst="rect">
            <a:avLst/>
          </a:prstGeom>
        </p:spPr>
      </p:pic>
    </p:spTree>
    <p:extLst>
      <p:ext uri="{BB962C8B-B14F-4D97-AF65-F5344CB8AC3E}">
        <p14:creationId xmlns:p14="http://schemas.microsoft.com/office/powerpoint/2010/main" val="85322093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164</a:t>
            </a:fld>
            <a:endParaRPr lang="en-US"/>
          </a:p>
        </p:txBody>
      </p:sp>
      <p:sp>
        <p:nvSpPr>
          <p:cNvPr id="2" name="Rectangle 1"/>
          <p:cNvSpPr/>
          <p:nvPr/>
        </p:nvSpPr>
        <p:spPr>
          <a:xfrm>
            <a:off x="603504" y="559320"/>
            <a:ext cx="8404608" cy="2862322"/>
          </a:xfrm>
          <a:prstGeom prst="rect">
            <a:avLst/>
          </a:prstGeom>
        </p:spPr>
        <p:txBody>
          <a:bodyPr wrap="square">
            <a:spAutoFit/>
          </a:bodyPr>
          <a:lstStyle/>
          <a:p>
            <a:pPr marL="285750" indent="-285750" algn="just">
              <a:buFont typeface="Arial" panose="020B0604020202020204" pitchFamily="34" charset="0"/>
              <a:buChar char="•"/>
            </a:pPr>
            <a:r>
              <a:rPr lang="en-ID" dirty="0">
                <a:solidFill>
                  <a:srgbClr val="000000"/>
                </a:solidFill>
                <a:latin typeface="AdvGTIMES-R"/>
              </a:rPr>
              <a:t>Suppose two different plans result in acceptable performances in terms </a:t>
            </a:r>
            <a:r>
              <a:rPr lang="en-ID" dirty="0" smtClean="0">
                <a:solidFill>
                  <a:srgbClr val="000000"/>
                </a:solidFill>
                <a:latin typeface="AdvGTIMES-R"/>
              </a:rPr>
              <a:t>of LOLP</a:t>
            </a:r>
            <a:r>
              <a:rPr lang="en-ID" dirty="0">
                <a:solidFill>
                  <a:srgbClr val="000000"/>
                </a:solidFill>
                <a:latin typeface="AdvGTIMES-R"/>
              </a:rPr>
              <a:t>. In other words, the resulting LOLPs are smaller than a </a:t>
            </a:r>
            <a:r>
              <a:rPr lang="en-ID" dirty="0" smtClean="0">
                <a:solidFill>
                  <a:srgbClr val="000000"/>
                </a:solidFill>
                <a:latin typeface="AdvGTIMES-R"/>
              </a:rPr>
              <a:t>pre-specified value, but one smaller than the other. One way to differentiate between these two </a:t>
            </a:r>
            <a:r>
              <a:rPr lang="en-ID" dirty="0">
                <a:solidFill>
                  <a:srgbClr val="000000"/>
                </a:solidFill>
                <a:latin typeface="AdvGTIMES-R"/>
              </a:rPr>
              <a:t>plans is to consider the cost of </a:t>
            </a:r>
            <a:r>
              <a:rPr lang="en-ID" dirty="0">
                <a:solidFill>
                  <a:srgbClr val="000000"/>
                </a:solidFill>
                <a:latin typeface="AdvGTIMES-IT"/>
              </a:rPr>
              <a:t>Energy Not Served </a:t>
            </a:r>
            <a:r>
              <a:rPr lang="en-ID" dirty="0">
                <a:solidFill>
                  <a:srgbClr val="000000"/>
                </a:solidFill>
                <a:latin typeface="AdvGTIMES-R"/>
              </a:rPr>
              <a:t>(ENS); as a lower </a:t>
            </a:r>
            <a:r>
              <a:rPr lang="en-ID" dirty="0" smtClean="0">
                <a:solidFill>
                  <a:srgbClr val="000000"/>
                </a:solidFill>
                <a:latin typeface="AdvGTIMES-R"/>
              </a:rPr>
              <a:t>OLP implies </a:t>
            </a:r>
            <a:r>
              <a:rPr lang="en-ID" dirty="0">
                <a:solidFill>
                  <a:srgbClr val="000000"/>
                </a:solidFill>
                <a:latin typeface="AdvGTIMES-R"/>
              </a:rPr>
              <a:t>less ENS. This cost may be calculated by ENS (which, in turn, may </a:t>
            </a:r>
            <a:r>
              <a:rPr lang="en-ID" dirty="0" smtClean="0">
                <a:solidFill>
                  <a:srgbClr val="000000"/>
                </a:solidFill>
                <a:latin typeface="AdvGTIMES-R"/>
              </a:rPr>
              <a:t>be calculated </a:t>
            </a:r>
            <a:r>
              <a:rPr lang="en-ID" dirty="0">
                <a:solidFill>
                  <a:srgbClr val="000000"/>
                </a:solidFill>
                <a:latin typeface="AdvGTIMES-R"/>
              </a:rPr>
              <a:t>from LOLP) times the per unit cost of ENS (given by the user</a:t>
            </a:r>
            <a:r>
              <a:rPr lang="en-ID" dirty="0" smtClean="0">
                <a:solidFill>
                  <a:srgbClr val="000000"/>
                </a:solidFill>
                <a:latin typeface="AdvGTIMES-R"/>
              </a:rPr>
              <a:t>). Another </a:t>
            </a:r>
            <a:r>
              <a:rPr lang="en-ID" dirty="0">
                <a:solidFill>
                  <a:srgbClr val="000000"/>
                </a:solidFill>
                <a:latin typeface="AdvGTIMES-R"/>
              </a:rPr>
              <a:t>way is to represent the cost as a polynomial function of ENS. If the </a:t>
            </a:r>
            <a:r>
              <a:rPr lang="en-ID" dirty="0" smtClean="0">
                <a:solidFill>
                  <a:srgbClr val="000000"/>
                </a:solidFill>
                <a:latin typeface="AdvGTIMES-R"/>
              </a:rPr>
              <a:t>cost of </a:t>
            </a:r>
            <a:r>
              <a:rPr lang="en-ID" dirty="0">
                <a:solidFill>
                  <a:srgbClr val="000000"/>
                </a:solidFill>
                <a:latin typeface="AdvGTIMES-R"/>
              </a:rPr>
              <a:t>ENS is also taken into account (besides the reserve margin and the LOLP</a:t>
            </a:r>
            <a:r>
              <a:rPr lang="en-ID" dirty="0" smtClean="0">
                <a:solidFill>
                  <a:srgbClr val="000000"/>
                </a:solidFill>
                <a:latin typeface="AdvGTIMES-R"/>
              </a:rPr>
              <a:t>), the </a:t>
            </a:r>
            <a:r>
              <a:rPr lang="en-ID" dirty="0">
                <a:solidFill>
                  <a:srgbClr val="000000"/>
                </a:solidFill>
                <a:latin typeface="AdvGTIMES-R"/>
              </a:rPr>
              <a:t>generation system would be expanded so far as the total cost defined in </a:t>
            </a:r>
            <a:r>
              <a:rPr lang="en-ID" dirty="0">
                <a:solidFill>
                  <a:srgbClr val="0000FF"/>
                </a:solidFill>
                <a:latin typeface="AdvGTIMES-R"/>
              </a:rPr>
              <a:t>Sect</a:t>
            </a:r>
            <a:r>
              <a:rPr lang="en-ID" dirty="0" smtClean="0">
                <a:solidFill>
                  <a:srgbClr val="0000FF"/>
                </a:solidFill>
                <a:latin typeface="AdvGTIMES-R"/>
              </a:rPr>
              <a:t>. </a:t>
            </a:r>
            <a:r>
              <a:rPr lang="en-US" dirty="0" smtClean="0">
                <a:solidFill>
                  <a:srgbClr val="0000FF"/>
                </a:solidFill>
                <a:latin typeface="AdvGTIMES-R"/>
              </a:rPr>
              <a:t>5.2 </a:t>
            </a:r>
            <a:r>
              <a:rPr lang="en-US" dirty="0">
                <a:solidFill>
                  <a:srgbClr val="000000"/>
                </a:solidFill>
                <a:latin typeface="AdvGTIMES-R"/>
              </a:rPr>
              <a:t>is minimized.</a:t>
            </a:r>
            <a:endParaRPr lang="en-US" dirty="0"/>
          </a:p>
        </p:txBody>
      </p:sp>
      <p:sp>
        <p:nvSpPr>
          <p:cNvPr id="3" name="Rectangle 2"/>
          <p:cNvSpPr/>
          <p:nvPr/>
        </p:nvSpPr>
        <p:spPr>
          <a:xfrm>
            <a:off x="512064" y="3498297"/>
            <a:ext cx="8769096" cy="2308324"/>
          </a:xfrm>
          <a:prstGeom prst="rect">
            <a:avLst/>
          </a:prstGeom>
        </p:spPr>
        <p:txBody>
          <a:bodyPr wrap="square">
            <a:spAutoFit/>
          </a:bodyPr>
          <a:lstStyle/>
          <a:p>
            <a:pPr algn="just"/>
            <a:r>
              <a:rPr lang="en-ID" dirty="0">
                <a:solidFill>
                  <a:srgbClr val="000000"/>
                </a:solidFill>
                <a:latin typeface="AdvGTIMES-R"/>
              </a:rPr>
              <a:t>We note that the problem can be quite complex if all the above </a:t>
            </a:r>
            <a:r>
              <a:rPr lang="en-ID" dirty="0" smtClean="0">
                <a:solidFill>
                  <a:srgbClr val="000000"/>
                </a:solidFill>
                <a:latin typeface="AdvGTIMES-R"/>
              </a:rPr>
              <a:t>mentioned points </a:t>
            </a:r>
            <a:r>
              <a:rPr lang="en-ID" dirty="0">
                <a:solidFill>
                  <a:srgbClr val="000000"/>
                </a:solidFill>
                <a:latin typeface="AdvGTIMES-R"/>
              </a:rPr>
              <a:t>are to be considered. Moreover, still other factors may be taken into </a:t>
            </a:r>
            <a:r>
              <a:rPr lang="en-ID" dirty="0" smtClean="0">
                <a:solidFill>
                  <a:srgbClr val="000000"/>
                </a:solidFill>
                <a:latin typeface="AdvGTIMES-R"/>
              </a:rPr>
              <a:t>account either </a:t>
            </a:r>
            <a:r>
              <a:rPr lang="en-ID" dirty="0">
                <a:solidFill>
                  <a:srgbClr val="000000"/>
                </a:solidFill>
                <a:latin typeface="AdvGTIMES-R"/>
              </a:rPr>
              <a:t>in terms of the objective function terms or the constraints. In </a:t>
            </a:r>
            <a:r>
              <a:rPr lang="en-ID" dirty="0">
                <a:solidFill>
                  <a:srgbClr val="0000FF"/>
                </a:solidFill>
                <a:latin typeface="AdvGTIMES-R"/>
              </a:rPr>
              <a:t>Sect. 5.4</a:t>
            </a:r>
            <a:r>
              <a:rPr lang="en-ID" dirty="0">
                <a:solidFill>
                  <a:srgbClr val="000000"/>
                </a:solidFill>
                <a:latin typeface="AdvGTIMES-R"/>
              </a:rPr>
              <a:t>, </a:t>
            </a:r>
            <a:r>
              <a:rPr lang="en-ID" dirty="0" smtClean="0">
                <a:solidFill>
                  <a:srgbClr val="000000"/>
                </a:solidFill>
                <a:latin typeface="AdvGTIMES-R"/>
              </a:rPr>
              <a:t>we develop </a:t>
            </a:r>
            <a:r>
              <a:rPr lang="en-ID" dirty="0">
                <a:solidFill>
                  <a:srgbClr val="000000"/>
                </a:solidFill>
                <a:latin typeface="AdvGTIMES-R"/>
              </a:rPr>
              <a:t>a basic mathematical formulation of the problem in which some </a:t>
            </a:r>
            <a:r>
              <a:rPr lang="en-ID" dirty="0" smtClean="0">
                <a:solidFill>
                  <a:srgbClr val="000000"/>
                </a:solidFill>
                <a:latin typeface="AdvGTIMES-R"/>
              </a:rPr>
              <a:t>terms may </a:t>
            </a:r>
            <a:r>
              <a:rPr lang="en-ID" dirty="0">
                <a:solidFill>
                  <a:srgbClr val="000000"/>
                </a:solidFill>
                <a:latin typeface="AdvGTIMES-R"/>
              </a:rPr>
              <a:t>be ignored or simplified. For instance, salvation value is ignored and </a:t>
            </a:r>
            <a:r>
              <a:rPr lang="en-ID" dirty="0" smtClean="0">
                <a:solidFill>
                  <a:srgbClr val="000000"/>
                </a:solidFill>
                <a:latin typeface="AdvGTIMES-R"/>
              </a:rPr>
              <a:t>the operation </a:t>
            </a:r>
            <a:r>
              <a:rPr lang="en-ID" dirty="0">
                <a:solidFill>
                  <a:srgbClr val="000000"/>
                </a:solidFill>
                <a:latin typeface="AdvGTIMES-R"/>
              </a:rPr>
              <a:t>and maintenance cost is considered to be a function of only the </a:t>
            </a:r>
            <a:r>
              <a:rPr lang="en-ID" dirty="0" smtClean="0">
                <a:solidFill>
                  <a:srgbClr val="000000"/>
                </a:solidFill>
                <a:latin typeface="AdvGTIMES-R"/>
              </a:rPr>
              <a:t>unit capacity </a:t>
            </a:r>
            <a:r>
              <a:rPr lang="en-ID" dirty="0">
                <a:solidFill>
                  <a:srgbClr val="000000"/>
                </a:solidFill>
                <a:latin typeface="AdvGTIMES-R"/>
              </a:rPr>
              <a:t>(the variable term, ignored). Later on and in </a:t>
            </a:r>
            <a:r>
              <a:rPr lang="en-ID" dirty="0">
                <a:solidFill>
                  <a:srgbClr val="0000FF"/>
                </a:solidFill>
                <a:latin typeface="AdvGTIMES-R"/>
              </a:rPr>
              <a:t>Sect. 5.5</a:t>
            </a:r>
            <a:r>
              <a:rPr lang="en-ID" dirty="0">
                <a:solidFill>
                  <a:srgbClr val="000000"/>
                </a:solidFill>
                <a:latin typeface="AdvGTIMES-R"/>
              </a:rPr>
              <a:t>, we </a:t>
            </a:r>
            <a:r>
              <a:rPr lang="en-ID" dirty="0" smtClean="0">
                <a:solidFill>
                  <a:srgbClr val="000000"/>
                </a:solidFill>
                <a:latin typeface="AdvGTIMES-R"/>
              </a:rPr>
              <a:t>introduce WASP </a:t>
            </a:r>
            <a:r>
              <a:rPr lang="en-ID" dirty="0">
                <a:solidFill>
                  <a:srgbClr val="000000"/>
                </a:solidFill>
                <a:latin typeface="AdvGTIMES-R"/>
              </a:rPr>
              <a:t>in which nearly all terms are considered.</a:t>
            </a:r>
            <a:endParaRPr lang="en-US" dirty="0"/>
          </a:p>
        </p:txBody>
      </p:sp>
    </p:spTree>
    <p:extLst>
      <p:ext uri="{BB962C8B-B14F-4D97-AF65-F5344CB8AC3E}">
        <p14:creationId xmlns:p14="http://schemas.microsoft.com/office/powerpoint/2010/main" val="311266265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165</a:t>
            </a:fld>
            <a:endParaRPr lang="en-US"/>
          </a:p>
        </p:txBody>
      </p:sp>
      <p:sp>
        <p:nvSpPr>
          <p:cNvPr id="2" name="Rectangle 1"/>
          <p:cNvSpPr/>
          <p:nvPr/>
        </p:nvSpPr>
        <p:spPr>
          <a:xfrm>
            <a:off x="243824" y="199382"/>
            <a:ext cx="3914854" cy="400110"/>
          </a:xfrm>
          <a:prstGeom prst="rect">
            <a:avLst/>
          </a:prstGeom>
        </p:spPr>
        <p:txBody>
          <a:bodyPr wrap="none">
            <a:spAutoFit/>
          </a:bodyPr>
          <a:lstStyle/>
          <a:p>
            <a:r>
              <a:rPr lang="en-US" sz="2000" b="1" dirty="0">
                <a:latin typeface="AdvGTIMES-B"/>
              </a:rPr>
              <a:t>5.4 Mathematical Development</a:t>
            </a:r>
            <a:endParaRPr lang="en-US" sz="2000" b="1" dirty="0"/>
          </a:p>
        </p:txBody>
      </p:sp>
      <p:sp>
        <p:nvSpPr>
          <p:cNvPr id="3" name="Rectangle 2"/>
          <p:cNvSpPr/>
          <p:nvPr/>
        </p:nvSpPr>
        <p:spPr>
          <a:xfrm>
            <a:off x="676656" y="759381"/>
            <a:ext cx="8750808" cy="1754326"/>
          </a:xfrm>
          <a:prstGeom prst="rect">
            <a:avLst/>
          </a:prstGeom>
        </p:spPr>
        <p:txBody>
          <a:bodyPr wrap="square">
            <a:spAutoFit/>
          </a:bodyPr>
          <a:lstStyle/>
          <a:p>
            <a:r>
              <a:rPr lang="en-ID" dirty="0">
                <a:latin typeface="AdvGTIMES-R"/>
              </a:rPr>
              <a:t>Based on what discussed so far, the problem is to determine from a list of </a:t>
            </a:r>
            <a:r>
              <a:rPr lang="en-ID" dirty="0" smtClean="0">
                <a:latin typeface="AdvGTIMES-R"/>
              </a:rPr>
              <a:t>available </a:t>
            </a:r>
          </a:p>
          <a:p>
            <a:pPr algn="just"/>
            <a:r>
              <a:rPr lang="en-ID" dirty="0" smtClean="0">
                <a:latin typeface="AdvGTIMES-R"/>
              </a:rPr>
              <a:t>options, the number, type and capacity of each unit needed, in each year of the study </a:t>
            </a:r>
            <a:r>
              <a:rPr lang="en-ID" dirty="0">
                <a:latin typeface="AdvGTIMES-R"/>
              </a:rPr>
              <a:t>period. In doing so, the total costs incurred should be minimized </a:t>
            </a:r>
            <a:r>
              <a:rPr lang="en-ID" dirty="0" smtClean="0">
                <a:latin typeface="AdvGTIMES-R"/>
              </a:rPr>
              <a:t>while various </a:t>
            </a:r>
            <a:r>
              <a:rPr lang="en-ID" dirty="0">
                <a:latin typeface="AdvGTIMES-R"/>
              </a:rPr>
              <a:t>constraints, such as meeting the load, should be satisfied. If the </a:t>
            </a:r>
            <a:r>
              <a:rPr lang="en-ID" dirty="0" smtClean="0">
                <a:latin typeface="AdvGTIMES-R"/>
              </a:rPr>
              <a:t>decision variable </a:t>
            </a:r>
            <a:r>
              <a:rPr lang="en-ID" dirty="0">
                <a:latin typeface="AdvGTIMES-R"/>
              </a:rPr>
              <a:t>is denoted by </a:t>
            </a:r>
            <a:r>
              <a:rPr lang="en-ID" dirty="0" err="1">
                <a:latin typeface="AdvGTIMES-IT"/>
              </a:rPr>
              <a:t>X</a:t>
            </a:r>
            <a:r>
              <a:rPr lang="en-ID" sz="800" dirty="0" err="1">
                <a:latin typeface="AdvGTIMES-IT"/>
              </a:rPr>
              <a:t>it</a:t>
            </a:r>
            <a:r>
              <a:rPr lang="en-ID" dirty="0">
                <a:latin typeface="AdvGTIMES-R"/>
              </a:rPr>
              <a:t>, representing the number of unit type </a:t>
            </a:r>
            <a:r>
              <a:rPr lang="en-ID" dirty="0" err="1">
                <a:latin typeface="AdvGTIMES-IT"/>
              </a:rPr>
              <a:t>i</a:t>
            </a:r>
            <a:r>
              <a:rPr lang="en-ID" dirty="0">
                <a:latin typeface="AdvGTIMES-IT"/>
              </a:rPr>
              <a:t> </a:t>
            </a:r>
            <a:r>
              <a:rPr lang="en-ID" dirty="0">
                <a:latin typeface="AdvGTIMES-R"/>
              </a:rPr>
              <a:t>for year </a:t>
            </a:r>
            <a:r>
              <a:rPr lang="en-ID" dirty="0">
                <a:latin typeface="AdvGTIMES-IT"/>
              </a:rPr>
              <a:t>t</a:t>
            </a:r>
            <a:r>
              <a:rPr lang="en-ID" dirty="0">
                <a:latin typeface="AdvGTIMES-R"/>
              </a:rPr>
              <a:t>, </a:t>
            </a:r>
            <a:r>
              <a:rPr lang="en-ID" dirty="0" smtClean="0">
                <a:latin typeface="AdvGTIMES-R"/>
              </a:rPr>
              <a:t>the objective </a:t>
            </a:r>
            <a:r>
              <a:rPr lang="en-ID" dirty="0">
                <a:latin typeface="AdvGTIMES-R"/>
              </a:rPr>
              <a:t>function terms and the constraints are described in the </a:t>
            </a:r>
            <a:r>
              <a:rPr lang="en-ID" dirty="0" smtClean="0">
                <a:latin typeface="AdvGTIMES-R"/>
              </a:rPr>
              <a:t>following </a:t>
            </a:r>
            <a:r>
              <a:rPr lang="en-US" dirty="0" smtClean="0">
                <a:latin typeface="AdvGTIMES-R"/>
              </a:rPr>
              <a:t>subsections</a:t>
            </a:r>
            <a:r>
              <a:rPr lang="en-US" dirty="0">
                <a:latin typeface="AdvGTIMES-R"/>
              </a:rPr>
              <a:t>.</a:t>
            </a:r>
            <a:endParaRPr lang="en-US" dirty="0"/>
          </a:p>
        </p:txBody>
      </p:sp>
      <p:sp>
        <p:nvSpPr>
          <p:cNvPr id="6" name="Rectangle 5"/>
          <p:cNvSpPr/>
          <p:nvPr/>
        </p:nvSpPr>
        <p:spPr>
          <a:xfrm>
            <a:off x="676656" y="3347986"/>
            <a:ext cx="6109716" cy="369332"/>
          </a:xfrm>
          <a:prstGeom prst="rect">
            <a:avLst/>
          </a:prstGeom>
        </p:spPr>
        <p:txBody>
          <a:bodyPr wrap="square">
            <a:spAutoFit/>
          </a:bodyPr>
          <a:lstStyle/>
          <a:p>
            <a:r>
              <a:rPr lang="en-ID" dirty="0" smtClean="0">
                <a:solidFill>
                  <a:srgbClr val="000000"/>
                </a:solidFill>
                <a:latin typeface="AdvGTIMES-R"/>
              </a:rPr>
              <a:t>Total </a:t>
            </a:r>
            <a:r>
              <a:rPr lang="en-ID" dirty="0">
                <a:solidFill>
                  <a:srgbClr val="000000"/>
                </a:solidFill>
                <a:latin typeface="AdvGTIMES-R"/>
              </a:rPr>
              <a:t>cost, </a:t>
            </a:r>
            <a:r>
              <a:rPr lang="en-ID" dirty="0" err="1">
                <a:solidFill>
                  <a:srgbClr val="000000"/>
                </a:solidFill>
                <a:latin typeface="AdvGTIMES-IT"/>
              </a:rPr>
              <a:t>C</a:t>
            </a:r>
            <a:r>
              <a:rPr lang="en-ID" sz="800" dirty="0" err="1">
                <a:solidFill>
                  <a:srgbClr val="000000"/>
                </a:solidFill>
                <a:latin typeface="AdvGTIMES-IT"/>
              </a:rPr>
              <a:t>total</a:t>
            </a:r>
            <a:r>
              <a:rPr lang="en-ID" dirty="0">
                <a:solidFill>
                  <a:srgbClr val="000000"/>
                </a:solidFill>
                <a:latin typeface="AdvGTIMES-R"/>
              </a:rPr>
              <a:t>, to be minimized may be described as</a:t>
            </a:r>
            <a:r>
              <a:rPr lang="en-ID" sz="800" dirty="0">
                <a:solidFill>
                  <a:srgbClr val="0000FF"/>
                </a:solidFill>
                <a:latin typeface="AdvGTIMES-R"/>
              </a:rPr>
              <a:t>10</a:t>
            </a:r>
            <a:endParaRPr lang="en-US" dirty="0"/>
          </a:p>
        </p:txBody>
      </p:sp>
      <p:sp>
        <p:nvSpPr>
          <p:cNvPr id="7" name="Rectangle 6"/>
          <p:cNvSpPr/>
          <p:nvPr/>
        </p:nvSpPr>
        <p:spPr>
          <a:xfrm>
            <a:off x="288036" y="2950595"/>
            <a:ext cx="4953000" cy="400110"/>
          </a:xfrm>
          <a:prstGeom prst="rect">
            <a:avLst/>
          </a:prstGeom>
        </p:spPr>
        <p:txBody>
          <a:bodyPr>
            <a:spAutoFit/>
          </a:bodyPr>
          <a:lstStyle/>
          <a:p>
            <a:r>
              <a:rPr lang="en-US" sz="2000" b="1" dirty="0">
                <a:solidFill>
                  <a:srgbClr val="000000"/>
                </a:solidFill>
                <a:latin typeface="AdvGTIMES-BI"/>
              </a:rPr>
              <a:t>5.4.1 Objective </a:t>
            </a:r>
            <a:r>
              <a:rPr lang="en-US" sz="2000" b="1" dirty="0" smtClean="0">
                <a:solidFill>
                  <a:srgbClr val="000000"/>
                </a:solidFill>
                <a:latin typeface="AdvGTIMES-BI"/>
              </a:rPr>
              <a:t>Functions</a:t>
            </a:r>
            <a:endParaRPr lang="en-US" dirty="0"/>
          </a:p>
        </p:txBody>
      </p:sp>
      <p:pic>
        <p:nvPicPr>
          <p:cNvPr id="8" name="Picture 7"/>
          <p:cNvPicPr>
            <a:picLocks noChangeAspect="1"/>
          </p:cNvPicPr>
          <p:nvPr/>
        </p:nvPicPr>
        <p:blipFill>
          <a:blip r:embed="rId2"/>
          <a:stretch>
            <a:fillRect/>
          </a:stretch>
        </p:blipFill>
        <p:spPr>
          <a:xfrm>
            <a:off x="1297861" y="3788045"/>
            <a:ext cx="6264227" cy="365964"/>
          </a:xfrm>
          <a:prstGeom prst="rect">
            <a:avLst/>
          </a:prstGeom>
        </p:spPr>
      </p:pic>
      <p:sp>
        <p:nvSpPr>
          <p:cNvPr id="10" name="Rectangle 9"/>
          <p:cNvSpPr/>
          <p:nvPr/>
        </p:nvSpPr>
        <p:spPr>
          <a:xfrm>
            <a:off x="745669" y="4209292"/>
            <a:ext cx="4953000" cy="1477328"/>
          </a:xfrm>
          <a:prstGeom prst="rect">
            <a:avLst/>
          </a:prstGeom>
        </p:spPr>
        <p:txBody>
          <a:bodyPr>
            <a:spAutoFit/>
          </a:bodyPr>
          <a:lstStyle/>
          <a:p>
            <a:r>
              <a:rPr lang="en-US" dirty="0">
                <a:latin typeface="AdvGTIMES-R"/>
              </a:rPr>
              <a:t>where</a:t>
            </a:r>
          </a:p>
          <a:p>
            <a:pPr lvl="1"/>
            <a:r>
              <a:rPr lang="en-US" dirty="0" err="1">
                <a:latin typeface="AdvGTIMES-IT"/>
              </a:rPr>
              <a:t>C</a:t>
            </a:r>
            <a:r>
              <a:rPr lang="en-US" sz="800" dirty="0" err="1">
                <a:latin typeface="AdvGTIMES-IT"/>
              </a:rPr>
              <a:t>inv</a:t>
            </a:r>
            <a:r>
              <a:rPr lang="en-US" sz="800" dirty="0">
                <a:latin typeface="AdvGTIMES-IT"/>
              </a:rPr>
              <a:t> </a:t>
            </a:r>
            <a:r>
              <a:rPr lang="en-US" dirty="0">
                <a:latin typeface="AdvGTIMES-R"/>
              </a:rPr>
              <a:t>The investment cost</a:t>
            </a:r>
          </a:p>
          <a:p>
            <a:pPr lvl="1"/>
            <a:r>
              <a:rPr lang="en-US" dirty="0" err="1">
                <a:latin typeface="AdvGTIMES-IT"/>
              </a:rPr>
              <a:t>C</a:t>
            </a:r>
            <a:r>
              <a:rPr lang="en-US" sz="800" dirty="0" err="1">
                <a:latin typeface="AdvGTIMES-IT"/>
              </a:rPr>
              <a:t>fuel</a:t>
            </a:r>
            <a:r>
              <a:rPr lang="en-US" sz="800" dirty="0">
                <a:latin typeface="AdvGTIMES-IT"/>
              </a:rPr>
              <a:t> </a:t>
            </a:r>
            <a:r>
              <a:rPr lang="en-US" dirty="0">
                <a:latin typeface="AdvGTIMES-R"/>
              </a:rPr>
              <a:t>The fuel cost</a:t>
            </a:r>
          </a:p>
          <a:p>
            <a:pPr lvl="1"/>
            <a:r>
              <a:rPr lang="en-ID" dirty="0">
                <a:latin typeface="AdvGTIMES-IT"/>
              </a:rPr>
              <a:t>C</a:t>
            </a:r>
            <a:r>
              <a:rPr lang="en-ID" sz="800" dirty="0">
                <a:latin typeface="AdvGTIMES-IT"/>
              </a:rPr>
              <a:t>O&amp;M </a:t>
            </a:r>
            <a:r>
              <a:rPr lang="en-ID" dirty="0">
                <a:latin typeface="AdvGTIMES-R"/>
              </a:rPr>
              <a:t>The operation and maintenance cost</a:t>
            </a:r>
          </a:p>
          <a:p>
            <a:pPr lvl="1"/>
            <a:r>
              <a:rPr lang="en-ID" dirty="0">
                <a:latin typeface="AdvGTIMES-IT"/>
              </a:rPr>
              <a:t>C</a:t>
            </a:r>
            <a:r>
              <a:rPr lang="en-ID" sz="800" dirty="0">
                <a:latin typeface="AdvGTIMES-IT"/>
              </a:rPr>
              <a:t>ENS </a:t>
            </a:r>
            <a:r>
              <a:rPr lang="en-ID" dirty="0">
                <a:latin typeface="AdvGTIMES-R"/>
              </a:rPr>
              <a:t>The cost of energy not </a:t>
            </a:r>
            <a:r>
              <a:rPr lang="en-ID" dirty="0" smtClean="0">
                <a:latin typeface="AdvGTIMES-R"/>
              </a:rPr>
              <a:t>served</a:t>
            </a:r>
            <a:endParaRPr lang="en-ID" dirty="0">
              <a:latin typeface="AdvGTIMES-R"/>
            </a:endParaRPr>
          </a:p>
        </p:txBody>
      </p:sp>
      <p:sp>
        <p:nvSpPr>
          <p:cNvPr id="11" name="Rectangle 10"/>
          <p:cNvSpPr/>
          <p:nvPr/>
        </p:nvSpPr>
        <p:spPr>
          <a:xfrm>
            <a:off x="745669" y="5686091"/>
            <a:ext cx="2852063" cy="369332"/>
          </a:xfrm>
          <a:prstGeom prst="rect">
            <a:avLst/>
          </a:prstGeom>
        </p:spPr>
        <p:txBody>
          <a:bodyPr wrap="none">
            <a:spAutoFit/>
          </a:bodyPr>
          <a:lstStyle/>
          <a:p>
            <a:r>
              <a:rPr lang="en-ID" dirty="0">
                <a:latin typeface="AdvGTIMES-R"/>
              </a:rPr>
              <a:t>The details are as follows.</a:t>
            </a:r>
            <a:endParaRPr lang="en-US" dirty="0"/>
          </a:p>
        </p:txBody>
      </p:sp>
    </p:spTree>
    <p:extLst>
      <p:ext uri="{BB962C8B-B14F-4D97-AF65-F5344CB8AC3E}">
        <p14:creationId xmlns:p14="http://schemas.microsoft.com/office/powerpoint/2010/main" val="124105199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166</a:t>
            </a:fld>
            <a:endParaRPr lang="en-US"/>
          </a:p>
        </p:txBody>
      </p:sp>
      <p:sp>
        <p:nvSpPr>
          <p:cNvPr id="2" name="Rectangle 1"/>
          <p:cNvSpPr/>
          <p:nvPr/>
        </p:nvSpPr>
        <p:spPr>
          <a:xfrm>
            <a:off x="414404" y="254246"/>
            <a:ext cx="3558988" cy="400110"/>
          </a:xfrm>
          <a:prstGeom prst="rect">
            <a:avLst/>
          </a:prstGeom>
        </p:spPr>
        <p:txBody>
          <a:bodyPr wrap="none">
            <a:spAutoFit/>
          </a:bodyPr>
          <a:lstStyle/>
          <a:p>
            <a:r>
              <a:rPr lang="en-US" sz="2000" b="1" dirty="0">
                <a:latin typeface="AdvGTIMES-B"/>
              </a:rPr>
              <a:t>5.4.1.1 The Investment Cost</a:t>
            </a:r>
            <a:endParaRPr lang="en-US" b="1" dirty="0"/>
          </a:p>
        </p:txBody>
      </p:sp>
      <p:sp>
        <p:nvSpPr>
          <p:cNvPr id="3" name="Rectangle 2"/>
          <p:cNvSpPr/>
          <p:nvPr/>
        </p:nvSpPr>
        <p:spPr>
          <a:xfrm>
            <a:off x="604120" y="654356"/>
            <a:ext cx="8534148" cy="369332"/>
          </a:xfrm>
          <a:prstGeom prst="rect">
            <a:avLst/>
          </a:prstGeom>
        </p:spPr>
        <p:txBody>
          <a:bodyPr wrap="square">
            <a:spAutoFit/>
          </a:bodyPr>
          <a:lstStyle/>
          <a:p>
            <a:r>
              <a:rPr lang="en-ID" dirty="0">
                <a:latin typeface="AdvGTIMES-R"/>
              </a:rPr>
              <a:t>If </a:t>
            </a:r>
            <a:r>
              <a:rPr lang="en-ID" dirty="0" err="1">
                <a:latin typeface="AdvGTIMES-IT"/>
              </a:rPr>
              <a:t>X</a:t>
            </a:r>
            <a:r>
              <a:rPr lang="en-ID" sz="800" dirty="0" err="1">
                <a:latin typeface="AdvGTIMES-IT"/>
              </a:rPr>
              <a:t>it</a:t>
            </a:r>
            <a:r>
              <a:rPr lang="en-ID" sz="800" dirty="0">
                <a:latin typeface="AdvGTIMES-IT"/>
              </a:rPr>
              <a:t> </a:t>
            </a:r>
            <a:r>
              <a:rPr lang="en-ID" dirty="0">
                <a:latin typeface="AdvGTIMES-R"/>
              </a:rPr>
              <a:t>represents the number of unit type </a:t>
            </a:r>
            <a:r>
              <a:rPr lang="en-ID" dirty="0" err="1">
                <a:latin typeface="AdvGTIMES-IT"/>
              </a:rPr>
              <a:t>i</a:t>
            </a:r>
            <a:r>
              <a:rPr lang="en-ID" dirty="0">
                <a:latin typeface="AdvGTIMES-IT"/>
              </a:rPr>
              <a:t> </a:t>
            </a:r>
            <a:r>
              <a:rPr lang="en-ID" dirty="0">
                <a:latin typeface="AdvGTIMES-R"/>
              </a:rPr>
              <a:t>required in year </a:t>
            </a:r>
            <a:r>
              <a:rPr lang="en-ID" dirty="0">
                <a:latin typeface="AdvGTIMES-IT"/>
              </a:rPr>
              <a:t>t</a:t>
            </a:r>
            <a:r>
              <a:rPr lang="en-ID" dirty="0">
                <a:latin typeface="AdvGTIMES-R"/>
              </a:rPr>
              <a:t>, </a:t>
            </a:r>
            <a:r>
              <a:rPr lang="en-ID" dirty="0" err="1">
                <a:latin typeface="AdvGTIMES-IT"/>
              </a:rPr>
              <a:t>C</a:t>
            </a:r>
            <a:r>
              <a:rPr lang="en-ID" sz="800" dirty="0" err="1">
                <a:latin typeface="AdvGTIMES-IT"/>
              </a:rPr>
              <a:t>inv</a:t>
            </a:r>
            <a:r>
              <a:rPr lang="en-ID" sz="800" dirty="0">
                <a:latin typeface="AdvGTIMES-IT"/>
              </a:rPr>
              <a:t> </a:t>
            </a:r>
            <a:r>
              <a:rPr lang="en-ID" dirty="0">
                <a:latin typeface="AdvGTIMES-R"/>
              </a:rPr>
              <a:t>is given by</a:t>
            </a:r>
            <a:endParaRPr lang="en-US" dirty="0"/>
          </a:p>
        </p:txBody>
      </p:sp>
      <p:pic>
        <p:nvPicPr>
          <p:cNvPr id="6" name="Picture 5"/>
          <p:cNvPicPr>
            <a:picLocks noChangeAspect="1"/>
          </p:cNvPicPr>
          <p:nvPr/>
        </p:nvPicPr>
        <p:blipFill>
          <a:blip r:embed="rId2"/>
          <a:stretch>
            <a:fillRect/>
          </a:stretch>
        </p:blipFill>
        <p:spPr>
          <a:xfrm>
            <a:off x="1461706" y="1133285"/>
            <a:ext cx="6694742" cy="913600"/>
          </a:xfrm>
          <a:prstGeom prst="rect">
            <a:avLst/>
          </a:prstGeom>
        </p:spPr>
      </p:pic>
      <p:sp>
        <p:nvSpPr>
          <p:cNvPr id="7" name="Rectangle 6"/>
          <p:cNvSpPr/>
          <p:nvPr/>
        </p:nvSpPr>
        <p:spPr>
          <a:xfrm>
            <a:off x="604120" y="2064721"/>
            <a:ext cx="7140848" cy="1477328"/>
          </a:xfrm>
          <a:prstGeom prst="rect">
            <a:avLst/>
          </a:prstGeom>
        </p:spPr>
        <p:txBody>
          <a:bodyPr wrap="square">
            <a:spAutoFit/>
          </a:bodyPr>
          <a:lstStyle/>
          <a:p>
            <a:r>
              <a:rPr lang="en-US" dirty="0">
                <a:latin typeface="AdvGTIMES-R"/>
              </a:rPr>
              <a:t>where</a:t>
            </a:r>
          </a:p>
          <a:p>
            <a:pPr lvl="1"/>
            <a:r>
              <a:rPr lang="en-ID" dirty="0" err="1">
                <a:latin typeface="AdvGTIMES-IT"/>
              </a:rPr>
              <a:t>Cost_Inv</a:t>
            </a:r>
            <a:r>
              <a:rPr lang="en-ID" sz="800" dirty="0" err="1">
                <a:latin typeface="AdvGTIMES-IT"/>
              </a:rPr>
              <a:t>it</a:t>
            </a:r>
            <a:r>
              <a:rPr lang="en-ID" sz="800" dirty="0">
                <a:latin typeface="AdvGTIMES-IT"/>
              </a:rPr>
              <a:t> </a:t>
            </a:r>
            <a:r>
              <a:rPr lang="en-ID" sz="800" dirty="0" smtClean="0">
                <a:latin typeface="AdvGTIMES-IT"/>
              </a:rPr>
              <a:t>   </a:t>
            </a:r>
            <a:r>
              <a:rPr lang="en-ID" dirty="0" smtClean="0">
                <a:latin typeface="AdvGTIMES-R"/>
              </a:rPr>
              <a:t>The </a:t>
            </a:r>
            <a:r>
              <a:rPr lang="en-ID" dirty="0">
                <a:latin typeface="AdvGTIMES-R"/>
              </a:rPr>
              <a:t>cost in </a:t>
            </a:r>
            <a:r>
              <a:rPr lang="en-ID" dirty="0">
                <a:latin typeface="AdvPTimes"/>
              </a:rPr>
              <a:t>R</a:t>
            </a:r>
            <a:r>
              <a:rPr lang="en-ID" dirty="0">
                <a:latin typeface="AdvGTIMES-R"/>
              </a:rPr>
              <a:t>/MW for unit type </a:t>
            </a:r>
            <a:r>
              <a:rPr lang="en-ID" dirty="0" err="1">
                <a:latin typeface="AdvGTIMES-IT"/>
              </a:rPr>
              <a:t>i</a:t>
            </a:r>
            <a:r>
              <a:rPr lang="en-ID" dirty="0">
                <a:latin typeface="AdvGTIMES-IT"/>
              </a:rPr>
              <a:t> </a:t>
            </a:r>
            <a:r>
              <a:rPr lang="en-ID" dirty="0">
                <a:latin typeface="AdvGTIMES-R"/>
              </a:rPr>
              <a:t>in year </a:t>
            </a:r>
            <a:r>
              <a:rPr lang="en-ID" dirty="0">
                <a:latin typeface="AdvGTIMES-IT"/>
              </a:rPr>
              <a:t>t</a:t>
            </a:r>
          </a:p>
          <a:p>
            <a:pPr lvl="1"/>
            <a:r>
              <a:rPr lang="en-ID" dirty="0" err="1">
                <a:latin typeface="AdvGTIMES-IT"/>
              </a:rPr>
              <a:t>PG</a:t>
            </a:r>
            <a:r>
              <a:rPr lang="en-ID" sz="800" dirty="0" err="1">
                <a:latin typeface="AdvGTIMES-IT"/>
              </a:rPr>
              <a:t>i</a:t>
            </a:r>
            <a:r>
              <a:rPr lang="en-ID" sz="800" dirty="0">
                <a:latin typeface="AdvGTIMES-IT"/>
              </a:rPr>
              <a:t> </a:t>
            </a:r>
            <a:r>
              <a:rPr lang="en-ID" sz="800" dirty="0" smtClean="0">
                <a:latin typeface="AdvGTIMES-IT"/>
              </a:rPr>
              <a:t>                         </a:t>
            </a:r>
            <a:r>
              <a:rPr lang="en-ID" dirty="0" smtClean="0">
                <a:latin typeface="AdvGTIMES-R"/>
              </a:rPr>
              <a:t>The </a:t>
            </a:r>
            <a:r>
              <a:rPr lang="en-ID" dirty="0">
                <a:latin typeface="AdvGTIMES-R"/>
              </a:rPr>
              <a:t>capacity of unit </a:t>
            </a:r>
            <a:r>
              <a:rPr lang="en-ID" dirty="0" err="1">
                <a:latin typeface="AdvGTIMES-IT"/>
              </a:rPr>
              <a:t>i</a:t>
            </a:r>
            <a:r>
              <a:rPr lang="en-ID" dirty="0">
                <a:latin typeface="AdvGTIMES-IT"/>
              </a:rPr>
              <a:t> </a:t>
            </a:r>
            <a:r>
              <a:rPr lang="en-ID" dirty="0">
                <a:latin typeface="AdvGTIMES-R"/>
              </a:rPr>
              <a:t>(MW)</a:t>
            </a:r>
          </a:p>
          <a:p>
            <a:pPr lvl="1"/>
            <a:r>
              <a:rPr lang="en-ID" dirty="0">
                <a:latin typeface="AdvGTIMES-IT"/>
              </a:rPr>
              <a:t>T </a:t>
            </a:r>
            <a:r>
              <a:rPr lang="en-ID" dirty="0" smtClean="0">
                <a:latin typeface="AdvGTIMES-IT"/>
              </a:rPr>
              <a:t>              </a:t>
            </a:r>
            <a:r>
              <a:rPr lang="en-ID" dirty="0" smtClean="0">
                <a:latin typeface="AdvGTIMES-R"/>
              </a:rPr>
              <a:t>The </a:t>
            </a:r>
            <a:r>
              <a:rPr lang="en-ID" dirty="0">
                <a:latin typeface="AdvGTIMES-R"/>
              </a:rPr>
              <a:t>study period (in years)</a:t>
            </a:r>
          </a:p>
          <a:p>
            <a:pPr lvl="1"/>
            <a:r>
              <a:rPr lang="en-ID" dirty="0">
                <a:latin typeface="AdvGTIMES-IT"/>
              </a:rPr>
              <a:t>Ng </a:t>
            </a:r>
            <a:r>
              <a:rPr lang="en-ID" dirty="0" smtClean="0">
                <a:latin typeface="AdvGTIMES-IT"/>
              </a:rPr>
              <a:t>            </a:t>
            </a:r>
            <a:r>
              <a:rPr lang="en-ID" dirty="0" smtClean="0">
                <a:latin typeface="AdvGTIMES-R"/>
              </a:rPr>
              <a:t>The </a:t>
            </a:r>
            <a:r>
              <a:rPr lang="en-ID" dirty="0">
                <a:latin typeface="AdvGTIMES-R"/>
              </a:rPr>
              <a:t>number of units types</a:t>
            </a:r>
            <a:endParaRPr lang="en-US" dirty="0"/>
          </a:p>
        </p:txBody>
      </p:sp>
      <p:sp>
        <p:nvSpPr>
          <p:cNvPr id="8" name="Rectangle 7"/>
          <p:cNvSpPr/>
          <p:nvPr/>
        </p:nvSpPr>
        <p:spPr>
          <a:xfrm>
            <a:off x="414404" y="3765026"/>
            <a:ext cx="2733441" cy="400110"/>
          </a:xfrm>
          <a:prstGeom prst="rect">
            <a:avLst/>
          </a:prstGeom>
        </p:spPr>
        <p:txBody>
          <a:bodyPr wrap="none">
            <a:spAutoFit/>
          </a:bodyPr>
          <a:lstStyle/>
          <a:p>
            <a:r>
              <a:rPr lang="en-US" sz="2000" b="1" dirty="0">
                <a:latin typeface="AdvGTIMES-B"/>
              </a:rPr>
              <a:t>5.4.1.2 The Fuel Cost</a:t>
            </a:r>
            <a:endParaRPr lang="en-US" sz="2000" b="1" dirty="0"/>
          </a:p>
        </p:txBody>
      </p:sp>
      <p:sp>
        <p:nvSpPr>
          <p:cNvPr id="9" name="Rectangle 8"/>
          <p:cNvSpPr/>
          <p:nvPr/>
        </p:nvSpPr>
        <p:spPr>
          <a:xfrm>
            <a:off x="666338" y="4259915"/>
            <a:ext cx="8779413" cy="646331"/>
          </a:xfrm>
          <a:prstGeom prst="rect">
            <a:avLst/>
          </a:prstGeom>
        </p:spPr>
        <p:txBody>
          <a:bodyPr wrap="square">
            <a:spAutoFit/>
          </a:bodyPr>
          <a:lstStyle/>
          <a:p>
            <a:r>
              <a:rPr lang="en-ID" dirty="0">
                <a:solidFill>
                  <a:srgbClr val="000000"/>
                </a:solidFill>
                <a:latin typeface="AdvGTIMES-R"/>
              </a:rPr>
              <a:t>The fuel cost of each unit is a function of its energy output,</a:t>
            </a:r>
            <a:r>
              <a:rPr lang="en-ID" sz="800" dirty="0">
                <a:solidFill>
                  <a:srgbClr val="0000FF"/>
                </a:solidFill>
                <a:latin typeface="AdvGTIMES-R"/>
              </a:rPr>
              <a:t>11 </a:t>
            </a:r>
            <a:r>
              <a:rPr lang="en-ID" dirty="0">
                <a:solidFill>
                  <a:srgbClr val="000000"/>
                </a:solidFill>
                <a:latin typeface="AdvGTIMES-R"/>
              </a:rPr>
              <a:t>normally in a nonlinear</a:t>
            </a:r>
          </a:p>
          <a:p>
            <a:r>
              <a:rPr lang="en-ID" dirty="0">
                <a:solidFill>
                  <a:srgbClr val="000000"/>
                </a:solidFill>
                <a:latin typeface="AdvGTIMES-R"/>
              </a:rPr>
              <a:t>form. However, for simplicity, here we assume a linear function given by</a:t>
            </a:r>
            <a:endParaRPr lang="en-US" dirty="0"/>
          </a:p>
        </p:txBody>
      </p:sp>
      <p:pic>
        <p:nvPicPr>
          <p:cNvPr id="10" name="Picture 9"/>
          <p:cNvPicPr>
            <a:picLocks noChangeAspect="1"/>
          </p:cNvPicPr>
          <p:nvPr/>
        </p:nvPicPr>
        <p:blipFill>
          <a:blip r:embed="rId3"/>
          <a:stretch>
            <a:fillRect/>
          </a:stretch>
        </p:blipFill>
        <p:spPr>
          <a:xfrm>
            <a:off x="1461706" y="5019928"/>
            <a:ext cx="6694742" cy="796183"/>
          </a:xfrm>
          <a:prstGeom prst="rect">
            <a:avLst/>
          </a:prstGeom>
        </p:spPr>
      </p:pic>
    </p:spTree>
    <p:extLst>
      <p:ext uri="{BB962C8B-B14F-4D97-AF65-F5344CB8AC3E}">
        <p14:creationId xmlns:p14="http://schemas.microsoft.com/office/powerpoint/2010/main" val="298093321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167</a:t>
            </a:fld>
            <a:endParaRPr lang="en-US"/>
          </a:p>
        </p:txBody>
      </p:sp>
      <p:pic>
        <p:nvPicPr>
          <p:cNvPr id="2" name="Picture 1"/>
          <p:cNvPicPr>
            <a:picLocks noChangeAspect="1"/>
          </p:cNvPicPr>
          <p:nvPr/>
        </p:nvPicPr>
        <p:blipFill>
          <a:blip r:embed="rId2"/>
          <a:stretch>
            <a:fillRect/>
          </a:stretch>
        </p:blipFill>
        <p:spPr>
          <a:xfrm>
            <a:off x="1604414" y="2791145"/>
            <a:ext cx="7091529" cy="912721"/>
          </a:xfrm>
          <a:prstGeom prst="rect">
            <a:avLst/>
          </a:prstGeom>
        </p:spPr>
      </p:pic>
      <p:sp>
        <p:nvSpPr>
          <p:cNvPr id="3" name="Rectangle 2"/>
          <p:cNvSpPr/>
          <p:nvPr/>
        </p:nvSpPr>
        <p:spPr>
          <a:xfrm>
            <a:off x="620268" y="183541"/>
            <a:ext cx="8304276" cy="1200329"/>
          </a:xfrm>
          <a:prstGeom prst="rect">
            <a:avLst/>
          </a:prstGeom>
        </p:spPr>
        <p:txBody>
          <a:bodyPr wrap="square">
            <a:spAutoFit/>
          </a:bodyPr>
          <a:lstStyle/>
          <a:p>
            <a:r>
              <a:rPr lang="en-US" dirty="0">
                <a:latin typeface="AdvGTIMES-R"/>
              </a:rPr>
              <a:t>where</a:t>
            </a:r>
          </a:p>
          <a:p>
            <a:pPr lvl="1"/>
            <a:r>
              <a:rPr lang="en-ID" dirty="0" err="1">
                <a:latin typeface="AdvGTIMES-IT"/>
              </a:rPr>
              <a:t>Cost_Fuel</a:t>
            </a:r>
            <a:r>
              <a:rPr lang="en-ID" sz="800" dirty="0" err="1">
                <a:latin typeface="AdvGTIMES-IT"/>
              </a:rPr>
              <a:t>it</a:t>
            </a:r>
            <a:r>
              <a:rPr lang="en-ID" sz="800" dirty="0">
                <a:latin typeface="AdvGTIMES-IT"/>
              </a:rPr>
              <a:t> </a:t>
            </a:r>
            <a:r>
              <a:rPr lang="en-ID" sz="800" dirty="0" smtClean="0">
                <a:latin typeface="AdvGTIMES-IT"/>
              </a:rPr>
              <a:t>     </a:t>
            </a:r>
            <a:r>
              <a:rPr lang="en-ID" dirty="0" smtClean="0">
                <a:latin typeface="AdvGTIMES-R"/>
              </a:rPr>
              <a:t>The </a:t>
            </a:r>
            <a:r>
              <a:rPr lang="en-ID" dirty="0">
                <a:latin typeface="AdvGTIMES-R"/>
              </a:rPr>
              <a:t>cost of fuel (in </a:t>
            </a:r>
            <a:r>
              <a:rPr lang="en-ID" dirty="0">
                <a:latin typeface="AdvPTimes"/>
              </a:rPr>
              <a:t>R</a:t>
            </a:r>
            <a:r>
              <a:rPr lang="en-ID" dirty="0">
                <a:latin typeface="AdvGTIMES-R"/>
              </a:rPr>
              <a:t>/MWh) for unit type </a:t>
            </a:r>
            <a:r>
              <a:rPr lang="en-ID" dirty="0" err="1">
                <a:latin typeface="AdvGTIMES-IT"/>
              </a:rPr>
              <a:t>i</a:t>
            </a:r>
            <a:r>
              <a:rPr lang="en-ID" dirty="0">
                <a:latin typeface="AdvGTIMES-IT"/>
              </a:rPr>
              <a:t> </a:t>
            </a:r>
            <a:r>
              <a:rPr lang="en-ID" dirty="0">
                <a:latin typeface="AdvGTIMES-R"/>
              </a:rPr>
              <a:t>in year </a:t>
            </a:r>
            <a:r>
              <a:rPr lang="en-ID" dirty="0">
                <a:latin typeface="AdvGTIMES-IT"/>
              </a:rPr>
              <a:t>t</a:t>
            </a:r>
          </a:p>
          <a:p>
            <a:pPr lvl="1"/>
            <a:r>
              <a:rPr lang="en-ID" dirty="0" err="1">
                <a:latin typeface="AdvGTIMES-IT"/>
              </a:rPr>
              <a:t>Energy</a:t>
            </a:r>
            <a:r>
              <a:rPr lang="en-ID" sz="800" dirty="0" err="1">
                <a:latin typeface="AdvGTIMES-IT"/>
              </a:rPr>
              <a:t>it</a:t>
            </a:r>
            <a:r>
              <a:rPr lang="en-ID" sz="800" dirty="0">
                <a:latin typeface="AdvGTIMES-IT"/>
              </a:rPr>
              <a:t> </a:t>
            </a:r>
            <a:r>
              <a:rPr lang="en-ID" sz="800" dirty="0" smtClean="0">
                <a:latin typeface="AdvGTIMES-IT"/>
              </a:rPr>
              <a:t>                </a:t>
            </a:r>
            <a:r>
              <a:rPr lang="en-ID" dirty="0" smtClean="0">
                <a:latin typeface="AdvGTIMES-R"/>
              </a:rPr>
              <a:t>Energy </a:t>
            </a:r>
            <a:r>
              <a:rPr lang="en-ID" dirty="0">
                <a:latin typeface="AdvGTIMES-R"/>
              </a:rPr>
              <a:t>output for unit type </a:t>
            </a:r>
            <a:r>
              <a:rPr lang="en-ID" dirty="0" err="1">
                <a:latin typeface="AdvGTIMES-IT"/>
              </a:rPr>
              <a:t>i</a:t>
            </a:r>
            <a:r>
              <a:rPr lang="en-ID" dirty="0">
                <a:latin typeface="AdvGTIMES-IT"/>
              </a:rPr>
              <a:t> </a:t>
            </a:r>
            <a:r>
              <a:rPr lang="en-ID" dirty="0">
                <a:latin typeface="AdvGTIMES-R"/>
              </a:rPr>
              <a:t>in year </a:t>
            </a:r>
            <a:r>
              <a:rPr lang="en-ID" dirty="0">
                <a:latin typeface="AdvGTIMES-IT"/>
              </a:rPr>
              <a:t>t</a:t>
            </a:r>
          </a:p>
          <a:p>
            <a:pPr lvl="1"/>
            <a:r>
              <a:rPr lang="en-ID" dirty="0" err="1">
                <a:latin typeface="AdvGTIMES-IT"/>
              </a:rPr>
              <a:t>Cost_Fuel</a:t>
            </a:r>
            <a:r>
              <a:rPr lang="en-ID" sz="800" dirty="0" err="1">
                <a:latin typeface="AdvGTIMES-IT"/>
              </a:rPr>
              <a:t>et</a:t>
            </a:r>
            <a:r>
              <a:rPr lang="en-ID" sz="800" dirty="0">
                <a:latin typeface="AdvGTIMES-IT"/>
              </a:rPr>
              <a:t> </a:t>
            </a:r>
            <a:r>
              <a:rPr lang="en-ID" sz="800" dirty="0" smtClean="0">
                <a:latin typeface="AdvGTIMES-IT"/>
              </a:rPr>
              <a:t>   </a:t>
            </a:r>
            <a:r>
              <a:rPr lang="en-ID" dirty="0" smtClean="0">
                <a:latin typeface="AdvGTIMES-R"/>
              </a:rPr>
              <a:t>The </a:t>
            </a:r>
            <a:r>
              <a:rPr lang="en-ID" dirty="0">
                <a:latin typeface="AdvGTIMES-R"/>
              </a:rPr>
              <a:t>fuel cost of existing units in year </a:t>
            </a:r>
            <a:r>
              <a:rPr lang="en-ID" dirty="0">
                <a:latin typeface="AdvGTIMES-IT"/>
              </a:rPr>
              <a:t>t</a:t>
            </a:r>
            <a:endParaRPr lang="en-US" dirty="0"/>
          </a:p>
        </p:txBody>
      </p:sp>
      <p:sp>
        <p:nvSpPr>
          <p:cNvPr id="6" name="Rectangle 5"/>
          <p:cNvSpPr/>
          <p:nvPr/>
        </p:nvSpPr>
        <p:spPr>
          <a:xfrm>
            <a:off x="236220" y="1687398"/>
            <a:ext cx="6557772" cy="400110"/>
          </a:xfrm>
          <a:prstGeom prst="rect">
            <a:avLst/>
          </a:prstGeom>
        </p:spPr>
        <p:txBody>
          <a:bodyPr wrap="square">
            <a:spAutoFit/>
          </a:bodyPr>
          <a:lstStyle/>
          <a:p>
            <a:r>
              <a:rPr lang="en-ID" sz="2000" b="1" dirty="0" smtClean="0">
                <a:latin typeface="AdvGTIMES-B"/>
              </a:rPr>
              <a:t>5.4.1.3 The Operation and Maintenance Cost</a:t>
            </a:r>
            <a:endParaRPr lang="en-US" dirty="0"/>
          </a:p>
        </p:txBody>
      </p:sp>
      <p:sp>
        <p:nvSpPr>
          <p:cNvPr id="7" name="Rectangle 6"/>
          <p:cNvSpPr/>
          <p:nvPr/>
        </p:nvSpPr>
        <p:spPr>
          <a:xfrm>
            <a:off x="537972" y="2087508"/>
            <a:ext cx="8523732" cy="646331"/>
          </a:xfrm>
          <a:prstGeom prst="rect">
            <a:avLst/>
          </a:prstGeom>
        </p:spPr>
        <p:txBody>
          <a:bodyPr wrap="square">
            <a:spAutoFit/>
          </a:bodyPr>
          <a:lstStyle/>
          <a:p>
            <a:r>
              <a:rPr lang="en-ID" dirty="0" smtClean="0">
                <a:latin typeface="AdvGTIMES-R"/>
              </a:rPr>
              <a:t>Similar </a:t>
            </a:r>
            <a:r>
              <a:rPr lang="en-ID" dirty="0">
                <a:latin typeface="AdvGTIMES-R"/>
              </a:rPr>
              <a:t>to </a:t>
            </a:r>
            <a:r>
              <a:rPr lang="en-ID" dirty="0" err="1">
                <a:latin typeface="AdvGTIMES-IT"/>
              </a:rPr>
              <a:t>C</a:t>
            </a:r>
            <a:r>
              <a:rPr lang="en-ID" sz="800" dirty="0" err="1">
                <a:latin typeface="AdvGTIMES-IT"/>
              </a:rPr>
              <a:t>inv</a:t>
            </a:r>
            <a:r>
              <a:rPr lang="en-ID" dirty="0">
                <a:latin typeface="AdvGTIMES-R"/>
              </a:rPr>
              <a:t>, the operation and maintenance cost is given as a linear function of</a:t>
            </a:r>
          </a:p>
          <a:p>
            <a:r>
              <a:rPr lang="en-US" dirty="0" err="1">
                <a:latin typeface="AdvGTIMES-IT"/>
              </a:rPr>
              <a:t>PG</a:t>
            </a:r>
            <a:r>
              <a:rPr lang="en-US" sz="800" dirty="0" err="1">
                <a:latin typeface="AdvGTIMES-IT"/>
              </a:rPr>
              <a:t>i</a:t>
            </a:r>
            <a:r>
              <a:rPr lang="en-US" sz="800" dirty="0">
                <a:latin typeface="AdvGTIMES-IT"/>
              </a:rPr>
              <a:t> </a:t>
            </a:r>
            <a:r>
              <a:rPr lang="en-US" dirty="0">
                <a:latin typeface="AdvGTIMES-R"/>
              </a:rPr>
              <a:t>given by</a:t>
            </a:r>
            <a:endParaRPr lang="en-US" dirty="0"/>
          </a:p>
        </p:txBody>
      </p:sp>
      <p:sp>
        <p:nvSpPr>
          <p:cNvPr id="8" name="Rectangle 7"/>
          <p:cNvSpPr/>
          <p:nvPr/>
        </p:nvSpPr>
        <p:spPr>
          <a:xfrm>
            <a:off x="620268" y="3761172"/>
            <a:ext cx="9063228" cy="646331"/>
          </a:xfrm>
          <a:prstGeom prst="rect">
            <a:avLst/>
          </a:prstGeom>
        </p:spPr>
        <p:txBody>
          <a:bodyPr wrap="square">
            <a:spAutoFit/>
          </a:bodyPr>
          <a:lstStyle/>
          <a:p>
            <a:r>
              <a:rPr lang="en-US" dirty="0">
                <a:latin typeface="AdvGTIMES-R"/>
              </a:rPr>
              <a:t>where</a:t>
            </a:r>
          </a:p>
          <a:p>
            <a:pPr lvl="1"/>
            <a:r>
              <a:rPr lang="en-ID" dirty="0" err="1">
                <a:latin typeface="AdvGTIMES-IT"/>
              </a:rPr>
              <a:t>Cost_O&amp;M</a:t>
            </a:r>
            <a:r>
              <a:rPr lang="en-ID" sz="800" dirty="0" err="1">
                <a:latin typeface="AdvGTIMES-IT"/>
              </a:rPr>
              <a:t>it</a:t>
            </a:r>
            <a:r>
              <a:rPr lang="en-ID" sz="800" dirty="0">
                <a:latin typeface="AdvGTIMES-IT"/>
              </a:rPr>
              <a:t> </a:t>
            </a:r>
            <a:r>
              <a:rPr lang="en-ID" sz="800" dirty="0" smtClean="0">
                <a:latin typeface="AdvGTIMES-IT"/>
              </a:rPr>
              <a:t>   </a:t>
            </a:r>
            <a:r>
              <a:rPr lang="en-ID" dirty="0" smtClean="0">
                <a:latin typeface="AdvGTIMES-R"/>
              </a:rPr>
              <a:t>The </a:t>
            </a:r>
            <a:r>
              <a:rPr lang="en-ID" dirty="0">
                <a:latin typeface="AdvGTIMES-R"/>
              </a:rPr>
              <a:t>operation and maintenance cost (in </a:t>
            </a:r>
            <a:r>
              <a:rPr lang="en-ID" dirty="0">
                <a:latin typeface="AdvPTimes"/>
              </a:rPr>
              <a:t>R</a:t>
            </a:r>
            <a:r>
              <a:rPr lang="en-ID" dirty="0">
                <a:latin typeface="AdvGTIMES-R"/>
              </a:rPr>
              <a:t>/MW) for unit type </a:t>
            </a:r>
            <a:r>
              <a:rPr lang="en-ID" dirty="0" err="1">
                <a:latin typeface="AdvGTIMES-IT"/>
              </a:rPr>
              <a:t>i</a:t>
            </a:r>
            <a:r>
              <a:rPr lang="en-ID" dirty="0">
                <a:latin typeface="AdvGTIMES-IT"/>
              </a:rPr>
              <a:t> </a:t>
            </a:r>
            <a:r>
              <a:rPr lang="en-ID" dirty="0" smtClean="0">
                <a:latin typeface="AdvGTIMES-R"/>
              </a:rPr>
              <a:t>in </a:t>
            </a:r>
            <a:r>
              <a:rPr lang="en-US" dirty="0" smtClean="0">
                <a:latin typeface="AdvGTIMES-R"/>
              </a:rPr>
              <a:t>year </a:t>
            </a:r>
            <a:r>
              <a:rPr lang="en-US" dirty="0">
                <a:latin typeface="AdvGTIMES-IT"/>
              </a:rPr>
              <a:t>t</a:t>
            </a:r>
            <a:endParaRPr lang="en-US" dirty="0"/>
          </a:p>
        </p:txBody>
      </p:sp>
      <p:sp>
        <p:nvSpPr>
          <p:cNvPr id="9" name="Rectangle 8"/>
          <p:cNvSpPr/>
          <p:nvPr/>
        </p:nvSpPr>
        <p:spPr>
          <a:xfrm>
            <a:off x="315655" y="4731199"/>
            <a:ext cx="4785284" cy="400110"/>
          </a:xfrm>
          <a:prstGeom prst="rect">
            <a:avLst/>
          </a:prstGeom>
        </p:spPr>
        <p:txBody>
          <a:bodyPr wrap="none">
            <a:spAutoFit/>
          </a:bodyPr>
          <a:lstStyle/>
          <a:p>
            <a:r>
              <a:rPr lang="en-ID" sz="2000" b="1" dirty="0">
                <a:latin typeface="AdvGTIMES-B"/>
              </a:rPr>
              <a:t>5.4.1.4 The Cost of Energy not Served</a:t>
            </a:r>
            <a:endParaRPr lang="en-US" sz="2000" b="1" dirty="0"/>
          </a:p>
        </p:txBody>
      </p:sp>
      <p:sp>
        <p:nvSpPr>
          <p:cNvPr id="10" name="Rectangle 9"/>
          <p:cNvSpPr/>
          <p:nvPr/>
        </p:nvSpPr>
        <p:spPr>
          <a:xfrm>
            <a:off x="720852" y="5133058"/>
            <a:ext cx="8816340" cy="923330"/>
          </a:xfrm>
          <a:prstGeom prst="rect">
            <a:avLst/>
          </a:prstGeom>
        </p:spPr>
        <p:txBody>
          <a:bodyPr wrap="square">
            <a:spAutoFit/>
          </a:bodyPr>
          <a:lstStyle/>
          <a:p>
            <a:r>
              <a:rPr lang="en-ID" dirty="0">
                <a:latin typeface="AdvGTIMES-R"/>
              </a:rPr>
              <a:t>A generation unit may be tripped out in a rate given by its Forced Outage Rate</a:t>
            </a:r>
          </a:p>
          <a:p>
            <a:r>
              <a:rPr lang="en-ID" dirty="0">
                <a:latin typeface="AdvGTIMES-R"/>
              </a:rPr>
              <a:t>(FOR). It represents the percentage of a time; the unit may be unavailable due to</a:t>
            </a:r>
          </a:p>
          <a:p>
            <a:r>
              <a:rPr lang="en-ID" dirty="0">
                <a:latin typeface="AdvGTIMES-R"/>
              </a:rPr>
              <a:t>unexpected outages. </a:t>
            </a:r>
            <a:endParaRPr lang="en-US" dirty="0"/>
          </a:p>
        </p:txBody>
      </p:sp>
    </p:spTree>
    <p:extLst>
      <p:ext uri="{BB962C8B-B14F-4D97-AF65-F5344CB8AC3E}">
        <p14:creationId xmlns:p14="http://schemas.microsoft.com/office/powerpoint/2010/main" val="246189993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168</a:t>
            </a:fld>
            <a:endParaRPr lang="en-US"/>
          </a:p>
        </p:txBody>
      </p:sp>
      <p:sp>
        <p:nvSpPr>
          <p:cNvPr id="6" name="Rectangle 5"/>
          <p:cNvSpPr/>
          <p:nvPr/>
        </p:nvSpPr>
        <p:spPr>
          <a:xfrm>
            <a:off x="456774" y="438781"/>
            <a:ext cx="8816340" cy="1200329"/>
          </a:xfrm>
          <a:prstGeom prst="rect">
            <a:avLst/>
          </a:prstGeom>
        </p:spPr>
        <p:txBody>
          <a:bodyPr wrap="square">
            <a:spAutoFit/>
          </a:bodyPr>
          <a:lstStyle/>
          <a:p>
            <a:r>
              <a:rPr lang="en-ID" dirty="0" smtClean="0">
                <a:latin typeface="AdvGTIMES-R"/>
              </a:rPr>
              <a:t>Due </a:t>
            </a:r>
            <a:r>
              <a:rPr lang="en-ID" dirty="0">
                <a:latin typeface="AdvGTIMES-R"/>
              </a:rPr>
              <a:t>to the FORs of the units and based on the demand and </a:t>
            </a:r>
            <a:r>
              <a:rPr lang="en-ID" dirty="0" smtClean="0">
                <a:latin typeface="AdvGTIMES-R"/>
              </a:rPr>
              <a:t>the available </a:t>
            </a:r>
            <a:r>
              <a:rPr lang="en-ID" dirty="0">
                <a:latin typeface="AdvGTIMES-R"/>
              </a:rPr>
              <a:t>reserve, some portion of the energy demand can not be served. The </a:t>
            </a:r>
            <a:r>
              <a:rPr lang="en-ID" dirty="0" smtClean="0">
                <a:latin typeface="AdvGTIMES-R"/>
              </a:rPr>
              <a:t>so called </a:t>
            </a:r>
            <a:r>
              <a:rPr lang="en-ID" dirty="0">
                <a:latin typeface="AdvGTIMES-IT"/>
              </a:rPr>
              <a:t>Energy Not Served </a:t>
            </a:r>
            <a:r>
              <a:rPr lang="en-ID" dirty="0">
                <a:latin typeface="AdvGTIMES-R"/>
              </a:rPr>
              <a:t>(ENS) can not be made zero, but should be minimized </a:t>
            </a:r>
            <a:r>
              <a:rPr lang="en-ID" dirty="0" smtClean="0">
                <a:latin typeface="AdvGTIMES-R"/>
              </a:rPr>
              <a:t>as a </a:t>
            </a:r>
            <a:r>
              <a:rPr lang="en-ID" dirty="0">
                <a:latin typeface="AdvGTIMES-R"/>
              </a:rPr>
              <a:t>cost term. It is given by</a:t>
            </a:r>
            <a:endParaRPr lang="en-US" dirty="0"/>
          </a:p>
        </p:txBody>
      </p:sp>
      <p:sp>
        <p:nvSpPr>
          <p:cNvPr id="2" name="Rectangle 1"/>
          <p:cNvSpPr/>
          <p:nvPr/>
        </p:nvSpPr>
        <p:spPr>
          <a:xfrm>
            <a:off x="547116" y="2750528"/>
            <a:ext cx="8342124" cy="923330"/>
          </a:xfrm>
          <a:prstGeom prst="rect">
            <a:avLst/>
          </a:prstGeom>
        </p:spPr>
        <p:txBody>
          <a:bodyPr wrap="square">
            <a:spAutoFit/>
          </a:bodyPr>
          <a:lstStyle/>
          <a:p>
            <a:r>
              <a:rPr lang="en-US" dirty="0">
                <a:latin typeface="AdvGTIMES-R"/>
              </a:rPr>
              <a:t>where</a:t>
            </a:r>
          </a:p>
          <a:p>
            <a:pPr lvl="1"/>
            <a:r>
              <a:rPr lang="en-ID" dirty="0" err="1">
                <a:latin typeface="AdvGTIMES-IT"/>
              </a:rPr>
              <a:t>Cost_ENS</a:t>
            </a:r>
            <a:r>
              <a:rPr lang="en-ID" sz="800" dirty="0" err="1">
                <a:latin typeface="AdvGTIMES-IT"/>
              </a:rPr>
              <a:t>t</a:t>
            </a:r>
            <a:r>
              <a:rPr lang="en-ID" sz="800" dirty="0">
                <a:latin typeface="AdvGTIMES-IT"/>
              </a:rPr>
              <a:t> </a:t>
            </a:r>
            <a:r>
              <a:rPr lang="en-ID" sz="800" dirty="0" smtClean="0">
                <a:latin typeface="AdvGTIMES-IT"/>
              </a:rPr>
              <a:t>     </a:t>
            </a:r>
            <a:r>
              <a:rPr lang="en-ID" dirty="0" smtClean="0">
                <a:latin typeface="AdvGTIMES-R"/>
              </a:rPr>
              <a:t>The </a:t>
            </a:r>
            <a:r>
              <a:rPr lang="en-ID" dirty="0">
                <a:latin typeface="AdvGTIMES-R"/>
              </a:rPr>
              <a:t>cost of the energy not served in year </a:t>
            </a:r>
            <a:r>
              <a:rPr lang="en-ID" dirty="0">
                <a:latin typeface="AdvGTIMES-IT"/>
              </a:rPr>
              <a:t>t </a:t>
            </a:r>
            <a:r>
              <a:rPr lang="en-ID" dirty="0">
                <a:latin typeface="AdvGTIMES-R"/>
              </a:rPr>
              <a:t>(</a:t>
            </a:r>
            <a:r>
              <a:rPr lang="en-ID" dirty="0">
                <a:latin typeface="AdvPTimes"/>
              </a:rPr>
              <a:t>R</a:t>
            </a:r>
            <a:r>
              <a:rPr lang="en-ID" dirty="0">
                <a:latin typeface="AdvGTIMES-R"/>
              </a:rPr>
              <a:t>/MWh)</a:t>
            </a:r>
          </a:p>
          <a:p>
            <a:pPr lvl="1"/>
            <a:r>
              <a:rPr lang="en-ID" dirty="0" err="1">
                <a:latin typeface="AdvGTIMES-IT"/>
              </a:rPr>
              <a:t>ENS</a:t>
            </a:r>
            <a:r>
              <a:rPr lang="en-ID" sz="800" dirty="0" err="1">
                <a:latin typeface="AdvGTIMES-IT"/>
              </a:rPr>
              <a:t>t</a:t>
            </a:r>
            <a:r>
              <a:rPr lang="en-ID" sz="800" dirty="0">
                <a:latin typeface="AdvGTIMES-IT"/>
              </a:rPr>
              <a:t> </a:t>
            </a:r>
            <a:r>
              <a:rPr lang="en-ID" sz="800" dirty="0" smtClean="0">
                <a:latin typeface="AdvGTIMES-IT"/>
              </a:rPr>
              <a:t>                         </a:t>
            </a:r>
            <a:r>
              <a:rPr lang="en-ID" dirty="0" smtClean="0">
                <a:latin typeface="AdvGTIMES-R"/>
              </a:rPr>
              <a:t>The </a:t>
            </a:r>
            <a:r>
              <a:rPr lang="en-ID" dirty="0">
                <a:latin typeface="AdvGTIMES-R"/>
              </a:rPr>
              <a:t>energy not served in year </a:t>
            </a:r>
            <a:r>
              <a:rPr lang="en-ID" dirty="0">
                <a:latin typeface="AdvGTIMES-IT"/>
              </a:rPr>
              <a:t>t </a:t>
            </a:r>
            <a:r>
              <a:rPr lang="en-ID" dirty="0">
                <a:latin typeface="AdvGTIMES-R"/>
              </a:rPr>
              <a:t>(MWh)</a:t>
            </a:r>
            <a:endParaRPr lang="en-US" dirty="0"/>
          </a:p>
        </p:txBody>
      </p:sp>
      <p:pic>
        <p:nvPicPr>
          <p:cNvPr id="3" name="Picture 2"/>
          <p:cNvPicPr>
            <a:picLocks noChangeAspect="1"/>
          </p:cNvPicPr>
          <p:nvPr/>
        </p:nvPicPr>
        <p:blipFill>
          <a:blip r:embed="rId2"/>
          <a:stretch>
            <a:fillRect/>
          </a:stretch>
        </p:blipFill>
        <p:spPr>
          <a:xfrm>
            <a:off x="1070521" y="1672890"/>
            <a:ext cx="7021919" cy="1012438"/>
          </a:xfrm>
          <a:prstGeom prst="rect">
            <a:avLst/>
          </a:prstGeom>
        </p:spPr>
      </p:pic>
      <p:sp>
        <p:nvSpPr>
          <p:cNvPr id="7" name="Rectangle 6"/>
          <p:cNvSpPr/>
          <p:nvPr/>
        </p:nvSpPr>
        <p:spPr>
          <a:xfrm>
            <a:off x="285313" y="3846138"/>
            <a:ext cx="2249334" cy="400110"/>
          </a:xfrm>
          <a:prstGeom prst="rect">
            <a:avLst/>
          </a:prstGeom>
        </p:spPr>
        <p:txBody>
          <a:bodyPr wrap="none">
            <a:spAutoFit/>
          </a:bodyPr>
          <a:lstStyle/>
          <a:p>
            <a:r>
              <a:rPr lang="en-US" sz="2000" b="1" dirty="0">
                <a:latin typeface="AdvGTIMES-BI"/>
              </a:rPr>
              <a:t>5.4.2 Constraints</a:t>
            </a:r>
            <a:endParaRPr lang="en-US" sz="2000" b="1" dirty="0"/>
          </a:p>
        </p:txBody>
      </p:sp>
      <p:sp>
        <p:nvSpPr>
          <p:cNvPr id="8" name="Rectangle 7"/>
          <p:cNvSpPr/>
          <p:nvPr/>
        </p:nvSpPr>
        <p:spPr>
          <a:xfrm>
            <a:off x="547116" y="4258411"/>
            <a:ext cx="8616444" cy="646331"/>
          </a:xfrm>
          <a:prstGeom prst="rect">
            <a:avLst/>
          </a:prstGeom>
        </p:spPr>
        <p:txBody>
          <a:bodyPr wrap="square">
            <a:spAutoFit/>
          </a:bodyPr>
          <a:lstStyle/>
          <a:p>
            <a:r>
              <a:rPr lang="en-ID" dirty="0">
                <a:latin typeface="AdvGTIMES-R"/>
              </a:rPr>
              <a:t>Some constraints have to be observed during the optimization process. The ones</a:t>
            </a:r>
          </a:p>
          <a:p>
            <a:r>
              <a:rPr lang="en-ID" dirty="0">
                <a:latin typeface="AdvGTIMES-R"/>
              </a:rPr>
              <a:t>considered here are described in the following subsections.</a:t>
            </a:r>
            <a:endParaRPr lang="en-US" dirty="0"/>
          </a:p>
        </p:txBody>
      </p:sp>
    </p:spTree>
    <p:extLst>
      <p:ext uri="{BB962C8B-B14F-4D97-AF65-F5344CB8AC3E}">
        <p14:creationId xmlns:p14="http://schemas.microsoft.com/office/powerpoint/2010/main" val="176118528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169</a:t>
            </a:fld>
            <a:endParaRPr lang="en-US"/>
          </a:p>
        </p:txBody>
      </p:sp>
      <p:sp>
        <p:nvSpPr>
          <p:cNvPr id="7" name="Rectangle 6"/>
          <p:cNvSpPr/>
          <p:nvPr/>
        </p:nvSpPr>
        <p:spPr>
          <a:xfrm>
            <a:off x="327448" y="245102"/>
            <a:ext cx="3697038" cy="400110"/>
          </a:xfrm>
          <a:prstGeom prst="rect">
            <a:avLst/>
          </a:prstGeom>
        </p:spPr>
        <p:txBody>
          <a:bodyPr wrap="none">
            <a:spAutoFit/>
          </a:bodyPr>
          <a:lstStyle/>
          <a:p>
            <a:r>
              <a:rPr lang="en-US" sz="2000" b="1" dirty="0">
                <a:latin typeface="AdvGTIMES-B"/>
              </a:rPr>
              <a:t>5.4.2.1 Technical Constraints</a:t>
            </a:r>
            <a:endParaRPr lang="en-US" sz="2000" b="1" dirty="0"/>
          </a:p>
        </p:txBody>
      </p:sp>
      <p:sp>
        <p:nvSpPr>
          <p:cNvPr id="8" name="Rectangle 7"/>
          <p:cNvSpPr/>
          <p:nvPr/>
        </p:nvSpPr>
        <p:spPr>
          <a:xfrm>
            <a:off x="556260" y="645212"/>
            <a:ext cx="8898636" cy="923330"/>
          </a:xfrm>
          <a:prstGeom prst="rect">
            <a:avLst/>
          </a:prstGeom>
        </p:spPr>
        <p:txBody>
          <a:bodyPr wrap="square">
            <a:spAutoFit/>
          </a:bodyPr>
          <a:lstStyle/>
          <a:p>
            <a:r>
              <a:rPr lang="en-ID" dirty="0">
                <a:latin typeface="AdvGTIMES-R"/>
              </a:rPr>
              <a:t>The generation capacity should be sufficient in meeting the load while </a:t>
            </a:r>
            <a:r>
              <a:rPr lang="en-ID" dirty="0" smtClean="0">
                <a:latin typeface="AdvGTIMES-R"/>
              </a:rPr>
              <a:t>some uncertainties </a:t>
            </a:r>
            <a:r>
              <a:rPr lang="en-ID" dirty="0">
                <a:latin typeface="AdvGTIMES-R"/>
              </a:rPr>
              <a:t>are involved and the generation units may be, unexpectedly, tripped</a:t>
            </a:r>
          </a:p>
          <a:p>
            <a:r>
              <a:rPr lang="en-ID" dirty="0">
                <a:latin typeface="AdvGTIMES-R"/>
              </a:rPr>
              <a:t>out at any time. The following two constraints may, thus, be considered</a:t>
            </a:r>
            <a:endParaRPr lang="en-US" dirty="0"/>
          </a:p>
        </p:txBody>
      </p:sp>
      <p:pic>
        <p:nvPicPr>
          <p:cNvPr id="9" name="Picture 8"/>
          <p:cNvPicPr>
            <a:picLocks noChangeAspect="1"/>
          </p:cNvPicPr>
          <p:nvPr/>
        </p:nvPicPr>
        <p:blipFill>
          <a:blip r:embed="rId2"/>
          <a:stretch>
            <a:fillRect/>
          </a:stretch>
        </p:blipFill>
        <p:spPr>
          <a:xfrm>
            <a:off x="1370304" y="1561330"/>
            <a:ext cx="7654821" cy="641734"/>
          </a:xfrm>
          <a:prstGeom prst="rect">
            <a:avLst/>
          </a:prstGeom>
        </p:spPr>
      </p:pic>
      <p:pic>
        <p:nvPicPr>
          <p:cNvPr id="10" name="Picture 9"/>
          <p:cNvPicPr>
            <a:picLocks noChangeAspect="1"/>
          </p:cNvPicPr>
          <p:nvPr/>
        </p:nvPicPr>
        <p:blipFill>
          <a:blip r:embed="rId3"/>
          <a:stretch>
            <a:fillRect/>
          </a:stretch>
        </p:blipFill>
        <p:spPr>
          <a:xfrm>
            <a:off x="1370303" y="2236057"/>
            <a:ext cx="7654821" cy="646257"/>
          </a:xfrm>
          <a:prstGeom prst="rect">
            <a:avLst/>
          </a:prstGeom>
        </p:spPr>
      </p:pic>
      <p:sp>
        <p:nvSpPr>
          <p:cNvPr id="11" name="Rectangle 10"/>
          <p:cNvSpPr/>
          <p:nvPr/>
        </p:nvSpPr>
        <p:spPr>
          <a:xfrm>
            <a:off x="684276" y="2882314"/>
            <a:ext cx="7078980" cy="1754326"/>
          </a:xfrm>
          <a:prstGeom prst="rect">
            <a:avLst/>
          </a:prstGeom>
        </p:spPr>
        <p:txBody>
          <a:bodyPr wrap="square">
            <a:spAutoFit/>
          </a:bodyPr>
          <a:lstStyle/>
          <a:p>
            <a:r>
              <a:rPr lang="en-US" dirty="0">
                <a:solidFill>
                  <a:srgbClr val="000000"/>
                </a:solidFill>
                <a:latin typeface="AdvGTIMES-R"/>
              </a:rPr>
              <a:t>where</a:t>
            </a:r>
          </a:p>
          <a:p>
            <a:pPr lvl="1"/>
            <a:r>
              <a:rPr lang="en-ID" dirty="0">
                <a:solidFill>
                  <a:srgbClr val="000000"/>
                </a:solidFill>
                <a:latin typeface="AdvGTIMES-IT"/>
              </a:rPr>
              <a:t>Res</a:t>
            </a:r>
            <a:r>
              <a:rPr lang="en-ID" sz="800" dirty="0">
                <a:solidFill>
                  <a:srgbClr val="000000"/>
                </a:solidFill>
                <a:latin typeface="AdvGTIMES-IT"/>
              </a:rPr>
              <a:t>t </a:t>
            </a:r>
            <a:r>
              <a:rPr lang="en-ID" sz="800" dirty="0" smtClean="0">
                <a:solidFill>
                  <a:srgbClr val="000000"/>
                </a:solidFill>
                <a:latin typeface="AdvGTIMES-IT"/>
              </a:rPr>
              <a:t>          </a:t>
            </a:r>
            <a:r>
              <a:rPr lang="en-ID" dirty="0" smtClean="0">
                <a:solidFill>
                  <a:srgbClr val="000000"/>
                </a:solidFill>
                <a:latin typeface="AdvGTIMES-R"/>
              </a:rPr>
              <a:t>The </a:t>
            </a:r>
            <a:r>
              <a:rPr lang="en-ID" dirty="0">
                <a:solidFill>
                  <a:srgbClr val="000000"/>
                </a:solidFill>
                <a:latin typeface="AdvGTIMES-R"/>
              </a:rPr>
              <a:t>required reserve in year </a:t>
            </a:r>
            <a:r>
              <a:rPr lang="en-ID" dirty="0">
                <a:solidFill>
                  <a:srgbClr val="000000"/>
                </a:solidFill>
                <a:latin typeface="AdvGTIMES-IT"/>
              </a:rPr>
              <a:t>t</a:t>
            </a:r>
          </a:p>
          <a:p>
            <a:pPr lvl="1"/>
            <a:r>
              <a:rPr lang="en-ID" dirty="0" err="1">
                <a:solidFill>
                  <a:srgbClr val="000000"/>
                </a:solidFill>
                <a:latin typeface="AdvGTIMES-IT"/>
              </a:rPr>
              <a:t>PL</a:t>
            </a:r>
            <a:r>
              <a:rPr lang="en-ID" sz="800" dirty="0" err="1">
                <a:solidFill>
                  <a:srgbClr val="000000"/>
                </a:solidFill>
                <a:latin typeface="AdvGTIMES-IT"/>
              </a:rPr>
              <a:t>t</a:t>
            </a:r>
            <a:r>
              <a:rPr lang="en-ID" sz="800" dirty="0">
                <a:solidFill>
                  <a:srgbClr val="000000"/>
                </a:solidFill>
                <a:latin typeface="AdvGTIMES-IT"/>
              </a:rPr>
              <a:t> </a:t>
            </a:r>
            <a:r>
              <a:rPr lang="en-ID" sz="800" dirty="0" smtClean="0">
                <a:solidFill>
                  <a:srgbClr val="000000"/>
                </a:solidFill>
                <a:latin typeface="AdvGTIMES-IT"/>
              </a:rPr>
              <a:t>              </a:t>
            </a:r>
            <a:r>
              <a:rPr lang="en-ID" dirty="0" smtClean="0">
                <a:solidFill>
                  <a:srgbClr val="000000"/>
                </a:solidFill>
                <a:latin typeface="AdvGTIMES-R"/>
              </a:rPr>
              <a:t>The </a:t>
            </a:r>
            <a:r>
              <a:rPr lang="en-ID" dirty="0">
                <a:solidFill>
                  <a:srgbClr val="000000"/>
                </a:solidFill>
                <a:latin typeface="AdvGTIMES-R"/>
              </a:rPr>
              <a:t>load in year </a:t>
            </a:r>
            <a:r>
              <a:rPr lang="en-ID" dirty="0">
                <a:solidFill>
                  <a:srgbClr val="000000"/>
                </a:solidFill>
                <a:latin typeface="AdvGTIMES-IT"/>
              </a:rPr>
              <a:t>t</a:t>
            </a:r>
          </a:p>
          <a:p>
            <a:pPr lvl="1"/>
            <a:r>
              <a:rPr lang="en-ID" dirty="0" err="1">
                <a:solidFill>
                  <a:srgbClr val="000000"/>
                </a:solidFill>
                <a:latin typeface="AdvGTIMES-IT"/>
              </a:rPr>
              <a:t>PG</a:t>
            </a:r>
            <a:r>
              <a:rPr lang="en-ID" sz="800" dirty="0" err="1">
                <a:solidFill>
                  <a:srgbClr val="000000"/>
                </a:solidFill>
                <a:latin typeface="AdvGTIMES-IT"/>
              </a:rPr>
              <a:t>t</a:t>
            </a:r>
            <a:r>
              <a:rPr lang="en-ID" sz="800" dirty="0">
                <a:solidFill>
                  <a:srgbClr val="000000"/>
                </a:solidFill>
                <a:latin typeface="AdvGTIMES-IT"/>
              </a:rPr>
              <a:t> </a:t>
            </a:r>
            <a:r>
              <a:rPr lang="en-ID" sz="800" dirty="0" smtClean="0">
                <a:solidFill>
                  <a:srgbClr val="000000"/>
                </a:solidFill>
                <a:latin typeface="AdvGTIMES-IT"/>
              </a:rPr>
              <a:t>           </a:t>
            </a:r>
            <a:r>
              <a:rPr lang="en-ID" dirty="0" smtClean="0">
                <a:solidFill>
                  <a:srgbClr val="000000"/>
                </a:solidFill>
                <a:latin typeface="AdvGTIMES-R"/>
              </a:rPr>
              <a:t>The </a:t>
            </a:r>
            <a:r>
              <a:rPr lang="en-ID" dirty="0">
                <a:solidFill>
                  <a:srgbClr val="000000"/>
                </a:solidFill>
                <a:latin typeface="AdvGTIMES-R"/>
              </a:rPr>
              <a:t>capacity available due to existing</a:t>
            </a:r>
            <a:r>
              <a:rPr lang="en-ID" sz="800" dirty="0">
                <a:solidFill>
                  <a:srgbClr val="0000FF"/>
                </a:solidFill>
                <a:latin typeface="AdvGTIMES-R"/>
              </a:rPr>
              <a:t>12 </a:t>
            </a:r>
            <a:r>
              <a:rPr lang="en-ID" dirty="0">
                <a:solidFill>
                  <a:srgbClr val="000000"/>
                </a:solidFill>
                <a:latin typeface="AdvGTIMES-R"/>
              </a:rPr>
              <a:t>units in year </a:t>
            </a:r>
            <a:r>
              <a:rPr lang="en-ID" dirty="0">
                <a:solidFill>
                  <a:srgbClr val="000000"/>
                </a:solidFill>
                <a:latin typeface="AdvGTIMES-IT"/>
              </a:rPr>
              <a:t>t</a:t>
            </a:r>
          </a:p>
          <a:p>
            <a:pPr lvl="1"/>
            <a:r>
              <a:rPr lang="en-ID" dirty="0" err="1">
                <a:solidFill>
                  <a:srgbClr val="000000"/>
                </a:solidFill>
                <a:latin typeface="AdvGTIMES-IT"/>
              </a:rPr>
              <a:t>LOLP</a:t>
            </a:r>
            <a:r>
              <a:rPr lang="en-ID" sz="800" dirty="0" err="1">
                <a:solidFill>
                  <a:srgbClr val="000000"/>
                </a:solidFill>
                <a:latin typeface="AdvGTIMES-IT"/>
              </a:rPr>
              <a:t>t</a:t>
            </a:r>
            <a:r>
              <a:rPr lang="en-ID" sz="800" dirty="0">
                <a:solidFill>
                  <a:srgbClr val="000000"/>
                </a:solidFill>
                <a:latin typeface="AdvGTIMES-IT"/>
              </a:rPr>
              <a:t> </a:t>
            </a:r>
            <a:r>
              <a:rPr lang="en-ID" sz="800" dirty="0" smtClean="0">
                <a:solidFill>
                  <a:srgbClr val="000000"/>
                </a:solidFill>
                <a:latin typeface="AdvGTIMES-IT"/>
              </a:rPr>
              <a:t>   </a:t>
            </a:r>
            <a:r>
              <a:rPr lang="en-ID" dirty="0" smtClean="0">
                <a:solidFill>
                  <a:srgbClr val="000000"/>
                </a:solidFill>
                <a:latin typeface="AdvGTIMES-R"/>
              </a:rPr>
              <a:t>The </a:t>
            </a:r>
            <a:r>
              <a:rPr lang="en-ID" dirty="0">
                <a:solidFill>
                  <a:srgbClr val="000000"/>
                </a:solidFill>
                <a:latin typeface="AdvGTIMES-R"/>
              </a:rPr>
              <a:t>Loss Of Load Probability in year </a:t>
            </a:r>
            <a:r>
              <a:rPr lang="en-ID" dirty="0">
                <a:solidFill>
                  <a:srgbClr val="000000"/>
                </a:solidFill>
                <a:latin typeface="AdvGTIMES-IT"/>
              </a:rPr>
              <a:t>t</a:t>
            </a:r>
          </a:p>
          <a:p>
            <a:pPr lvl="1"/>
            <a:r>
              <a:rPr lang="en-ID" dirty="0">
                <a:solidFill>
                  <a:srgbClr val="000000"/>
                </a:solidFill>
                <a:latin typeface="AdvGTIMES-IT"/>
              </a:rPr>
              <a:t>LOLP </a:t>
            </a:r>
            <a:r>
              <a:rPr lang="en-ID" dirty="0" smtClean="0">
                <a:solidFill>
                  <a:srgbClr val="000000"/>
                </a:solidFill>
                <a:latin typeface="AdvGTIMES-IT"/>
              </a:rPr>
              <a:t> </a:t>
            </a:r>
            <a:r>
              <a:rPr lang="en-ID" dirty="0" smtClean="0">
                <a:solidFill>
                  <a:srgbClr val="000000"/>
                </a:solidFill>
                <a:latin typeface="AdvGTIMES-R"/>
              </a:rPr>
              <a:t>The </a:t>
            </a:r>
            <a:r>
              <a:rPr lang="en-ID" dirty="0">
                <a:solidFill>
                  <a:srgbClr val="000000"/>
                </a:solidFill>
                <a:latin typeface="AdvGTIMES-R"/>
              </a:rPr>
              <a:t>maximum acceptable </a:t>
            </a:r>
            <a:r>
              <a:rPr lang="en-ID" dirty="0" smtClean="0">
                <a:solidFill>
                  <a:srgbClr val="000000"/>
                </a:solidFill>
                <a:latin typeface="AdvGTIMES-R"/>
              </a:rPr>
              <a:t>LOLP</a:t>
            </a:r>
            <a:endParaRPr lang="en-ID" dirty="0">
              <a:solidFill>
                <a:srgbClr val="000000"/>
              </a:solidFill>
              <a:latin typeface="AdvGTIMES-R"/>
            </a:endParaRPr>
          </a:p>
        </p:txBody>
      </p:sp>
      <p:sp>
        <p:nvSpPr>
          <p:cNvPr id="12" name="Rectangle 11"/>
          <p:cNvSpPr/>
          <p:nvPr/>
        </p:nvSpPr>
        <p:spPr>
          <a:xfrm>
            <a:off x="684276" y="4742362"/>
            <a:ext cx="8457516" cy="923330"/>
          </a:xfrm>
          <a:prstGeom prst="rect">
            <a:avLst/>
          </a:prstGeom>
        </p:spPr>
        <p:txBody>
          <a:bodyPr wrap="square">
            <a:spAutoFit/>
          </a:bodyPr>
          <a:lstStyle/>
          <a:p>
            <a:r>
              <a:rPr lang="en-ID" dirty="0" smtClean="0">
                <a:solidFill>
                  <a:srgbClr val="000000"/>
                </a:solidFill>
                <a:latin typeface="AdvGTIMES-R"/>
              </a:rPr>
              <a:t>The </a:t>
            </a:r>
            <a:r>
              <a:rPr lang="en-ID" dirty="0">
                <a:solidFill>
                  <a:srgbClr val="000000"/>
                </a:solidFill>
                <a:latin typeface="AdvGTIMES-R"/>
              </a:rPr>
              <a:t>first constraint shows that the generation capacity should meet the load plus</a:t>
            </a:r>
          </a:p>
          <a:p>
            <a:r>
              <a:rPr lang="en-ID" dirty="0">
                <a:solidFill>
                  <a:srgbClr val="000000"/>
                </a:solidFill>
                <a:latin typeface="AdvGTIMES-R"/>
              </a:rPr>
              <a:t>a reserve. LOLP is a reliability index normally used to represent the system</a:t>
            </a:r>
          </a:p>
          <a:p>
            <a:r>
              <a:rPr lang="en-ID" dirty="0">
                <a:solidFill>
                  <a:srgbClr val="000000"/>
                </a:solidFill>
                <a:latin typeface="AdvGTIMES-R"/>
              </a:rPr>
              <a:t>robustness in response to elements contingencies.</a:t>
            </a:r>
            <a:endParaRPr lang="en-US" dirty="0"/>
          </a:p>
        </p:txBody>
      </p:sp>
    </p:spTree>
    <p:extLst>
      <p:ext uri="{BB962C8B-B14F-4D97-AF65-F5344CB8AC3E}">
        <p14:creationId xmlns:p14="http://schemas.microsoft.com/office/powerpoint/2010/main" val="3561477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200" y="290822"/>
            <a:ext cx="4393190" cy="400110"/>
          </a:xfrm>
          <a:prstGeom prst="rect">
            <a:avLst/>
          </a:prstGeom>
        </p:spPr>
        <p:txBody>
          <a:bodyPr wrap="none">
            <a:spAutoFit/>
          </a:bodyPr>
          <a:lstStyle/>
          <a:p>
            <a:r>
              <a:rPr lang="id-ID" sz="2000" dirty="0"/>
              <a:t>1.5 Isu Perencanaan Sistem Tenaga Listrik</a:t>
            </a:r>
            <a:endParaRPr lang="en-US" dirty="0"/>
          </a:p>
        </p:txBody>
      </p:sp>
      <p:sp>
        <p:nvSpPr>
          <p:cNvPr id="3" name="Rectangle 2"/>
          <p:cNvSpPr/>
          <p:nvPr/>
        </p:nvSpPr>
        <p:spPr>
          <a:xfrm>
            <a:off x="647700" y="751808"/>
            <a:ext cx="8889492" cy="923330"/>
          </a:xfrm>
          <a:prstGeom prst="rect">
            <a:avLst/>
          </a:prstGeom>
        </p:spPr>
        <p:txBody>
          <a:bodyPr wrap="square">
            <a:spAutoFit/>
          </a:bodyPr>
          <a:lstStyle/>
          <a:p>
            <a:r>
              <a:rPr lang="en-ID" dirty="0" err="1">
                <a:solidFill>
                  <a:srgbClr val="000000"/>
                </a:solidFill>
                <a:latin typeface="AdvGTIMES-R"/>
              </a:rPr>
              <a:t>Seperti</a:t>
            </a:r>
            <a:r>
              <a:rPr lang="en-ID" dirty="0">
                <a:solidFill>
                  <a:srgbClr val="000000"/>
                </a:solidFill>
                <a:latin typeface="AdvGTIMES-R"/>
              </a:rPr>
              <a:t> yang </a:t>
            </a:r>
            <a:r>
              <a:rPr lang="en-ID" dirty="0" err="1">
                <a:solidFill>
                  <a:srgbClr val="000000"/>
                </a:solidFill>
                <a:latin typeface="AdvGTIMES-R"/>
              </a:rPr>
              <a:t>dijelaskan</a:t>
            </a:r>
            <a:r>
              <a:rPr lang="en-ID" dirty="0">
                <a:solidFill>
                  <a:srgbClr val="000000"/>
                </a:solidFill>
                <a:latin typeface="AdvGTIMES-R"/>
              </a:rPr>
              <a:t> di Sect. 1.4, </a:t>
            </a:r>
            <a:r>
              <a:rPr lang="en-ID" dirty="0" err="1">
                <a:solidFill>
                  <a:srgbClr val="000000"/>
                </a:solidFill>
                <a:latin typeface="AdvGTIMES-R"/>
              </a:rPr>
              <a:t>studi</a:t>
            </a:r>
            <a:r>
              <a:rPr lang="en-ID" dirty="0">
                <a:solidFill>
                  <a:srgbClr val="000000"/>
                </a:solidFill>
                <a:latin typeface="AdvGTIMES-R"/>
              </a:rPr>
              <a:t> </a:t>
            </a:r>
            <a:r>
              <a:rPr lang="en-ID" dirty="0" err="1">
                <a:solidFill>
                  <a:srgbClr val="000000"/>
                </a:solidFill>
                <a:latin typeface="AdvGTIMES-R"/>
              </a:rPr>
              <a:t>perencanaan</a:t>
            </a:r>
            <a:r>
              <a:rPr lang="en-ID" dirty="0">
                <a:solidFill>
                  <a:srgbClr val="000000"/>
                </a:solidFill>
                <a:latin typeface="AdvGTIMES-R"/>
              </a:rPr>
              <a:t> </a:t>
            </a:r>
            <a:r>
              <a:rPr lang="en-ID" dirty="0" err="1">
                <a:solidFill>
                  <a:srgbClr val="000000"/>
                </a:solidFill>
                <a:latin typeface="AdvGTIMES-R"/>
              </a:rPr>
              <a:t>sistem</a:t>
            </a:r>
            <a:r>
              <a:rPr lang="en-ID" dirty="0">
                <a:solidFill>
                  <a:srgbClr val="000000"/>
                </a:solidFill>
                <a:latin typeface="AdvGTIMES-R"/>
              </a:rPr>
              <a:t> </a:t>
            </a:r>
            <a:r>
              <a:rPr lang="en-ID" dirty="0" err="1">
                <a:solidFill>
                  <a:srgbClr val="000000"/>
                </a:solidFill>
                <a:latin typeface="AdvGTIMES-R"/>
              </a:rPr>
              <a:t>tenaga</a:t>
            </a:r>
            <a:r>
              <a:rPr lang="en-ID" dirty="0">
                <a:solidFill>
                  <a:srgbClr val="000000"/>
                </a:solidFill>
                <a:latin typeface="AdvGTIMES-R"/>
              </a:rPr>
              <a:t> </a:t>
            </a:r>
            <a:r>
              <a:rPr lang="en-ID" dirty="0" err="1">
                <a:solidFill>
                  <a:srgbClr val="000000"/>
                </a:solidFill>
                <a:latin typeface="AdvGTIMES-R"/>
              </a:rPr>
              <a:t>listrik</a:t>
            </a:r>
            <a:r>
              <a:rPr lang="en-ID" dirty="0">
                <a:solidFill>
                  <a:srgbClr val="000000"/>
                </a:solidFill>
                <a:latin typeface="AdvGTIMES-R"/>
              </a:rPr>
              <a:t> </a:t>
            </a:r>
            <a:r>
              <a:rPr lang="en-ID" dirty="0" err="1">
                <a:solidFill>
                  <a:srgbClr val="000000"/>
                </a:solidFill>
                <a:latin typeface="AdvGTIMES-R"/>
              </a:rPr>
              <a:t>terdiri</a:t>
            </a:r>
            <a:r>
              <a:rPr lang="en-ID" dirty="0">
                <a:solidFill>
                  <a:srgbClr val="000000"/>
                </a:solidFill>
                <a:latin typeface="AdvGTIMES-R"/>
              </a:rPr>
              <a:t> </a:t>
            </a:r>
            <a:r>
              <a:rPr lang="en-ID" dirty="0" err="1">
                <a:solidFill>
                  <a:srgbClr val="000000"/>
                </a:solidFill>
                <a:latin typeface="AdvGTIMES-R"/>
              </a:rPr>
              <a:t>dari</a:t>
            </a:r>
            <a:r>
              <a:rPr lang="en-ID" dirty="0">
                <a:solidFill>
                  <a:srgbClr val="000000"/>
                </a:solidFill>
                <a:latin typeface="AdvGTIMES-R"/>
              </a:rPr>
              <a:t> </a:t>
            </a:r>
            <a:r>
              <a:rPr lang="en-ID" dirty="0" err="1">
                <a:solidFill>
                  <a:srgbClr val="000000"/>
                </a:solidFill>
                <a:latin typeface="AdvGTIMES-R"/>
              </a:rPr>
              <a:t>studi</a:t>
            </a:r>
            <a:r>
              <a:rPr lang="en-ID" dirty="0">
                <a:solidFill>
                  <a:srgbClr val="000000"/>
                </a:solidFill>
                <a:latin typeface="AdvGTIMES-R"/>
              </a:rPr>
              <a:t> untuk1-10 </a:t>
            </a:r>
            <a:r>
              <a:rPr lang="en-ID" dirty="0" err="1">
                <a:solidFill>
                  <a:srgbClr val="000000"/>
                </a:solidFill>
                <a:latin typeface="AdvGTIMES-R"/>
              </a:rPr>
              <a:t>tahun</a:t>
            </a:r>
            <a:r>
              <a:rPr lang="en-ID" dirty="0">
                <a:solidFill>
                  <a:srgbClr val="000000"/>
                </a:solidFill>
                <a:latin typeface="AdvGTIMES-R"/>
              </a:rPr>
              <a:t> </a:t>
            </a:r>
            <a:r>
              <a:rPr lang="en-ID" dirty="0" err="1">
                <a:solidFill>
                  <a:srgbClr val="000000"/>
                </a:solidFill>
                <a:latin typeface="AdvGTIMES-R"/>
              </a:rPr>
              <a:t>ke</a:t>
            </a:r>
            <a:r>
              <a:rPr lang="en-ID" dirty="0">
                <a:solidFill>
                  <a:srgbClr val="000000"/>
                </a:solidFill>
                <a:latin typeface="AdvGTIMES-R"/>
              </a:rPr>
              <a:t> </a:t>
            </a:r>
            <a:r>
              <a:rPr lang="en-ID" dirty="0" err="1">
                <a:solidFill>
                  <a:srgbClr val="000000"/>
                </a:solidFill>
                <a:latin typeface="AdvGTIMES-R"/>
              </a:rPr>
              <a:t>depan</a:t>
            </a:r>
            <a:r>
              <a:rPr lang="en-ID" dirty="0">
                <a:solidFill>
                  <a:srgbClr val="000000"/>
                </a:solidFill>
                <a:latin typeface="AdvGTIMES-R"/>
              </a:rPr>
              <a:t> </a:t>
            </a:r>
            <a:r>
              <a:rPr lang="en-ID" dirty="0" err="1">
                <a:solidFill>
                  <a:srgbClr val="000000"/>
                </a:solidFill>
                <a:latin typeface="AdvGTIMES-R"/>
              </a:rPr>
              <a:t>atau</a:t>
            </a:r>
            <a:r>
              <a:rPr lang="en-ID" dirty="0">
                <a:solidFill>
                  <a:srgbClr val="000000"/>
                </a:solidFill>
                <a:latin typeface="AdvGTIMES-R"/>
              </a:rPr>
              <a:t> </a:t>
            </a:r>
            <a:r>
              <a:rPr lang="en-ID" dirty="0" err="1">
                <a:solidFill>
                  <a:srgbClr val="000000"/>
                </a:solidFill>
                <a:latin typeface="AdvGTIMES-R"/>
              </a:rPr>
              <a:t>lebih</a:t>
            </a:r>
            <a:r>
              <a:rPr lang="en-ID" dirty="0">
                <a:solidFill>
                  <a:srgbClr val="000000"/>
                </a:solidFill>
                <a:latin typeface="AdvGTIMES-R"/>
              </a:rPr>
              <a:t> </a:t>
            </a:r>
            <a:r>
              <a:rPr lang="en-ID" dirty="0" err="1">
                <a:solidFill>
                  <a:srgbClr val="000000"/>
                </a:solidFill>
                <a:latin typeface="AdvGTIMES-R"/>
              </a:rPr>
              <a:t>tinggi</a:t>
            </a:r>
            <a:r>
              <a:rPr lang="en-ID" dirty="0">
                <a:solidFill>
                  <a:srgbClr val="000000"/>
                </a:solidFill>
                <a:latin typeface="AdvGTIMES-R"/>
              </a:rPr>
              <a:t>. </a:t>
            </a:r>
            <a:r>
              <a:rPr lang="en-ID" dirty="0" err="1">
                <a:solidFill>
                  <a:srgbClr val="000000"/>
                </a:solidFill>
                <a:latin typeface="AdvGTIMES-R"/>
              </a:rPr>
              <a:t>Pada</a:t>
            </a:r>
            <a:r>
              <a:rPr lang="en-ID" dirty="0">
                <a:solidFill>
                  <a:srgbClr val="000000"/>
                </a:solidFill>
                <a:latin typeface="AdvGTIMES-R"/>
              </a:rPr>
              <a:t> </a:t>
            </a:r>
            <a:r>
              <a:rPr lang="en-ID" dirty="0" err="1">
                <a:solidFill>
                  <a:srgbClr val="000000"/>
                </a:solidFill>
                <a:latin typeface="AdvGTIMES-R"/>
              </a:rPr>
              <a:t>bagian</a:t>
            </a:r>
            <a:r>
              <a:rPr lang="en-ID" dirty="0">
                <a:solidFill>
                  <a:srgbClr val="000000"/>
                </a:solidFill>
                <a:latin typeface="AdvGTIMES-R"/>
              </a:rPr>
              <a:t> </a:t>
            </a:r>
            <a:r>
              <a:rPr lang="en-ID" dirty="0" err="1">
                <a:solidFill>
                  <a:srgbClr val="000000"/>
                </a:solidFill>
                <a:latin typeface="AdvGTIMES-R"/>
              </a:rPr>
              <a:t>ini</a:t>
            </a:r>
            <a:r>
              <a:rPr lang="en-ID" dirty="0">
                <a:solidFill>
                  <a:srgbClr val="000000"/>
                </a:solidFill>
                <a:latin typeface="AdvGTIMES-R"/>
              </a:rPr>
              <a:t>, </a:t>
            </a:r>
            <a:r>
              <a:rPr lang="en-ID" dirty="0" err="1">
                <a:solidFill>
                  <a:srgbClr val="000000"/>
                </a:solidFill>
                <a:latin typeface="AdvGTIMES-R"/>
              </a:rPr>
              <a:t>klasifikasi</a:t>
            </a:r>
            <a:r>
              <a:rPr lang="en-ID" dirty="0">
                <a:solidFill>
                  <a:srgbClr val="000000"/>
                </a:solidFill>
                <a:latin typeface="AdvGTIMES-R"/>
              </a:rPr>
              <a:t> yang </a:t>
            </a:r>
            <a:r>
              <a:rPr lang="en-ID" dirty="0" err="1">
                <a:solidFill>
                  <a:srgbClr val="000000"/>
                </a:solidFill>
                <a:latin typeface="AdvGTIMES-R"/>
              </a:rPr>
              <a:t>lebih</a:t>
            </a:r>
            <a:r>
              <a:rPr lang="en-ID" dirty="0">
                <a:solidFill>
                  <a:srgbClr val="000000"/>
                </a:solidFill>
                <a:latin typeface="AdvGTIMES-R"/>
              </a:rPr>
              <a:t> </a:t>
            </a:r>
            <a:r>
              <a:rPr lang="en-ID" dirty="0" err="1">
                <a:solidFill>
                  <a:srgbClr val="000000"/>
                </a:solidFill>
                <a:latin typeface="AdvGTIMES-R"/>
              </a:rPr>
              <a:t>tepat</a:t>
            </a:r>
            <a:r>
              <a:rPr lang="en-ID" dirty="0">
                <a:solidFill>
                  <a:srgbClr val="000000"/>
                </a:solidFill>
                <a:latin typeface="AdvGTIMES-R"/>
              </a:rPr>
              <a:t> </a:t>
            </a:r>
            <a:r>
              <a:rPr lang="en-ID" dirty="0" err="1">
                <a:solidFill>
                  <a:srgbClr val="000000"/>
                </a:solidFill>
                <a:latin typeface="AdvGTIMES-R"/>
              </a:rPr>
              <a:t>diberikan.Sebelum</a:t>
            </a:r>
            <a:r>
              <a:rPr lang="en-ID" dirty="0">
                <a:solidFill>
                  <a:srgbClr val="000000"/>
                </a:solidFill>
                <a:latin typeface="AdvGTIMES-R"/>
              </a:rPr>
              <a:t> </a:t>
            </a:r>
            <a:r>
              <a:rPr lang="en-ID" dirty="0" err="1">
                <a:solidFill>
                  <a:srgbClr val="000000"/>
                </a:solidFill>
                <a:latin typeface="AdvGTIMES-R"/>
              </a:rPr>
              <a:t>itu</a:t>
            </a:r>
            <a:r>
              <a:rPr lang="en-ID" dirty="0">
                <a:solidFill>
                  <a:srgbClr val="000000"/>
                </a:solidFill>
                <a:latin typeface="AdvGTIMES-R"/>
              </a:rPr>
              <a:t>, </a:t>
            </a:r>
            <a:r>
              <a:rPr lang="en-ID" dirty="0" err="1">
                <a:solidFill>
                  <a:srgbClr val="000000"/>
                </a:solidFill>
                <a:latin typeface="AdvGTIMES-R"/>
              </a:rPr>
              <a:t>perlu</a:t>
            </a:r>
            <a:r>
              <a:rPr lang="en-ID" dirty="0">
                <a:solidFill>
                  <a:srgbClr val="000000"/>
                </a:solidFill>
                <a:latin typeface="AdvGTIMES-R"/>
              </a:rPr>
              <a:t> </a:t>
            </a:r>
            <a:r>
              <a:rPr lang="en-ID" dirty="0" err="1">
                <a:solidFill>
                  <a:srgbClr val="000000"/>
                </a:solidFill>
                <a:latin typeface="AdvGTIMES-R"/>
              </a:rPr>
              <a:t>disebutkan</a:t>
            </a:r>
            <a:r>
              <a:rPr lang="en-ID" dirty="0">
                <a:solidFill>
                  <a:srgbClr val="000000"/>
                </a:solidFill>
                <a:latin typeface="AdvGTIMES-R"/>
              </a:rPr>
              <a:t> </a:t>
            </a:r>
            <a:r>
              <a:rPr lang="en-ID" dirty="0" err="1">
                <a:solidFill>
                  <a:srgbClr val="000000"/>
                </a:solidFill>
                <a:latin typeface="AdvGTIMES-R"/>
              </a:rPr>
              <a:t>itu</a:t>
            </a:r>
            <a:endParaRPr lang="en-US" dirty="0"/>
          </a:p>
        </p:txBody>
      </p:sp>
      <p:sp>
        <p:nvSpPr>
          <p:cNvPr id="4" name="Rectangle 3"/>
          <p:cNvSpPr/>
          <p:nvPr/>
        </p:nvSpPr>
        <p:spPr>
          <a:xfrm>
            <a:off x="647700" y="1700783"/>
            <a:ext cx="8596884" cy="1015663"/>
          </a:xfrm>
          <a:prstGeom prst="rect">
            <a:avLst/>
          </a:prstGeom>
        </p:spPr>
        <p:txBody>
          <a:bodyPr wrap="square">
            <a:spAutoFit/>
          </a:bodyPr>
          <a:lstStyle/>
          <a:p>
            <a:r>
              <a:rPr lang="id-ID" sz="2000" dirty="0"/>
              <a:t>Perencanaan sistem tenaga adalah proses dimana tujuannya adalah untuk memutuskan yang baru dan juga meningkatkan elemen sistem yang ada, untuk memenuhi beban secara memadai untuk masa yang akan datang.</a:t>
            </a:r>
            <a:endParaRPr lang="en-US" sz="2000" dirty="0"/>
          </a:p>
        </p:txBody>
      </p:sp>
      <p:sp>
        <p:nvSpPr>
          <p:cNvPr id="6" name="Rectangle 5"/>
          <p:cNvSpPr/>
          <p:nvPr/>
        </p:nvSpPr>
        <p:spPr>
          <a:xfrm>
            <a:off x="647700" y="3718731"/>
            <a:ext cx="8852916" cy="1754326"/>
          </a:xfrm>
          <a:prstGeom prst="rect">
            <a:avLst/>
          </a:prstGeom>
        </p:spPr>
        <p:txBody>
          <a:bodyPr wrap="square">
            <a:spAutoFit/>
          </a:bodyPr>
          <a:lstStyle/>
          <a:p>
            <a:r>
              <a:rPr lang="en-US" dirty="0" err="1">
                <a:solidFill>
                  <a:srgbClr val="000000"/>
                </a:solidFill>
                <a:latin typeface="AdvGTIMES-R"/>
              </a:rPr>
              <a:t>Keputusannya</a:t>
            </a:r>
            <a:r>
              <a:rPr lang="en-US" dirty="0">
                <a:solidFill>
                  <a:srgbClr val="000000"/>
                </a:solidFill>
                <a:latin typeface="AdvGTIMES-R"/>
              </a:rPr>
              <a:t> </a:t>
            </a:r>
            <a:r>
              <a:rPr lang="en-US" dirty="0" err="1" smtClean="0">
                <a:solidFill>
                  <a:srgbClr val="000000"/>
                </a:solidFill>
                <a:latin typeface="AdvGTIMES-R"/>
              </a:rPr>
              <a:t>seharusnya</a:t>
            </a:r>
            <a:endParaRPr lang="en-US" dirty="0" smtClean="0">
              <a:solidFill>
                <a:srgbClr val="000000"/>
              </a:solidFill>
              <a:latin typeface="AdvGTIMES-R"/>
            </a:endParaRPr>
          </a:p>
          <a:p>
            <a:pPr marL="285750" indent="-285750">
              <a:buFont typeface="Arial" panose="020B0604020202020204" pitchFamily="34" charset="0"/>
              <a:buChar char="•"/>
            </a:pPr>
            <a:r>
              <a:rPr lang="en-US" dirty="0" err="1" smtClean="0">
                <a:solidFill>
                  <a:srgbClr val="000000"/>
                </a:solidFill>
                <a:latin typeface="AdvGTIMES-R"/>
              </a:rPr>
              <a:t>Dimana</a:t>
            </a:r>
            <a:r>
              <a:rPr lang="en-US" dirty="0" smtClean="0">
                <a:solidFill>
                  <a:srgbClr val="000000"/>
                </a:solidFill>
                <a:latin typeface="AdvGTIMES-R"/>
              </a:rPr>
              <a:t> </a:t>
            </a:r>
            <a:r>
              <a:rPr lang="en-US" dirty="0" err="1">
                <a:solidFill>
                  <a:srgbClr val="000000"/>
                </a:solidFill>
                <a:latin typeface="AdvGTIMES-R"/>
              </a:rPr>
              <a:t>mengalokasikan</a:t>
            </a:r>
            <a:r>
              <a:rPr lang="en-US" dirty="0">
                <a:solidFill>
                  <a:srgbClr val="000000"/>
                </a:solidFill>
                <a:latin typeface="AdvGTIMES-R"/>
              </a:rPr>
              <a:t> </a:t>
            </a:r>
            <a:r>
              <a:rPr lang="en-US" dirty="0" err="1">
                <a:solidFill>
                  <a:srgbClr val="000000"/>
                </a:solidFill>
                <a:latin typeface="AdvGTIMES-R"/>
              </a:rPr>
              <a:t>elemen</a:t>
            </a:r>
            <a:r>
              <a:rPr lang="en-US" dirty="0">
                <a:solidFill>
                  <a:srgbClr val="000000"/>
                </a:solidFill>
                <a:latin typeface="AdvGTIMES-R"/>
              </a:rPr>
              <a:t> (</a:t>
            </a:r>
            <a:r>
              <a:rPr lang="en-US" dirty="0" err="1">
                <a:solidFill>
                  <a:srgbClr val="000000"/>
                </a:solidFill>
                <a:latin typeface="AdvGTIMES-R"/>
              </a:rPr>
              <a:t>misalnya</a:t>
            </a:r>
            <a:r>
              <a:rPr lang="en-US" dirty="0">
                <a:solidFill>
                  <a:srgbClr val="000000"/>
                </a:solidFill>
                <a:latin typeface="AdvGTIMES-R"/>
              </a:rPr>
              <a:t>, </a:t>
            </a:r>
            <a:r>
              <a:rPr lang="en-US" dirty="0" err="1">
                <a:solidFill>
                  <a:srgbClr val="000000"/>
                </a:solidFill>
                <a:latin typeface="AdvGTIMES-R"/>
              </a:rPr>
              <a:t>pengiriman</a:t>
            </a:r>
            <a:r>
              <a:rPr lang="en-US" dirty="0">
                <a:solidFill>
                  <a:srgbClr val="000000"/>
                </a:solidFill>
                <a:latin typeface="AdvGTIMES-R"/>
              </a:rPr>
              <a:t> </a:t>
            </a:r>
            <a:r>
              <a:rPr lang="en-US" dirty="0" err="1">
                <a:solidFill>
                  <a:srgbClr val="000000"/>
                </a:solidFill>
                <a:latin typeface="AdvGTIMES-R"/>
              </a:rPr>
              <a:t>dan</a:t>
            </a:r>
            <a:r>
              <a:rPr lang="en-US" dirty="0">
                <a:solidFill>
                  <a:srgbClr val="000000"/>
                </a:solidFill>
                <a:latin typeface="AdvGTIMES-R"/>
              </a:rPr>
              <a:t> </a:t>
            </a:r>
            <a:r>
              <a:rPr lang="en-US" dirty="0" err="1">
                <a:solidFill>
                  <a:srgbClr val="000000"/>
                </a:solidFill>
                <a:latin typeface="AdvGTIMES-R"/>
              </a:rPr>
              <a:t>penerimaan</a:t>
            </a:r>
            <a:r>
              <a:rPr lang="en-US" dirty="0">
                <a:solidFill>
                  <a:srgbClr val="000000"/>
                </a:solidFill>
                <a:latin typeface="AdvGTIMES-R"/>
              </a:rPr>
              <a:t> </a:t>
            </a:r>
            <a:r>
              <a:rPr lang="en-US" dirty="0" err="1">
                <a:solidFill>
                  <a:srgbClr val="000000"/>
                </a:solidFill>
                <a:latin typeface="AdvGTIMES-R"/>
              </a:rPr>
              <a:t>akhir</a:t>
            </a:r>
            <a:r>
              <a:rPr lang="en-US" dirty="0">
                <a:solidFill>
                  <a:srgbClr val="000000"/>
                </a:solidFill>
                <a:latin typeface="AdvGTIMES-R"/>
              </a:rPr>
              <a:t> </a:t>
            </a:r>
            <a:r>
              <a:rPr lang="en-US" dirty="0" err="1">
                <a:solidFill>
                  <a:srgbClr val="000000"/>
                </a:solidFill>
                <a:latin typeface="AdvGTIMES-R"/>
              </a:rPr>
              <a:t>baris</a:t>
            </a:r>
            <a:r>
              <a:rPr lang="en-US" dirty="0" smtClean="0">
                <a:solidFill>
                  <a:srgbClr val="000000"/>
                </a:solidFill>
                <a:latin typeface="AdvGTIMES-R"/>
              </a:rPr>
              <a:t>),</a:t>
            </a:r>
          </a:p>
          <a:p>
            <a:pPr marL="285750" indent="-285750">
              <a:buFont typeface="Arial" panose="020B0604020202020204" pitchFamily="34" charset="0"/>
              <a:buChar char="•"/>
            </a:pPr>
            <a:r>
              <a:rPr lang="en-US" dirty="0" err="1" smtClean="0">
                <a:solidFill>
                  <a:srgbClr val="000000"/>
                </a:solidFill>
                <a:latin typeface="AdvGTIMES-R"/>
              </a:rPr>
              <a:t>Saat</a:t>
            </a:r>
            <a:r>
              <a:rPr lang="en-US" dirty="0" smtClean="0">
                <a:solidFill>
                  <a:srgbClr val="000000"/>
                </a:solidFill>
                <a:latin typeface="AdvGTIMES-R"/>
              </a:rPr>
              <a:t> </a:t>
            </a:r>
            <a:r>
              <a:rPr lang="en-US" dirty="0" err="1">
                <a:solidFill>
                  <a:srgbClr val="000000"/>
                </a:solidFill>
                <a:latin typeface="AdvGTIMES-R"/>
              </a:rPr>
              <a:t>memasang</a:t>
            </a:r>
            <a:r>
              <a:rPr lang="en-US" dirty="0">
                <a:solidFill>
                  <a:srgbClr val="000000"/>
                </a:solidFill>
                <a:latin typeface="AdvGTIMES-R"/>
              </a:rPr>
              <a:t> </a:t>
            </a:r>
            <a:r>
              <a:rPr lang="en-US" dirty="0" err="1">
                <a:solidFill>
                  <a:srgbClr val="000000"/>
                </a:solidFill>
                <a:latin typeface="AdvGTIMES-R"/>
              </a:rPr>
              <a:t>elemen</a:t>
            </a:r>
            <a:r>
              <a:rPr lang="en-US" dirty="0">
                <a:solidFill>
                  <a:srgbClr val="000000"/>
                </a:solidFill>
                <a:latin typeface="AdvGTIMES-R"/>
              </a:rPr>
              <a:t> (</a:t>
            </a:r>
            <a:r>
              <a:rPr lang="en-US" dirty="0" err="1">
                <a:solidFill>
                  <a:srgbClr val="000000"/>
                </a:solidFill>
                <a:latin typeface="AdvGTIMES-R"/>
              </a:rPr>
              <a:t>misalnya</a:t>
            </a:r>
            <a:r>
              <a:rPr lang="en-US" dirty="0">
                <a:solidFill>
                  <a:srgbClr val="000000"/>
                </a:solidFill>
                <a:latin typeface="AdvGTIMES-R"/>
              </a:rPr>
              <a:t>, 2015</a:t>
            </a:r>
            <a:r>
              <a:rPr lang="en-US" dirty="0" smtClean="0">
                <a:solidFill>
                  <a:srgbClr val="000000"/>
                </a:solidFill>
                <a:latin typeface="AdvGTIMES-R"/>
              </a:rPr>
              <a:t>),</a:t>
            </a:r>
          </a:p>
          <a:p>
            <a:pPr marL="285750" indent="-285750">
              <a:buFont typeface="Arial" panose="020B0604020202020204" pitchFamily="34" charset="0"/>
              <a:buChar char="•"/>
            </a:pPr>
            <a:r>
              <a:rPr lang="en-US" dirty="0" err="1" smtClean="0">
                <a:solidFill>
                  <a:srgbClr val="000000"/>
                </a:solidFill>
                <a:latin typeface="AdvGTIMES-R"/>
              </a:rPr>
              <a:t>Apa</a:t>
            </a:r>
            <a:r>
              <a:rPr lang="en-US" dirty="0" smtClean="0">
                <a:solidFill>
                  <a:srgbClr val="000000"/>
                </a:solidFill>
                <a:latin typeface="AdvGTIMES-R"/>
              </a:rPr>
              <a:t> </a:t>
            </a:r>
            <a:r>
              <a:rPr lang="en-US" dirty="0">
                <a:solidFill>
                  <a:srgbClr val="000000"/>
                </a:solidFill>
                <a:latin typeface="AdvGTIMES-R"/>
              </a:rPr>
              <a:t>yang </a:t>
            </a:r>
            <a:r>
              <a:rPr lang="en-US" dirty="0" err="1">
                <a:solidFill>
                  <a:srgbClr val="000000"/>
                </a:solidFill>
                <a:latin typeface="AdvGTIMES-R"/>
              </a:rPr>
              <a:t>harus</a:t>
            </a:r>
            <a:r>
              <a:rPr lang="en-US" dirty="0">
                <a:solidFill>
                  <a:srgbClr val="000000"/>
                </a:solidFill>
                <a:latin typeface="AdvGTIMES-R"/>
              </a:rPr>
              <a:t> </a:t>
            </a:r>
            <a:r>
              <a:rPr lang="en-US" dirty="0" err="1">
                <a:solidFill>
                  <a:srgbClr val="000000"/>
                </a:solidFill>
                <a:latin typeface="AdvGTIMES-R"/>
              </a:rPr>
              <a:t>dipilih</a:t>
            </a:r>
            <a:r>
              <a:rPr lang="en-US" dirty="0">
                <a:solidFill>
                  <a:srgbClr val="000000"/>
                </a:solidFill>
                <a:latin typeface="AdvGTIMES-R"/>
              </a:rPr>
              <a:t>, </a:t>
            </a:r>
            <a:r>
              <a:rPr lang="en-US" dirty="0" err="1">
                <a:solidFill>
                  <a:srgbClr val="000000"/>
                </a:solidFill>
                <a:latin typeface="AdvGTIMES-R"/>
              </a:rPr>
              <a:t>dalam</a:t>
            </a:r>
            <a:r>
              <a:rPr lang="en-US" dirty="0">
                <a:solidFill>
                  <a:srgbClr val="000000"/>
                </a:solidFill>
                <a:latin typeface="AdvGTIMES-R"/>
              </a:rPr>
              <a:t> </a:t>
            </a:r>
            <a:r>
              <a:rPr lang="en-US" dirty="0" err="1">
                <a:solidFill>
                  <a:srgbClr val="000000"/>
                </a:solidFill>
                <a:latin typeface="AdvGTIMES-R"/>
              </a:rPr>
              <a:t>hal</a:t>
            </a:r>
            <a:r>
              <a:rPr lang="en-US" dirty="0">
                <a:solidFill>
                  <a:srgbClr val="000000"/>
                </a:solidFill>
                <a:latin typeface="AdvGTIMES-R"/>
              </a:rPr>
              <a:t> </a:t>
            </a:r>
            <a:r>
              <a:rPr lang="en-US" dirty="0" err="1">
                <a:solidFill>
                  <a:srgbClr val="000000"/>
                </a:solidFill>
                <a:latin typeface="AdvGTIMES-R"/>
              </a:rPr>
              <a:t>spesifikasi</a:t>
            </a:r>
            <a:r>
              <a:rPr lang="en-US" dirty="0">
                <a:solidFill>
                  <a:srgbClr val="000000"/>
                </a:solidFill>
                <a:latin typeface="AdvGTIMES-R"/>
              </a:rPr>
              <a:t> </a:t>
            </a:r>
            <a:r>
              <a:rPr lang="en-US" dirty="0" err="1">
                <a:solidFill>
                  <a:srgbClr val="000000"/>
                </a:solidFill>
                <a:latin typeface="AdvGTIMES-R"/>
              </a:rPr>
              <a:t>elemen</a:t>
            </a:r>
            <a:r>
              <a:rPr lang="en-US" dirty="0">
                <a:solidFill>
                  <a:srgbClr val="000000"/>
                </a:solidFill>
                <a:latin typeface="AdvGTIMES-R"/>
              </a:rPr>
              <a:t> (</a:t>
            </a:r>
            <a:r>
              <a:rPr lang="en-US" dirty="0" err="1">
                <a:solidFill>
                  <a:srgbClr val="000000"/>
                </a:solidFill>
                <a:latin typeface="AdvGTIMES-R"/>
              </a:rPr>
              <a:t>misalnya</a:t>
            </a:r>
            <a:r>
              <a:rPr lang="en-US" dirty="0">
                <a:solidFill>
                  <a:srgbClr val="000000"/>
                </a:solidFill>
                <a:latin typeface="AdvGTIMES-R"/>
              </a:rPr>
              <a:t>, </a:t>
            </a:r>
            <a:r>
              <a:rPr lang="en-US" dirty="0" err="1">
                <a:solidFill>
                  <a:srgbClr val="000000"/>
                </a:solidFill>
                <a:latin typeface="AdvGTIMES-R"/>
              </a:rPr>
              <a:t>jumlah</a:t>
            </a:r>
            <a:r>
              <a:rPr lang="en-US" dirty="0">
                <a:solidFill>
                  <a:srgbClr val="000000"/>
                </a:solidFill>
                <a:latin typeface="AdvGTIMES-R"/>
              </a:rPr>
              <a:t> </a:t>
            </a:r>
            <a:r>
              <a:rPr lang="en-US" dirty="0" err="1">
                <a:solidFill>
                  <a:srgbClr val="000000"/>
                </a:solidFill>
                <a:latin typeface="AdvGTIMES-R"/>
              </a:rPr>
              <a:t>bundel</a:t>
            </a:r>
            <a:r>
              <a:rPr lang="en-US" dirty="0">
                <a:solidFill>
                  <a:srgbClr val="000000"/>
                </a:solidFill>
                <a:latin typeface="AdvGTIMES-R"/>
              </a:rPr>
              <a:t> </a:t>
            </a:r>
            <a:r>
              <a:rPr lang="en-US" dirty="0" err="1">
                <a:solidFill>
                  <a:srgbClr val="000000"/>
                </a:solidFill>
                <a:latin typeface="AdvGTIMES-R"/>
              </a:rPr>
              <a:t>dan</a:t>
            </a:r>
            <a:r>
              <a:rPr lang="en-US" dirty="0">
                <a:solidFill>
                  <a:srgbClr val="000000"/>
                </a:solidFill>
                <a:latin typeface="AdvGTIMES-R"/>
              </a:rPr>
              <a:t> </a:t>
            </a:r>
            <a:r>
              <a:rPr lang="en-US" dirty="0" err="1">
                <a:solidFill>
                  <a:srgbClr val="000000"/>
                </a:solidFill>
                <a:latin typeface="AdvGTIMES-R"/>
              </a:rPr>
              <a:t>tipe</a:t>
            </a:r>
            <a:r>
              <a:rPr lang="en-US" dirty="0">
                <a:solidFill>
                  <a:srgbClr val="000000"/>
                </a:solidFill>
                <a:latin typeface="AdvGTIMES-R"/>
              </a:rPr>
              <a:t> </a:t>
            </a:r>
            <a:r>
              <a:rPr lang="en-US" dirty="0" err="1">
                <a:solidFill>
                  <a:srgbClr val="000000"/>
                </a:solidFill>
                <a:latin typeface="AdvGTIMES-R"/>
              </a:rPr>
              <a:t>konduktor</a:t>
            </a:r>
            <a:r>
              <a:rPr lang="en-US" dirty="0">
                <a:solidFill>
                  <a:srgbClr val="000000"/>
                </a:solidFill>
                <a:latin typeface="AdvGTIMES-R"/>
              </a:rPr>
              <a:t>).</a:t>
            </a:r>
          </a:p>
        </p:txBody>
      </p:sp>
      <p:sp>
        <p:nvSpPr>
          <p:cNvPr id="7" name="Rectangle 6"/>
          <p:cNvSpPr/>
          <p:nvPr/>
        </p:nvSpPr>
        <p:spPr>
          <a:xfrm>
            <a:off x="647700" y="2649758"/>
            <a:ext cx="4953000" cy="400110"/>
          </a:xfrm>
          <a:prstGeom prst="rect">
            <a:avLst/>
          </a:prstGeom>
        </p:spPr>
        <p:txBody>
          <a:bodyPr>
            <a:spAutoFit/>
          </a:bodyPr>
          <a:lstStyle/>
          <a:p>
            <a:r>
              <a:rPr lang="id-ID" sz="2000" dirty="0"/>
              <a:t>Unsur-unsurnya mungkin</a:t>
            </a:r>
            <a:endParaRPr lang="en-US" dirty="0">
              <a:latin typeface="AdvGTIMES-R"/>
            </a:endParaRPr>
          </a:p>
        </p:txBody>
      </p:sp>
      <p:sp>
        <p:nvSpPr>
          <p:cNvPr id="8" name="Rectangle 7"/>
          <p:cNvSpPr/>
          <p:nvPr/>
        </p:nvSpPr>
        <p:spPr>
          <a:xfrm>
            <a:off x="734568" y="3044735"/>
            <a:ext cx="4953000" cy="646331"/>
          </a:xfrm>
          <a:prstGeom prst="rect">
            <a:avLst/>
          </a:prstGeom>
        </p:spPr>
        <p:txBody>
          <a:bodyPr>
            <a:spAutoFit/>
          </a:bodyPr>
          <a:lstStyle/>
          <a:p>
            <a:pPr marL="285750" indent="-285750">
              <a:buFont typeface="Arial" panose="020B0604020202020204" pitchFamily="34" charset="0"/>
              <a:buChar char="•"/>
            </a:pPr>
            <a:r>
              <a:rPr lang="en-US" dirty="0" err="1" smtClean="0">
                <a:latin typeface="AdvGTIMES-R"/>
              </a:rPr>
              <a:t>Fasilitas</a:t>
            </a:r>
            <a:r>
              <a:rPr lang="en-US" dirty="0" smtClean="0">
                <a:latin typeface="AdvGTIMES-R"/>
              </a:rPr>
              <a:t> </a:t>
            </a:r>
            <a:r>
              <a:rPr lang="en-US" dirty="0" err="1" smtClean="0">
                <a:latin typeface="AdvGTIMES-R"/>
              </a:rPr>
              <a:t>Pembangkitan</a:t>
            </a:r>
            <a:endParaRPr lang="en-US" dirty="0" smtClean="0">
              <a:latin typeface="AdvGTIMES-R"/>
            </a:endParaRPr>
          </a:p>
          <a:p>
            <a:pPr marL="285750" indent="-285750">
              <a:buFont typeface="Arial" panose="020B0604020202020204" pitchFamily="34" charset="0"/>
              <a:buChar char="•"/>
            </a:pPr>
            <a:r>
              <a:rPr lang="en-ID" dirty="0" err="1" smtClean="0">
                <a:latin typeface="AdvGTIMES-R"/>
              </a:rPr>
              <a:t>Gardu</a:t>
            </a:r>
            <a:endParaRPr lang="en-US" dirty="0"/>
          </a:p>
        </p:txBody>
      </p:sp>
      <p:sp>
        <p:nvSpPr>
          <p:cNvPr id="9" name="Rectangle 8"/>
          <p:cNvSpPr/>
          <p:nvPr/>
        </p:nvSpPr>
        <p:spPr>
          <a:xfrm>
            <a:off x="4764024" y="2926756"/>
            <a:ext cx="4953000" cy="646331"/>
          </a:xfrm>
          <a:prstGeom prst="rect">
            <a:avLst/>
          </a:prstGeom>
        </p:spPr>
        <p:txBody>
          <a:bodyPr>
            <a:spAutoFit/>
          </a:bodyPr>
          <a:lstStyle/>
          <a:p>
            <a:pPr marL="285750" indent="-285750">
              <a:buFont typeface="Arial" panose="020B0604020202020204" pitchFamily="34" charset="0"/>
              <a:buChar char="•"/>
            </a:pPr>
            <a:r>
              <a:rPr lang="en-US" dirty="0" err="1" smtClean="0">
                <a:latin typeface="AdvGTIMES-R"/>
              </a:rPr>
              <a:t>Saluran</a:t>
            </a:r>
            <a:r>
              <a:rPr lang="en-US" dirty="0" smtClean="0">
                <a:latin typeface="AdvGTIMES-R"/>
              </a:rPr>
              <a:t>/</a:t>
            </a:r>
            <a:r>
              <a:rPr lang="en-US" dirty="0" err="1" smtClean="0">
                <a:latin typeface="AdvGTIMES-R"/>
              </a:rPr>
              <a:t>Kabel</a:t>
            </a:r>
            <a:r>
              <a:rPr lang="en-US" dirty="0" smtClean="0">
                <a:latin typeface="AdvGTIMES-R"/>
              </a:rPr>
              <a:t> </a:t>
            </a:r>
            <a:r>
              <a:rPr lang="en-US" dirty="0" err="1" smtClean="0">
                <a:latin typeface="AdvGTIMES-R"/>
              </a:rPr>
              <a:t>Transmisi</a:t>
            </a:r>
            <a:endParaRPr lang="en-US" dirty="0">
              <a:latin typeface="AdvGTIMES-R"/>
            </a:endParaRPr>
          </a:p>
          <a:p>
            <a:pPr marL="285750" indent="-285750">
              <a:buFont typeface="Arial" panose="020B0604020202020204" pitchFamily="34" charset="0"/>
              <a:buChar char="•"/>
            </a:pPr>
            <a:r>
              <a:rPr lang="en-US" dirty="0" smtClean="0">
                <a:latin typeface="AdvGTIMES-R"/>
              </a:rPr>
              <a:t>Capacitors/Reactors </a:t>
            </a:r>
            <a:r>
              <a:rPr lang="en-US" dirty="0" err="1" smtClean="0">
                <a:latin typeface="AdvGTIMES-R"/>
              </a:rPr>
              <a:t>dll</a:t>
            </a:r>
            <a:r>
              <a:rPr lang="en-US" dirty="0" smtClean="0">
                <a:latin typeface="AdvGTIMES-R"/>
              </a:rPr>
              <a:t>.</a:t>
            </a:r>
            <a:endParaRPr lang="en-US" dirty="0"/>
          </a:p>
        </p:txBody>
      </p:sp>
      <p:sp>
        <p:nvSpPr>
          <p:cNvPr id="10" name="Rectangle 9"/>
          <p:cNvSpPr/>
          <p:nvPr/>
        </p:nvSpPr>
        <p:spPr>
          <a:xfrm>
            <a:off x="647700" y="5473057"/>
            <a:ext cx="9069324" cy="646331"/>
          </a:xfrm>
          <a:prstGeom prst="rect">
            <a:avLst/>
          </a:prstGeom>
        </p:spPr>
        <p:txBody>
          <a:bodyPr wrap="square">
            <a:spAutoFit/>
          </a:bodyPr>
          <a:lstStyle/>
          <a:p>
            <a:r>
              <a:rPr lang="en-ID" dirty="0" err="1">
                <a:solidFill>
                  <a:srgbClr val="000000"/>
                </a:solidFill>
                <a:latin typeface="AdvGTIMES-R"/>
              </a:rPr>
              <a:t>Jelas</a:t>
            </a:r>
            <a:r>
              <a:rPr lang="en-ID" dirty="0">
                <a:solidFill>
                  <a:srgbClr val="000000"/>
                </a:solidFill>
                <a:latin typeface="AdvGTIMES-R"/>
              </a:rPr>
              <a:t>, </a:t>
            </a:r>
            <a:r>
              <a:rPr lang="en-ID" dirty="0" err="1">
                <a:solidFill>
                  <a:srgbClr val="000000"/>
                </a:solidFill>
                <a:latin typeface="AdvGTIMES-R"/>
              </a:rPr>
              <a:t>beban</a:t>
            </a:r>
            <a:r>
              <a:rPr lang="en-ID" dirty="0">
                <a:solidFill>
                  <a:srgbClr val="000000"/>
                </a:solidFill>
                <a:latin typeface="AdvGTIMES-R"/>
              </a:rPr>
              <a:t> </a:t>
            </a:r>
            <a:r>
              <a:rPr lang="en-ID" dirty="0" err="1">
                <a:solidFill>
                  <a:srgbClr val="000000"/>
                </a:solidFill>
                <a:latin typeface="AdvGTIMES-R"/>
              </a:rPr>
              <a:t>harus</a:t>
            </a:r>
            <a:r>
              <a:rPr lang="en-ID" dirty="0">
                <a:solidFill>
                  <a:srgbClr val="000000"/>
                </a:solidFill>
                <a:latin typeface="AdvGTIMES-R"/>
              </a:rPr>
              <a:t> </a:t>
            </a:r>
            <a:r>
              <a:rPr lang="en-ID" dirty="0" err="1">
                <a:solidFill>
                  <a:srgbClr val="000000"/>
                </a:solidFill>
                <a:latin typeface="AdvGTIMES-R"/>
              </a:rPr>
              <a:t>cukup</a:t>
            </a:r>
            <a:r>
              <a:rPr lang="en-ID" dirty="0">
                <a:solidFill>
                  <a:srgbClr val="000000"/>
                </a:solidFill>
                <a:latin typeface="AdvGTIMES-R"/>
              </a:rPr>
              <a:t> </a:t>
            </a:r>
            <a:r>
              <a:rPr lang="en-ID" dirty="0" err="1">
                <a:solidFill>
                  <a:srgbClr val="000000"/>
                </a:solidFill>
                <a:latin typeface="AdvGTIMES-R"/>
              </a:rPr>
              <a:t>terpenuhi</a:t>
            </a:r>
            <a:r>
              <a:rPr lang="en-ID" dirty="0">
                <a:solidFill>
                  <a:srgbClr val="000000"/>
                </a:solidFill>
                <a:latin typeface="AdvGTIMES-R"/>
              </a:rPr>
              <a:t>. </a:t>
            </a:r>
            <a:r>
              <a:rPr lang="en-ID" dirty="0" err="1">
                <a:solidFill>
                  <a:srgbClr val="000000"/>
                </a:solidFill>
                <a:latin typeface="AdvGTIMES-R"/>
              </a:rPr>
              <a:t>Pada</a:t>
            </a:r>
            <a:r>
              <a:rPr lang="en-ID" dirty="0">
                <a:solidFill>
                  <a:srgbClr val="000000"/>
                </a:solidFill>
                <a:latin typeface="AdvGTIMES-R"/>
              </a:rPr>
              <a:t> </a:t>
            </a:r>
            <a:r>
              <a:rPr lang="en-ID" dirty="0" err="1">
                <a:solidFill>
                  <a:srgbClr val="000000"/>
                </a:solidFill>
                <a:latin typeface="AdvGTIMES-R"/>
              </a:rPr>
              <a:t>subbagian</a:t>
            </a:r>
            <a:r>
              <a:rPr lang="en-ID" dirty="0">
                <a:solidFill>
                  <a:srgbClr val="000000"/>
                </a:solidFill>
                <a:latin typeface="AdvGTIMES-R"/>
              </a:rPr>
              <a:t> </a:t>
            </a:r>
            <a:r>
              <a:rPr lang="en-ID" dirty="0" err="1">
                <a:solidFill>
                  <a:srgbClr val="000000"/>
                </a:solidFill>
                <a:latin typeface="AdvGTIMES-R"/>
              </a:rPr>
              <a:t>berikut</a:t>
            </a:r>
            <a:r>
              <a:rPr lang="en-ID" dirty="0">
                <a:solidFill>
                  <a:srgbClr val="000000"/>
                </a:solidFill>
                <a:latin typeface="AdvGTIMES-R"/>
              </a:rPr>
              <a:t>, </a:t>
            </a:r>
            <a:r>
              <a:rPr lang="en-ID" dirty="0" err="1">
                <a:solidFill>
                  <a:srgbClr val="000000"/>
                </a:solidFill>
                <a:latin typeface="AdvGTIMES-R"/>
              </a:rPr>
              <a:t>beberapa</a:t>
            </a:r>
            <a:r>
              <a:rPr lang="en-ID" dirty="0">
                <a:solidFill>
                  <a:srgbClr val="000000"/>
                </a:solidFill>
                <a:latin typeface="AdvGTIMES-R"/>
              </a:rPr>
              <a:t> </a:t>
            </a:r>
            <a:r>
              <a:rPr lang="en-ID" dirty="0" err="1">
                <a:solidFill>
                  <a:srgbClr val="000000"/>
                </a:solidFill>
                <a:latin typeface="AdvGTIMES-R"/>
              </a:rPr>
              <a:t>klasifikasi</a:t>
            </a:r>
            <a:r>
              <a:rPr lang="en-ID" dirty="0">
                <a:solidFill>
                  <a:srgbClr val="000000"/>
                </a:solidFill>
                <a:latin typeface="AdvGTIMES-R"/>
              </a:rPr>
              <a:t> </a:t>
            </a:r>
            <a:r>
              <a:rPr lang="en-ID" dirty="0" err="1">
                <a:solidFill>
                  <a:srgbClr val="000000"/>
                </a:solidFill>
                <a:latin typeface="AdvGTIMES-R"/>
              </a:rPr>
              <a:t>subjek</a:t>
            </a:r>
            <a:r>
              <a:rPr lang="en-ID" dirty="0">
                <a:solidFill>
                  <a:srgbClr val="000000"/>
                </a:solidFill>
                <a:latin typeface="AdvGTIMES-R"/>
              </a:rPr>
              <a:t> </a:t>
            </a:r>
            <a:r>
              <a:rPr lang="en-ID" dirty="0" err="1">
                <a:solidFill>
                  <a:srgbClr val="000000"/>
                </a:solidFill>
                <a:latin typeface="AdvGTIMES-R"/>
              </a:rPr>
              <a:t>disediakan</a:t>
            </a:r>
            <a:r>
              <a:rPr lang="en-ID" dirty="0">
                <a:solidFill>
                  <a:srgbClr val="000000"/>
                </a:solidFill>
                <a:latin typeface="AdvGTIMES-R"/>
              </a:rPr>
              <a:t>.</a:t>
            </a:r>
            <a:endParaRPr lang="en-US" dirty="0"/>
          </a:p>
        </p:txBody>
      </p:sp>
      <p:sp>
        <p:nvSpPr>
          <p:cNvPr id="5" name="Date Placeholder 4"/>
          <p:cNvSpPr>
            <a:spLocks noGrp="1"/>
          </p:cNvSpPr>
          <p:nvPr>
            <p:ph type="dt" sz="half" idx="10"/>
          </p:nvPr>
        </p:nvSpPr>
        <p:spPr/>
        <p:txBody>
          <a:bodyPr/>
          <a:lstStyle/>
          <a:p>
            <a:fld id="{94941720-9962-4722-92CB-E4A987D038EB}" type="datetime9">
              <a:rPr lang="en-US" smtClean="0"/>
              <a:t>10/18/2017 1:14:56 PM</a:t>
            </a:fld>
            <a:endParaRPr lang="en-US"/>
          </a:p>
        </p:txBody>
      </p:sp>
      <p:sp>
        <p:nvSpPr>
          <p:cNvPr id="11" name="Slide Number Placeholder 10"/>
          <p:cNvSpPr>
            <a:spLocks noGrp="1"/>
          </p:cNvSpPr>
          <p:nvPr>
            <p:ph type="sldNum" sz="quarter" idx="12"/>
          </p:nvPr>
        </p:nvSpPr>
        <p:spPr/>
        <p:txBody>
          <a:bodyPr/>
          <a:lstStyle/>
          <a:p>
            <a:fld id="{C7448EEC-1D14-4DD9-B8EB-772171F61A1D}" type="slidenum">
              <a:rPr lang="en-US" smtClean="0"/>
              <a:t>17</a:t>
            </a:fld>
            <a:endParaRPr lang="en-US"/>
          </a:p>
        </p:txBody>
      </p:sp>
    </p:spTree>
    <p:extLst>
      <p:ext uri="{BB962C8B-B14F-4D97-AF65-F5344CB8AC3E}">
        <p14:creationId xmlns:p14="http://schemas.microsoft.com/office/powerpoint/2010/main" val="357695116"/>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170</a:t>
            </a:fld>
            <a:endParaRPr lang="en-US"/>
          </a:p>
        </p:txBody>
      </p:sp>
      <p:pic>
        <p:nvPicPr>
          <p:cNvPr id="2" name="Picture 1"/>
          <p:cNvPicPr>
            <a:picLocks noChangeAspect="1"/>
          </p:cNvPicPr>
          <p:nvPr/>
        </p:nvPicPr>
        <p:blipFill>
          <a:blip r:embed="rId2"/>
          <a:stretch>
            <a:fillRect/>
          </a:stretch>
        </p:blipFill>
        <p:spPr>
          <a:xfrm>
            <a:off x="1556736" y="1254967"/>
            <a:ext cx="7859447" cy="782270"/>
          </a:xfrm>
          <a:prstGeom prst="rect">
            <a:avLst/>
          </a:prstGeom>
        </p:spPr>
      </p:pic>
      <p:sp>
        <p:nvSpPr>
          <p:cNvPr id="3" name="Rectangle 2"/>
          <p:cNvSpPr/>
          <p:nvPr/>
        </p:nvSpPr>
        <p:spPr>
          <a:xfrm>
            <a:off x="337833" y="208526"/>
            <a:ext cx="2917786" cy="400110"/>
          </a:xfrm>
          <a:prstGeom prst="rect">
            <a:avLst/>
          </a:prstGeom>
        </p:spPr>
        <p:txBody>
          <a:bodyPr wrap="none">
            <a:spAutoFit/>
          </a:bodyPr>
          <a:lstStyle/>
          <a:p>
            <a:r>
              <a:rPr lang="en-US" sz="2000" b="1" dirty="0">
                <a:latin typeface="AdvGTIMES-B"/>
              </a:rPr>
              <a:t>5.4.2.2 Fuel Constraint</a:t>
            </a:r>
            <a:endParaRPr lang="en-US" b="1" dirty="0"/>
          </a:p>
        </p:txBody>
      </p:sp>
      <p:sp>
        <p:nvSpPr>
          <p:cNvPr id="6" name="Rectangle 5"/>
          <p:cNvSpPr/>
          <p:nvPr/>
        </p:nvSpPr>
        <p:spPr>
          <a:xfrm>
            <a:off x="578936" y="608636"/>
            <a:ext cx="8837247" cy="646331"/>
          </a:xfrm>
          <a:prstGeom prst="rect">
            <a:avLst/>
          </a:prstGeom>
        </p:spPr>
        <p:txBody>
          <a:bodyPr wrap="square">
            <a:spAutoFit/>
          </a:bodyPr>
          <a:lstStyle/>
          <a:p>
            <a:r>
              <a:rPr lang="en-ID" dirty="0">
                <a:latin typeface="AdvGTIMES-R"/>
              </a:rPr>
              <a:t>Fuel type </a:t>
            </a:r>
            <a:r>
              <a:rPr lang="en-ID" dirty="0">
                <a:latin typeface="AdvGTIMES-IT"/>
              </a:rPr>
              <a:t>j </a:t>
            </a:r>
            <a:r>
              <a:rPr lang="en-ID" dirty="0">
                <a:latin typeface="AdvGTIMES-R"/>
              </a:rPr>
              <a:t>in year </a:t>
            </a:r>
            <a:r>
              <a:rPr lang="en-ID" dirty="0">
                <a:latin typeface="AdvGTIMES-IT"/>
              </a:rPr>
              <a:t>t </a:t>
            </a:r>
            <a:r>
              <a:rPr lang="en-ID" dirty="0">
                <a:latin typeface="AdvGTIMES-R"/>
              </a:rPr>
              <a:t>may be limited to </a:t>
            </a:r>
            <a:r>
              <a:rPr lang="en-ID" dirty="0" err="1">
                <a:latin typeface="AdvGTIMES-IT"/>
              </a:rPr>
              <a:t>Fuel</a:t>
            </a:r>
            <a:r>
              <a:rPr lang="en-ID" sz="800" dirty="0" err="1">
                <a:latin typeface="AdvGTIMES-IT"/>
              </a:rPr>
              <a:t>jt</a:t>
            </a:r>
            <a:r>
              <a:rPr lang="en-ID" sz="800" dirty="0">
                <a:latin typeface="AdvGTIMES-IT"/>
              </a:rPr>
              <a:t> </a:t>
            </a:r>
            <a:r>
              <a:rPr lang="en-ID" dirty="0">
                <a:latin typeface="AdvGTIMES-R"/>
              </a:rPr>
              <a:t>based on its availability for the</a:t>
            </a:r>
          </a:p>
          <a:p>
            <a:r>
              <a:rPr lang="en-US" dirty="0">
                <a:latin typeface="AdvGTIMES-R"/>
              </a:rPr>
              <a:t>system. As a result</a:t>
            </a:r>
            <a:endParaRPr lang="en-US" dirty="0"/>
          </a:p>
        </p:txBody>
      </p:sp>
      <p:sp>
        <p:nvSpPr>
          <p:cNvPr id="7" name="Rectangle 6"/>
          <p:cNvSpPr/>
          <p:nvPr/>
        </p:nvSpPr>
        <p:spPr>
          <a:xfrm>
            <a:off x="693420" y="2030951"/>
            <a:ext cx="8651748" cy="1200329"/>
          </a:xfrm>
          <a:prstGeom prst="rect">
            <a:avLst/>
          </a:prstGeom>
        </p:spPr>
        <p:txBody>
          <a:bodyPr wrap="square">
            <a:spAutoFit/>
          </a:bodyPr>
          <a:lstStyle/>
          <a:p>
            <a:r>
              <a:rPr lang="en-US" dirty="0">
                <a:latin typeface="AdvGTIMES-R"/>
              </a:rPr>
              <a:t>where</a:t>
            </a:r>
          </a:p>
          <a:p>
            <a:pPr lvl="1"/>
            <a:r>
              <a:rPr lang="en-ID" dirty="0" err="1">
                <a:latin typeface="AdvGTIMES-IT"/>
              </a:rPr>
              <a:t>Fuel</a:t>
            </a:r>
            <a:r>
              <a:rPr lang="en-ID" sz="800" dirty="0" err="1">
                <a:latin typeface="AdvGTIMES-IT"/>
              </a:rPr>
              <a:t>ij</a:t>
            </a:r>
            <a:r>
              <a:rPr lang="en-ID" sz="800" dirty="0">
                <a:latin typeface="AdvGTIMES-IT"/>
              </a:rPr>
              <a:t> </a:t>
            </a:r>
            <a:r>
              <a:rPr lang="en-ID" sz="800" dirty="0" smtClean="0">
                <a:latin typeface="AdvGTIMES-IT"/>
              </a:rPr>
              <a:t>      </a:t>
            </a:r>
            <a:r>
              <a:rPr lang="en-ID" dirty="0" smtClean="0">
                <a:latin typeface="AdvGTIMES-R"/>
              </a:rPr>
              <a:t>The </a:t>
            </a:r>
            <a:r>
              <a:rPr lang="en-ID" dirty="0">
                <a:latin typeface="AdvGTIMES-R"/>
              </a:rPr>
              <a:t>fuel consumption type </a:t>
            </a:r>
            <a:r>
              <a:rPr lang="en-ID" dirty="0">
                <a:latin typeface="AdvGTIMES-IT"/>
              </a:rPr>
              <a:t>j </a:t>
            </a:r>
            <a:r>
              <a:rPr lang="en-ID" dirty="0">
                <a:latin typeface="AdvGTIMES-R"/>
              </a:rPr>
              <a:t>for unit type </a:t>
            </a:r>
            <a:r>
              <a:rPr lang="en-ID" dirty="0" err="1">
                <a:latin typeface="AdvGTIMES-IT"/>
              </a:rPr>
              <a:t>i</a:t>
            </a:r>
            <a:r>
              <a:rPr lang="en-ID" dirty="0">
                <a:latin typeface="AdvGTIMES-IT"/>
              </a:rPr>
              <a:t> </a:t>
            </a:r>
            <a:r>
              <a:rPr lang="en-ID" dirty="0">
                <a:latin typeface="AdvGTIMES-R"/>
              </a:rPr>
              <a:t>(m</a:t>
            </a:r>
            <a:r>
              <a:rPr lang="en-ID" sz="800" dirty="0">
                <a:latin typeface="AdvGTIMES-R"/>
              </a:rPr>
              <a:t>3</a:t>
            </a:r>
            <a:r>
              <a:rPr lang="en-ID" dirty="0">
                <a:latin typeface="AdvGTIMES-R"/>
              </a:rPr>
              <a:t>/MWh)</a:t>
            </a:r>
          </a:p>
          <a:p>
            <a:pPr lvl="1"/>
            <a:r>
              <a:rPr lang="en-ID" dirty="0" err="1">
                <a:latin typeface="AdvGTIMES-IT"/>
              </a:rPr>
              <a:t>Nf</a:t>
            </a:r>
            <a:r>
              <a:rPr lang="en-ID" dirty="0">
                <a:latin typeface="AdvGTIMES-IT"/>
              </a:rPr>
              <a:t> </a:t>
            </a:r>
            <a:r>
              <a:rPr lang="en-ID" dirty="0" smtClean="0">
                <a:latin typeface="AdvGTIMES-IT"/>
              </a:rPr>
              <a:t>      </a:t>
            </a:r>
            <a:r>
              <a:rPr lang="en-ID" dirty="0" smtClean="0">
                <a:latin typeface="AdvGTIMES-R"/>
              </a:rPr>
              <a:t>The </a:t>
            </a:r>
            <a:r>
              <a:rPr lang="en-ID" dirty="0">
                <a:latin typeface="AdvGTIMES-R"/>
              </a:rPr>
              <a:t>number of the available fuels</a:t>
            </a:r>
          </a:p>
          <a:p>
            <a:pPr lvl="1"/>
            <a:r>
              <a:rPr lang="en-ID" dirty="0" err="1">
                <a:latin typeface="AdvGTIMES-IT"/>
              </a:rPr>
              <a:t>Fuel</a:t>
            </a:r>
            <a:r>
              <a:rPr lang="en-ID" sz="800" dirty="0" err="1">
                <a:latin typeface="AdvGTIMES-IT"/>
              </a:rPr>
              <a:t>ejt</a:t>
            </a:r>
            <a:r>
              <a:rPr lang="en-ID" sz="800" dirty="0">
                <a:latin typeface="AdvGTIMES-IT"/>
              </a:rPr>
              <a:t> </a:t>
            </a:r>
            <a:r>
              <a:rPr lang="en-ID" sz="800" dirty="0" smtClean="0">
                <a:latin typeface="AdvGTIMES-IT"/>
              </a:rPr>
              <a:t>   </a:t>
            </a:r>
            <a:r>
              <a:rPr lang="en-ID" dirty="0" smtClean="0">
                <a:latin typeface="AdvGTIMES-R"/>
              </a:rPr>
              <a:t>The </a:t>
            </a:r>
            <a:r>
              <a:rPr lang="en-ID" dirty="0">
                <a:latin typeface="AdvGTIMES-R"/>
              </a:rPr>
              <a:t>fuel consumption type </a:t>
            </a:r>
            <a:r>
              <a:rPr lang="en-ID" dirty="0">
                <a:latin typeface="AdvGTIMES-IT"/>
              </a:rPr>
              <a:t>j </a:t>
            </a:r>
            <a:r>
              <a:rPr lang="en-ID" dirty="0">
                <a:latin typeface="AdvGTIMES-R"/>
              </a:rPr>
              <a:t>for existing units in year </a:t>
            </a:r>
            <a:r>
              <a:rPr lang="en-ID" dirty="0">
                <a:latin typeface="AdvGTIMES-IT"/>
              </a:rPr>
              <a:t>t </a:t>
            </a:r>
            <a:r>
              <a:rPr lang="en-ID" dirty="0">
                <a:latin typeface="AdvGTIMES-R"/>
              </a:rPr>
              <a:t>(m</a:t>
            </a:r>
            <a:r>
              <a:rPr lang="en-ID" sz="800" dirty="0">
                <a:latin typeface="AdvGTIMES-R"/>
              </a:rPr>
              <a:t>3</a:t>
            </a:r>
            <a:r>
              <a:rPr lang="en-ID" dirty="0">
                <a:latin typeface="AdvGTIMES-R"/>
              </a:rPr>
              <a:t>)</a:t>
            </a:r>
            <a:endParaRPr lang="en-US" dirty="0"/>
          </a:p>
        </p:txBody>
      </p:sp>
      <p:sp>
        <p:nvSpPr>
          <p:cNvPr id="8" name="Rectangle 7"/>
          <p:cNvSpPr/>
          <p:nvPr/>
        </p:nvSpPr>
        <p:spPr>
          <a:xfrm>
            <a:off x="337833" y="3484077"/>
            <a:ext cx="3486852" cy="400110"/>
          </a:xfrm>
          <a:prstGeom prst="rect">
            <a:avLst/>
          </a:prstGeom>
        </p:spPr>
        <p:txBody>
          <a:bodyPr wrap="none">
            <a:spAutoFit/>
          </a:bodyPr>
          <a:lstStyle/>
          <a:p>
            <a:r>
              <a:rPr lang="en-US" sz="2000" b="1" dirty="0">
                <a:latin typeface="AdvGTIMES-B"/>
              </a:rPr>
              <a:t>5.4.2.3 Pollution Constraint</a:t>
            </a:r>
            <a:endParaRPr lang="en-US" sz="2000" b="1" dirty="0"/>
          </a:p>
        </p:txBody>
      </p:sp>
      <p:sp>
        <p:nvSpPr>
          <p:cNvPr id="9" name="Rectangle 8"/>
          <p:cNvSpPr/>
          <p:nvPr/>
        </p:nvSpPr>
        <p:spPr>
          <a:xfrm>
            <a:off x="693420" y="3873314"/>
            <a:ext cx="8651748" cy="646331"/>
          </a:xfrm>
          <a:prstGeom prst="rect">
            <a:avLst/>
          </a:prstGeom>
        </p:spPr>
        <p:txBody>
          <a:bodyPr wrap="square">
            <a:spAutoFit/>
          </a:bodyPr>
          <a:lstStyle/>
          <a:p>
            <a:r>
              <a:rPr lang="en-ID" dirty="0">
                <a:latin typeface="AdvGTIMES-R"/>
              </a:rPr>
              <a:t>Similar to fuel, the pollution generated by unit </a:t>
            </a:r>
            <a:r>
              <a:rPr lang="en-ID" dirty="0" err="1">
                <a:latin typeface="AdvGTIMES-IT"/>
              </a:rPr>
              <a:t>i</a:t>
            </a:r>
            <a:r>
              <a:rPr lang="en-ID" dirty="0">
                <a:latin typeface="AdvGTIMES-IT"/>
              </a:rPr>
              <a:t> </a:t>
            </a:r>
            <a:r>
              <a:rPr lang="en-ID" dirty="0">
                <a:latin typeface="AdvGTIMES-R"/>
              </a:rPr>
              <a:t>based on pollution type </a:t>
            </a:r>
            <a:r>
              <a:rPr lang="en-ID" dirty="0">
                <a:latin typeface="AdvGTIMES-IT"/>
              </a:rPr>
              <a:t>j </a:t>
            </a:r>
            <a:r>
              <a:rPr lang="en-ID" dirty="0">
                <a:latin typeface="AdvGTIMES-R"/>
              </a:rPr>
              <a:t>(</a:t>
            </a:r>
            <a:r>
              <a:rPr lang="en-ID" dirty="0" err="1">
                <a:latin typeface="AdvGTIMES-IT"/>
              </a:rPr>
              <a:t>Pollu</a:t>
            </a:r>
            <a:r>
              <a:rPr lang="en-ID" sz="800" dirty="0" err="1">
                <a:latin typeface="AdvGTIMES-IT"/>
              </a:rPr>
              <a:t>ij</a:t>
            </a:r>
            <a:r>
              <a:rPr lang="en-ID" dirty="0">
                <a:latin typeface="AdvGTIMES-R"/>
              </a:rPr>
              <a:t>)</a:t>
            </a:r>
          </a:p>
          <a:p>
            <a:r>
              <a:rPr lang="en-ID" dirty="0">
                <a:latin typeface="AdvGTIMES-R"/>
              </a:rPr>
              <a:t>should be limited to </a:t>
            </a:r>
            <a:r>
              <a:rPr lang="en-ID" dirty="0" err="1">
                <a:latin typeface="AdvGTIMES-IT"/>
              </a:rPr>
              <a:t>Pollu</a:t>
            </a:r>
            <a:r>
              <a:rPr lang="en-ID" sz="800" dirty="0" err="1">
                <a:latin typeface="AdvGTIMES-IT"/>
              </a:rPr>
              <a:t>jt</a:t>
            </a:r>
            <a:r>
              <a:rPr lang="en-ID" dirty="0">
                <a:latin typeface="AdvGTIMES-R"/>
              </a:rPr>
              <a:t>, so</a:t>
            </a:r>
            <a:endParaRPr lang="en-US" dirty="0"/>
          </a:p>
        </p:txBody>
      </p:sp>
      <p:sp>
        <p:nvSpPr>
          <p:cNvPr id="10" name="Rectangle 9"/>
          <p:cNvSpPr/>
          <p:nvPr/>
        </p:nvSpPr>
        <p:spPr>
          <a:xfrm>
            <a:off x="693420" y="5142509"/>
            <a:ext cx="7688705" cy="923330"/>
          </a:xfrm>
          <a:prstGeom prst="rect">
            <a:avLst/>
          </a:prstGeom>
        </p:spPr>
        <p:txBody>
          <a:bodyPr wrap="square">
            <a:spAutoFit/>
          </a:bodyPr>
          <a:lstStyle/>
          <a:p>
            <a:r>
              <a:rPr lang="en-US" dirty="0">
                <a:latin typeface="AdvGTIMES-R"/>
              </a:rPr>
              <a:t>where</a:t>
            </a:r>
          </a:p>
          <a:p>
            <a:pPr lvl="1"/>
            <a:r>
              <a:rPr lang="en-ID" dirty="0">
                <a:latin typeface="AdvGTIMES-IT"/>
              </a:rPr>
              <a:t>Np </a:t>
            </a:r>
            <a:r>
              <a:rPr lang="en-ID" dirty="0" smtClean="0">
                <a:latin typeface="AdvGTIMES-IT"/>
              </a:rPr>
              <a:t>      </a:t>
            </a:r>
            <a:r>
              <a:rPr lang="en-ID" dirty="0" smtClean="0">
                <a:latin typeface="AdvGTIMES-R"/>
              </a:rPr>
              <a:t>The </a:t>
            </a:r>
            <a:r>
              <a:rPr lang="en-ID" dirty="0">
                <a:latin typeface="AdvGTIMES-R"/>
              </a:rPr>
              <a:t>number of pollution types</a:t>
            </a:r>
          </a:p>
          <a:p>
            <a:pPr lvl="1"/>
            <a:r>
              <a:rPr lang="en-ID" dirty="0" err="1">
                <a:latin typeface="AdvGTIMES-IT"/>
              </a:rPr>
              <a:t>Pollu</a:t>
            </a:r>
            <a:r>
              <a:rPr lang="en-ID" sz="800" dirty="0" err="1">
                <a:latin typeface="AdvGTIMES-IT"/>
              </a:rPr>
              <a:t>ejt</a:t>
            </a:r>
            <a:r>
              <a:rPr lang="en-ID" sz="800" dirty="0">
                <a:latin typeface="AdvGTIMES-IT"/>
              </a:rPr>
              <a:t> </a:t>
            </a:r>
            <a:r>
              <a:rPr lang="en-ID" sz="800" dirty="0" smtClean="0">
                <a:latin typeface="AdvGTIMES-IT"/>
              </a:rPr>
              <a:t>  </a:t>
            </a:r>
            <a:r>
              <a:rPr lang="en-ID" dirty="0" smtClean="0">
                <a:latin typeface="AdvGTIMES-R"/>
              </a:rPr>
              <a:t>The </a:t>
            </a:r>
            <a:r>
              <a:rPr lang="en-ID" dirty="0">
                <a:latin typeface="AdvGTIMES-R"/>
              </a:rPr>
              <a:t>pollution type </a:t>
            </a:r>
            <a:r>
              <a:rPr lang="en-ID" dirty="0">
                <a:latin typeface="AdvGTIMES-IT"/>
              </a:rPr>
              <a:t>j</a:t>
            </a:r>
            <a:r>
              <a:rPr lang="en-ID" dirty="0">
                <a:latin typeface="AdvGTIMES-R"/>
              </a:rPr>
              <a:t>, generated by existing units in year </a:t>
            </a:r>
            <a:r>
              <a:rPr lang="en-ID" dirty="0">
                <a:latin typeface="AdvGTIMES-IT"/>
              </a:rPr>
              <a:t>t</a:t>
            </a:r>
            <a:endParaRPr lang="en-US" dirty="0"/>
          </a:p>
        </p:txBody>
      </p:sp>
      <p:pic>
        <p:nvPicPr>
          <p:cNvPr id="11" name="Picture 10"/>
          <p:cNvPicPr>
            <a:picLocks noChangeAspect="1"/>
          </p:cNvPicPr>
          <p:nvPr/>
        </p:nvPicPr>
        <p:blipFill>
          <a:blip r:embed="rId3"/>
          <a:stretch>
            <a:fillRect/>
          </a:stretch>
        </p:blipFill>
        <p:spPr>
          <a:xfrm>
            <a:off x="1556736" y="4502531"/>
            <a:ext cx="7648575" cy="883186"/>
          </a:xfrm>
          <a:prstGeom prst="rect">
            <a:avLst/>
          </a:prstGeom>
        </p:spPr>
      </p:pic>
    </p:spTree>
    <p:extLst>
      <p:ext uri="{BB962C8B-B14F-4D97-AF65-F5344CB8AC3E}">
        <p14:creationId xmlns:p14="http://schemas.microsoft.com/office/powerpoint/2010/main" val="382167216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171</a:t>
            </a:fld>
            <a:endParaRPr lang="en-US"/>
          </a:p>
        </p:txBody>
      </p:sp>
      <p:sp>
        <p:nvSpPr>
          <p:cNvPr id="2" name="Rectangle 1"/>
          <p:cNvSpPr/>
          <p:nvPr/>
        </p:nvSpPr>
        <p:spPr>
          <a:xfrm>
            <a:off x="163884" y="226814"/>
            <a:ext cx="3338799" cy="400110"/>
          </a:xfrm>
          <a:prstGeom prst="rect">
            <a:avLst/>
          </a:prstGeom>
        </p:spPr>
        <p:txBody>
          <a:bodyPr wrap="none">
            <a:spAutoFit/>
          </a:bodyPr>
          <a:lstStyle/>
          <a:p>
            <a:r>
              <a:rPr lang="en-ID" sz="2000" b="1" dirty="0">
                <a:latin typeface="AdvGTIMES-B"/>
              </a:rPr>
              <a:t>5.5 WASP, a GEP Package</a:t>
            </a:r>
            <a:endParaRPr lang="en-US" b="1" dirty="0"/>
          </a:p>
        </p:txBody>
      </p:sp>
      <p:sp>
        <p:nvSpPr>
          <p:cNvPr id="3" name="Rectangle 2"/>
          <p:cNvSpPr/>
          <p:nvPr/>
        </p:nvSpPr>
        <p:spPr>
          <a:xfrm>
            <a:off x="603504" y="626924"/>
            <a:ext cx="8769096" cy="2308324"/>
          </a:xfrm>
          <a:prstGeom prst="rect">
            <a:avLst/>
          </a:prstGeom>
        </p:spPr>
        <p:txBody>
          <a:bodyPr wrap="square">
            <a:spAutoFit/>
          </a:bodyPr>
          <a:lstStyle/>
          <a:p>
            <a:r>
              <a:rPr lang="en-ID" dirty="0">
                <a:solidFill>
                  <a:srgbClr val="000000"/>
                </a:solidFill>
                <a:latin typeface="AdvGTIMES-R"/>
              </a:rPr>
              <a:t>WASP is a GEP package, based on single-bus </a:t>
            </a:r>
            <a:r>
              <a:rPr lang="en-ID" dirty="0" err="1">
                <a:solidFill>
                  <a:srgbClr val="000000"/>
                </a:solidFill>
                <a:latin typeface="AdvGTIMES-R"/>
              </a:rPr>
              <a:t>modeling</a:t>
            </a:r>
            <a:r>
              <a:rPr lang="en-ID" dirty="0">
                <a:solidFill>
                  <a:srgbClr val="000000"/>
                </a:solidFill>
                <a:latin typeface="AdvGTIMES-R"/>
              </a:rPr>
              <a:t> developed for IAEA and</a:t>
            </a:r>
          </a:p>
          <a:p>
            <a:r>
              <a:rPr lang="en-ID" dirty="0">
                <a:solidFill>
                  <a:srgbClr val="000000"/>
                </a:solidFill>
                <a:latin typeface="AdvGTIMES-R"/>
              </a:rPr>
              <a:t>freely distributed to all members of this agency. It is designed to find the </a:t>
            </a:r>
            <a:r>
              <a:rPr lang="en-ID" dirty="0" err="1" smtClean="0">
                <a:solidFill>
                  <a:srgbClr val="000000"/>
                </a:solidFill>
                <a:latin typeface="AdvGTIMES-R"/>
              </a:rPr>
              <a:t>conomically</a:t>
            </a:r>
            <a:endParaRPr lang="en-ID" dirty="0">
              <a:solidFill>
                <a:srgbClr val="000000"/>
              </a:solidFill>
              <a:latin typeface="AdvGTIMES-R"/>
            </a:endParaRPr>
          </a:p>
          <a:p>
            <a:r>
              <a:rPr lang="en-ID" dirty="0">
                <a:solidFill>
                  <a:srgbClr val="000000"/>
                </a:solidFill>
                <a:latin typeface="AdvGTIMES-R"/>
              </a:rPr>
              <a:t>optimal generation expansion policy for an electric utility system </a:t>
            </a:r>
            <a:r>
              <a:rPr lang="en-ID" dirty="0" smtClean="0">
                <a:solidFill>
                  <a:srgbClr val="000000"/>
                </a:solidFill>
                <a:latin typeface="AdvGTIMES-R"/>
              </a:rPr>
              <a:t>within user-specified </a:t>
            </a:r>
            <a:r>
              <a:rPr lang="en-ID" dirty="0">
                <a:solidFill>
                  <a:srgbClr val="000000"/>
                </a:solidFill>
                <a:latin typeface="AdvGTIMES-R"/>
              </a:rPr>
              <a:t>constraints. It utilizes probabilistic estimation of the system (</a:t>
            </a:r>
            <a:r>
              <a:rPr lang="en-ID" dirty="0" smtClean="0">
                <a:solidFill>
                  <a:srgbClr val="000000"/>
                </a:solidFill>
                <a:latin typeface="AdvGTIMES-R"/>
              </a:rPr>
              <a:t>production costs</a:t>
            </a:r>
            <a:r>
              <a:rPr lang="en-ID" dirty="0">
                <a:solidFill>
                  <a:srgbClr val="000000"/>
                </a:solidFill>
                <a:latin typeface="AdvGTIMES-R"/>
              </a:rPr>
              <a:t>), unserved energy cost, reliability calculations, LP (Linear Programming</a:t>
            </a:r>
            <a:r>
              <a:rPr lang="en-ID" dirty="0" smtClean="0">
                <a:solidFill>
                  <a:srgbClr val="000000"/>
                </a:solidFill>
                <a:latin typeface="AdvGTIMES-R"/>
              </a:rPr>
              <a:t>) technique </a:t>
            </a:r>
            <a:r>
              <a:rPr lang="en-ID" dirty="0">
                <a:solidFill>
                  <a:srgbClr val="000000"/>
                </a:solidFill>
                <a:latin typeface="AdvGTIMES-R"/>
              </a:rPr>
              <a:t>for determining optimal dispatch policy </a:t>
            </a:r>
            <a:r>
              <a:rPr lang="en-ID" dirty="0" smtClean="0">
                <a:solidFill>
                  <a:srgbClr val="000000"/>
                </a:solidFill>
                <a:latin typeface="AdvGTIMES-R"/>
              </a:rPr>
              <a:t>satisfying </a:t>
            </a:r>
            <a:r>
              <a:rPr lang="en-US" dirty="0" smtClean="0">
                <a:solidFill>
                  <a:srgbClr val="000000"/>
                </a:solidFill>
                <a:latin typeface="AdvGTIMES-R"/>
              </a:rPr>
              <a:t>constraints </a:t>
            </a:r>
            <a:r>
              <a:rPr lang="en-US" dirty="0">
                <a:solidFill>
                  <a:srgbClr val="000000"/>
                </a:solidFill>
                <a:latin typeface="AdvGTIMES-R"/>
              </a:rPr>
              <a:t>on fuel availability, environmental emissions and electricity </a:t>
            </a:r>
            <a:r>
              <a:rPr lang="en-US" dirty="0" smtClean="0">
                <a:solidFill>
                  <a:srgbClr val="000000"/>
                </a:solidFill>
                <a:latin typeface="AdvGTIMES-R"/>
              </a:rPr>
              <a:t>generation </a:t>
            </a:r>
            <a:r>
              <a:rPr lang="en-ID" dirty="0" smtClean="0">
                <a:solidFill>
                  <a:srgbClr val="000000"/>
                </a:solidFill>
                <a:latin typeface="AdvGTIMES-R"/>
              </a:rPr>
              <a:t>by </a:t>
            </a:r>
            <a:r>
              <a:rPr lang="en-ID" dirty="0">
                <a:solidFill>
                  <a:srgbClr val="000000"/>
                </a:solidFill>
                <a:latin typeface="AdvGTIMES-R"/>
              </a:rPr>
              <a:t>some plants and DP (Dynamic Programming) for comparing the costs </a:t>
            </a:r>
            <a:r>
              <a:rPr lang="en-ID" dirty="0" smtClean="0">
                <a:solidFill>
                  <a:srgbClr val="000000"/>
                </a:solidFill>
                <a:latin typeface="AdvGTIMES-R"/>
              </a:rPr>
              <a:t>of </a:t>
            </a:r>
            <a:r>
              <a:rPr lang="en-US" dirty="0" smtClean="0">
                <a:solidFill>
                  <a:srgbClr val="000000"/>
                </a:solidFill>
                <a:latin typeface="AdvGTIMES-R"/>
              </a:rPr>
              <a:t>alternative </a:t>
            </a:r>
            <a:r>
              <a:rPr lang="en-US" dirty="0">
                <a:solidFill>
                  <a:srgbClr val="000000"/>
                </a:solidFill>
                <a:latin typeface="AdvGTIMES-R"/>
              </a:rPr>
              <a:t>system expansion plans</a:t>
            </a:r>
            <a:r>
              <a:rPr lang="en-US" dirty="0" smtClean="0">
                <a:solidFill>
                  <a:srgbClr val="000000"/>
                </a:solidFill>
                <a:latin typeface="AdvGTIMES-R"/>
              </a:rPr>
              <a:t>.</a:t>
            </a:r>
            <a:endParaRPr lang="en-US" dirty="0">
              <a:solidFill>
                <a:srgbClr val="000000"/>
              </a:solidFill>
              <a:latin typeface="AdvGTIMES-R"/>
            </a:endParaRPr>
          </a:p>
        </p:txBody>
      </p:sp>
      <p:sp>
        <p:nvSpPr>
          <p:cNvPr id="6" name="Rectangle 5"/>
          <p:cNvSpPr/>
          <p:nvPr/>
        </p:nvSpPr>
        <p:spPr>
          <a:xfrm>
            <a:off x="603504" y="3103352"/>
            <a:ext cx="8769096" cy="1200329"/>
          </a:xfrm>
          <a:prstGeom prst="rect">
            <a:avLst/>
          </a:prstGeom>
        </p:spPr>
        <p:txBody>
          <a:bodyPr wrap="square">
            <a:spAutoFit/>
          </a:bodyPr>
          <a:lstStyle/>
          <a:p>
            <a:r>
              <a:rPr lang="en-ID" dirty="0" smtClean="0">
                <a:solidFill>
                  <a:srgbClr val="000000"/>
                </a:solidFill>
                <a:latin typeface="AdvGTIMES-R"/>
              </a:rPr>
              <a:t>The </a:t>
            </a:r>
            <a:r>
              <a:rPr lang="en-ID" dirty="0">
                <a:solidFill>
                  <a:srgbClr val="000000"/>
                </a:solidFill>
                <a:latin typeface="AdvGTIMES-R"/>
              </a:rPr>
              <a:t>schematic diagram of cash flows for an expansion plan is shown in Fig. </a:t>
            </a:r>
            <a:r>
              <a:rPr lang="en-ID" dirty="0">
                <a:solidFill>
                  <a:srgbClr val="0000FF"/>
                </a:solidFill>
                <a:latin typeface="AdvGTIMES-R"/>
              </a:rPr>
              <a:t>5.2</a:t>
            </a:r>
            <a:r>
              <a:rPr lang="en-ID" dirty="0">
                <a:solidFill>
                  <a:srgbClr val="000000"/>
                </a:solidFill>
                <a:latin typeface="AdvGTIMES-R"/>
              </a:rPr>
              <a:t>.</a:t>
            </a:r>
          </a:p>
          <a:p>
            <a:r>
              <a:rPr lang="en-ID" dirty="0">
                <a:solidFill>
                  <a:srgbClr val="000000"/>
                </a:solidFill>
                <a:latin typeface="AdvGTIMES-R"/>
              </a:rPr>
              <a:t>The cost components are calculated with some details as given in </a:t>
            </a:r>
            <a:r>
              <a:rPr lang="en-ID" dirty="0">
                <a:solidFill>
                  <a:srgbClr val="0000FF"/>
                </a:solidFill>
                <a:latin typeface="AdvGTIMES-R"/>
              </a:rPr>
              <a:t>Sect. 5.5.1</a:t>
            </a:r>
            <a:r>
              <a:rPr lang="en-ID" dirty="0">
                <a:solidFill>
                  <a:srgbClr val="000000"/>
                </a:solidFill>
                <a:latin typeface="AdvGTIMES-R"/>
              </a:rPr>
              <a:t>.</a:t>
            </a:r>
          </a:p>
          <a:p>
            <a:r>
              <a:rPr lang="en-ID" dirty="0">
                <a:solidFill>
                  <a:srgbClr val="000000"/>
                </a:solidFill>
                <a:latin typeface="AdvGTIMES-R"/>
              </a:rPr>
              <a:t>The WASP computer program general capabilities and characteristics are described</a:t>
            </a:r>
          </a:p>
          <a:p>
            <a:r>
              <a:rPr lang="en-US" dirty="0">
                <a:solidFill>
                  <a:srgbClr val="000000"/>
                </a:solidFill>
                <a:latin typeface="AdvGTIMES-R"/>
              </a:rPr>
              <a:t>in </a:t>
            </a:r>
            <a:r>
              <a:rPr lang="en-US" dirty="0">
                <a:solidFill>
                  <a:srgbClr val="0000FF"/>
                </a:solidFill>
                <a:latin typeface="AdvGTIMES-R"/>
              </a:rPr>
              <a:t>Sect. 5.5.2</a:t>
            </a:r>
            <a:r>
              <a:rPr lang="en-US" dirty="0">
                <a:solidFill>
                  <a:srgbClr val="000000"/>
                </a:solidFill>
                <a:latin typeface="AdvGTIMES-R"/>
              </a:rPr>
              <a:t>.</a:t>
            </a:r>
            <a:endParaRPr lang="en-US" dirty="0"/>
          </a:p>
        </p:txBody>
      </p:sp>
    </p:spTree>
    <p:extLst>
      <p:ext uri="{BB962C8B-B14F-4D97-AF65-F5344CB8AC3E}">
        <p14:creationId xmlns:p14="http://schemas.microsoft.com/office/powerpoint/2010/main" val="236456860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172</a:t>
            </a:fld>
            <a:endParaRPr lang="en-US"/>
          </a:p>
        </p:txBody>
      </p:sp>
      <p:pic>
        <p:nvPicPr>
          <p:cNvPr id="2" name="Picture 1"/>
          <p:cNvPicPr>
            <a:picLocks noChangeAspect="1"/>
          </p:cNvPicPr>
          <p:nvPr/>
        </p:nvPicPr>
        <p:blipFill>
          <a:blip r:embed="rId2"/>
          <a:stretch>
            <a:fillRect/>
          </a:stretch>
        </p:blipFill>
        <p:spPr>
          <a:xfrm>
            <a:off x="324264" y="166679"/>
            <a:ext cx="5491320" cy="6458434"/>
          </a:xfrm>
          <a:prstGeom prst="rect">
            <a:avLst/>
          </a:prstGeom>
        </p:spPr>
      </p:pic>
      <p:sp>
        <p:nvSpPr>
          <p:cNvPr id="3" name="Rectangle 2"/>
          <p:cNvSpPr/>
          <p:nvPr/>
        </p:nvSpPr>
        <p:spPr>
          <a:xfrm>
            <a:off x="5815584" y="161805"/>
            <a:ext cx="3758184" cy="6401753"/>
          </a:xfrm>
          <a:prstGeom prst="rect">
            <a:avLst/>
          </a:prstGeom>
        </p:spPr>
        <p:txBody>
          <a:bodyPr wrap="square">
            <a:spAutoFit/>
          </a:bodyPr>
          <a:lstStyle/>
          <a:p>
            <a:r>
              <a:rPr lang="en-ID" dirty="0">
                <a:latin typeface="AdvGTIMES-R"/>
              </a:rPr>
              <a:t>The model for each thermal plant is described by</a:t>
            </a:r>
          </a:p>
          <a:p>
            <a:pPr marL="285750" indent="-285750">
              <a:buFont typeface="Arial" panose="020B0604020202020204" pitchFamily="34" charset="0"/>
              <a:buChar char="•"/>
            </a:pPr>
            <a:r>
              <a:rPr lang="en-US" sz="1700" dirty="0" smtClean="0">
                <a:latin typeface="AdvGTIMES-R"/>
              </a:rPr>
              <a:t>Maximum </a:t>
            </a:r>
            <a:r>
              <a:rPr lang="en-US" sz="1700" dirty="0">
                <a:latin typeface="AdvGTIMES-R"/>
              </a:rPr>
              <a:t>and minimum capacities</a:t>
            </a:r>
          </a:p>
          <a:p>
            <a:pPr marL="285750" indent="-285750">
              <a:buFont typeface="Arial" panose="020B0604020202020204" pitchFamily="34" charset="0"/>
              <a:buChar char="•"/>
            </a:pPr>
            <a:r>
              <a:rPr lang="en-ID" sz="1700" dirty="0" smtClean="0">
                <a:latin typeface="AdvGTIMES-R"/>
              </a:rPr>
              <a:t>Heat </a:t>
            </a:r>
            <a:r>
              <a:rPr lang="en-ID" sz="1700" dirty="0">
                <a:latin typeface="AdvGTIMES-R"/>
              </a:rPr>
              <a:t>rate at minimum capacity and incremental heat rate between minimum </a:t>
            </a:r>
            <a:r>
              <a:rPr lang="en-ID" sz="1700" dirty="0" smtClean="0">
                <a:latin typeface="AdvGTIMES-R"/>
              </a:rPr>
              <a:t>and </a:t>
            </a:r>
            <a:r>
              <a:rPr lang="en-US" sz="1700" dirty="0" smtClean="0">
                <a:latin typeface="AdvGTIMES-R"/>
              </a:rPr>
              <a:t>maximum </a:t>
            </a:r>
            <a:r>
              <a:rPr lang="en-US" sz="1700" dirty="0">
                <a:latin typeface="AdvGTIMES-R"/>
              </a:rPr>
              <a:t>capacities</a:t>
            </a:r>
          </a:p>
          <a:p>
            <a:pPr marL="285750" indent="-285750">
              <a:buFont typeface="Arial" panose="020B0604020202020204" pitchFamily="34" charset="0"/>
              <a:buChar char="•"/>
            </a:pPr>
            <a:r>
              <a:rPr lang="en-US" sz="1700" dirty="0" smtClean="0">
                <a:latin typeface="AdvGTIMES-R"/>
              </a:rPr>
              <a:t>Maintenance </a:t>
            </a:r>
            <a:r>
              <a:rPr lang="en-US" sz="1700" dirty="0">
                <a:latin typeface="AdvGTIMES-R"/>
              </a:rPr>
              <a:t>requirements (scheduled outages)</a:t>
            </a:r>
          </a:p>
          <a:p>
            <a:pPr marL="285750" indent="-285750">
              <a:buFont typeface="Arial" panose="020B0604020202020204" pitchFamily="34" charset="0"/>
              <a:buChar char="•"/>
            </a:pPr>
            <a:r>
              <a:rPr lang="en-ID" sz="1700" dirty="0" smtClean="0">
                <a:latin typeface="AdvGTIMES-R"/>
              </a:rPr>
              <a:t>Failure </a:t>
            </a:r>
            <a:r>
              <a:rPr lang="en-ID" sz="1700" dirty="0">
                <a:latin typeface="AdvGTIMES-R"/>
              </a:rPr>
              <a:t>probability (forced outage rate)</a:t>
            </a:r>
          </a:p>
          <a:p>
            <a:pPr marL="285750" indent="-285750">
              <a:buFont typeface="Arial" panose="020B0604020202020204" pitchFamily="34" charset="0"/>
              <a:buChar char="•"/>
            </a:pPr>
            <a:r>
              <a:rPr lang="en-ID" sz="1700" dirty="0" smtClean="0">
                <a:latin typeface="AdvGTIMES-R"/>
              </a:rPr>
              <a:t>Emission </a:t>
            </a:r>
            <a:r>
              <a:rPr lang="en-ID" sz="1700" dirty="0">
                <a:latin typeface="AdvGTIMES-R"/>
              </a:rPr>
              <a:t>rates and specific energy use</a:t>
            </a:r>
          </a:p>
          <a:p>
            <a:pPr marL="285750" indent="-285750">
              <a:buFont typeface="Arial" panose="020B0604020202020204" pitchFamily="34" charset="0"/>
              <a:buChar char="•"/>
            </a:pPr>
            <a:r>
              <a:rPr lang="en-ID" sz="1700" dirty="0" smtClean="0">
                <a:latin typeface="AdvGTIMES-R"/>
              </a:rPr>
              <a:t>Capital </a:t>
            </a:r>
            <a:r>
              <a:rPr lang="en-ID" sz="1700" dirty="0">
                <a:latin typeface="AdvGTIMES-R"/>
              </a:rPr>
              <a:t>investment cost (for expansion candidates)</a:t>
            </a:r>
          </a:p>
          <a:p>
            <a:pPr marL="285750" indent="-285750">
              <a:buFont typeface="Arial" panose="020B0604020202020204" pitchFamily="34" charset="0"/>
              <a:buChar char="•"/>
            </a:pPr>
            <a:r>
              <a:rPr lang="en-US" sz="1700" dirty="0" smtClean="0">
                <a:latin typeface="AdvGTIMES-R"/>
              </a:rPr>
              <a:t>Variable </a:t>
            </a:r>
            <a:r>
              <a:rPr lang="en-US" sz="1700" dirty="0">
                <a:latin typeface="AdvGTIMES-R"/>
              </a:rPr>
              <a:t>fuel cost</a:t>
            </a:r>
          </a:p>
          <a:p>
            <a:pPr marL="285750" indent="-285750">
              <a:buFont typeface="Arial" panose="020B0604020202020204" pitchFamily="34" charset="0"/>
              <a:buChar char="•"/>
            </a:pPr>
            <a:r>
              <a:rPr lang="en-ID" sz="1700" dirty="0" smtClean="0">
                <a:latin typeface="AdvGTIMES-R"/>
              </a:rPr>
              <a:t>Fuel </a:t>
            </a:r>
            <a:r>
              <a:rPr lang="en-ID" sz="1700" dirty="0">
                <a:latin typeface="AdvGTIMES-R"/>
              </a:rPr>
              <a:t>inventory cost (for expansion candidates)</a:t>
            </a:r>
          </a:p>
          <a:p>
            <a:pPr marL="285750" indent="-285750">
              <a:buFont typeface="Arial" panose="020B0604020202020204" pitchFamily="34" charset="0"/>
              <a:buChar char="•"/>
            </a:pPr>
            <a:r>
              <a:rPr lang="en-ID" sz="1700" dirty="0" smtClean="0">
                <a:latin typeface="AdvGTIMES-R"/>
              </a:rPr>
              <a:t>Fixed </a:t>
            </a:r>
            <a:r>
              <a:rPr lang="en-ID" sz="1700" dirty="0">
                <a:latin typeface="AdvGTIMES-R"/>
              </a:rPr>
              <a:t>component and variable component (non-fuel) of operating and </a:t>
            </a:r>
            <a:r>
              <a:rPr lang="en-ID" sz="1700" dirty="0" smtClean="0">
                <a:latin typeface="AdvGTIMES-R"/>
              </a:rPr>
              <a:t>maintenance </a:t>
            </a:r>
            <a:r>
              <a:rPr lang="en-US" sz="1700" dirty="0" smtClean="0">
                <a:latin typeface="AdvGTIMES-R"/>
              </a:rPr>
              <a:t>costs</a:t>
            </a:r>
            <a:endParaRPr lang="en-US" sz="1700" dirty="0">
              <a:latin typeface="AdvGTIMES-R"/>
            </a:endParaRPr>
          </a:p>
          <a:p>
            <a:pPr marL="285750" indent="-285750">
              <a:buFont typeface="Arial" panose="020B0604020202020204" pitchFamily="34" charset="0"/>
              <a:buChar char="•"/>
            </a:pPr>
            <a:r>
              <a:rPr lang="en-ID" sz="1700" dirty="0" smtClean="0">
                <a:latin typeface="AdvGTIMES-R"/>
              </a:rPr>
              <a:t>Plant </a:t>
            </a:r>
            <a:r>
              <a:rPr lang="en-ID" sz="1700" dirty="0">
                <a:latin typeface="AdvGTIMES-R"/>
              </a:rPr>
              <a:t>life (for expansion candidates</a:t>
            </a:r>
            <a:r>
              <a:rPr lang="en-ID" sz="1700" dirty="0" smtClean="0">
                <a:latin typeface="AdvGTIMES-R"/>
              </a:rPr>
              <a:t>)</a:t>
            </a:r>
            <a:endParaRPr lang="en-ID" sz="1700" dirty="0">
              <a:latin typeface="AdvGTIMES-R"/>
            </a:endParaRPr>
          </a:p>
        </p:txBody>
      </p:sp>
    </p:spTree>
    <p:extLst>
      <p:ext uri="{BB962C8B-B14F-4D97-AF65-F5344CB8AC3E}">
        <p14:creationId xmlns:p14="http://schemas.microsoft.com/office/powerpoint/2010/main" val="154715592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173</a:t>
            </a:fld>
            <a:endParaRPr lang="en-US"/>
          </a:p>
        </p:txBody>
      </p:sp>
      <p:sp>
        <p:nvSpPr>
          <p:cNvPr id="2" name="Rectangle 1"/>
          <p:cNvSpPr/>
          <p:nvPr/>
        </p:nvSpPr>
        <p:spPr>
          <a:xfrm>
            <a:off x="483108" y="195364"/>
            <a:ext cx="9054084" cy="1754326"/>
          </a:xfrm>
          <a:prstGeom prst="rect">
            <a:avLst/>
          </a:prstGeom>
        </p:spPr>
        <p:txBody>
          <a:bodyPr wrap="square">
            <a:spAutoFit/>
          </a:bodyPr>
          <a:lstStyle/>
          <a:p>
            <a:r>
              <a:rPr lang="en-ID" dirty="0">
                <a:latin typeface="AdvGTIMES-R"/>
              </a:rPr>
              <a:t>The cost of energy not served reflects the expected damages to the economy of</a:t>
            </a:r>
          </a:p>
          <a:p>
            <a:r>
              <a:rPr lang="en-ID" dirty="0">
                <a:latin typeface="AdvGTIMES-R"/>
              </a:rPr>
              <a:t>the country </a:t>
            </a:r>
            <a:r>
              <a:rPr lang="en-ID" dirty="0" err="1">
                <a:latin typeface="AdvGTIMES-R"/>
              </a:rPr>
              <a:t>modeled</a:t>
            </a:r>
            <a:r>
              <a:rPr lang="en-ID" dirty="0">
                <a:latin typeface="AdvGTIMES-R"/>
              </a:rPr>
              <a:t> in WASP through a quadratic function relating </a:t>
            </a:r>
            <a:r>
              <a:rPr lang="en-ID" dirty="0" smtClean="0">
                <a:latin typeface="AdvGTIMES-R"/>
              </a:rPr>
              <a:t>the </a:t>
            </a:r>
            <a:r>
              <a:rPr lang="en-ID" dirty="0">
                <a:solidFill>
                  <a:srgbClr val="000000"/>
                </a:solidFill>
                <a:latin typeface="AdvGTIMES-R"/>
              </a:rPr>
              <a:t>incremental cost of the energy not served to the amount of energy not served. </a:t>
            </a:r>
            <a:r>
              <a:rPr lang="en-ID" dirty="0" smtClean="0">
                <a:solidFill>
                  <a:srgbClr val="000000"/>
                </a:solidFill>
                <a:latin typeface="AdvGTIMES-R"/>
              </a:rPr>
              <a:t>In theory </a:t>
            </a:r>
            <a:r>
              <a:rPr lang="en-ID" dirty="0">
                <a:solidFill>
                  <a:srgbClr val="000000"/>
                </a:solidFill>
                <a:latin typeface="AdvGTIMES-R"/>
              </a:rPr>
              <a:t>at least, the cost of the energy not served would permit automatic </a:t>
            </a:r>
            <a:r>
              <a:rPr lang="en-ID" dirty="0" smtClean="0">
                <a:solidFill>
                  <a:srgbClr val="000000"/>
                </a:solidFill>
                <a:latin typeface="AdvGTIMES-R"/>
              </a:rPr>
              <a:t>definition of </a:t>
            </a:r>
            <a:r>
              <a:rPr lang="en-ID" dirty="0">
                <a:solidFill>
                  <a:srgbClr val="000000"/>
                </a:solidFill>
                <a:latin typeface="AdvGTIMES-R"/>
              </a:rPr>
              <a:t>the adequate amount of the reserve capacity in the power system.</a:t>
            </a:r>
          </a:p>
          <a:p>
            <a:endParaRPr lang="en-US" dirty="0"/>
          </a:p>
        </p:txBody>
      </p:sp>
      <p:sp>
        <p:nvSpPr>
          <p:cNvPr id="3" name="Rectangle 2"/>
          <p:cNvSpPr/>
          <p:nvPr/>
        </p:nvSpPr>
        <p:spPr>
          <a:xfrm>
            <a:off x="483108" y="1687818"/>
            <a:ext cx="8714232" cy="2308324"/>
          </a:xfrm>
          <a:prstGeom prst="rect">
            <a:avLst/>
          </a:prstGeom>
        </p:spPr>
        <p:txBody>
          <a:bodyPr wrap="square">
            <a:spAutoFit/>
          </a:bodyPr>
          <a:lstStyle/>
          <a:p>
            <a:r>
              <a:rPr lang="en-ID" dirty="0" smtClean="0">
                <a:solidFill>
                  <a:srgbClr val="000000"/>
                </a:solidFill>
                <a:latin typeface="AdvGTIMES-R"/>
              </a:rPr>
              <a:t>In </a:t>
            </a:r>
            <a:r>
              <a:rPr lang="en-ID" dirty="0">
                <a:solidFill>
                  <a:srgbClr val="000000"/>
                </a:solidFill>
                <a:latin typeface="AdvGTIMES-R"/>
              </a:rPr>
              <a:t>order to calculate the present-worth values of the cost components, </a:t>
            </a:r>
            <a:r>
              <a:rPr lang="en-ID" dirty="0" smtClean="0">
                <a:solidFill>
                  <a:srgbClr val="000000"/>
                </a:solidFill>
                <a:latin typeface="AdvGTIMES-R"/>
              </a:rPr>
              <a:t>the present-worth </a:t>
            </a:r>
            <a:r>
              <a:rPr lang="en-ID" dirty="0">
                <a:solidFill>
                  <a:srgbClr val="000000"/>
                </a:solidFill>
                <a:latin typeface="AdvGTIMES-R"/>
              </a:rPr>
              <a:t>factors used are evaluated assuming that the full capital </a:t>
            </a:r>
            <a:r>
              <a:rPr lang="en-ID" dirty="0" smtClean="0">
                <a:solidFill>
                  <a:srgbClr val="000000"/>
                </a:solidFill>
                <a:latin typeface="AdvGTIMES-R"/>
              </a:rPr>
              <a:t>investment for </a:t>
            </a:r>
            <a:r>
              <a:rPr lang="en-ID" dirty="0">
                <a:solidFill>
                  <a:srgbClr val="000000"/>
                </a:solidFill>
                <a:latin typeface="AdvGTIMES-R"/>
              </a:rPr>
              <a:t>a plant added by the expansion plan is made at the beginning of the year </a:t>
            </a:r>
            <a:r>
              <a:rPr lang="en-ID" dirty="0" smtClean="0">
                <a:solidFill>
                  <a:srgbClr val="000000"/>
                </a:solidFill>
                <a:latin typeface="AdvGTIMES-R"/>
              </a:rPr>
              <a:t>in which </a:t>
            </a:r>
            <a:r>
              <a:rPr lang="en-ID" dirty="0">
                <a:solidFill>
                  <a:srgbClr val="000000"/>
                </a:solidFill>
                <a:latin typeface="AdvGTIMES-R"/>
              </a:rPr>
              <a:t>it goes into service and that its salvation value is the credit at the horizon </a:t>
            </a:r>
            <a:r>
              <a:rPr lang="en-ID" dirty="0" smtClean="0">
                <a:solidFill>
                  <a:srgbClr val="000000"/>
                </a:solidFill>
                <a:latin typeface="AdvGTIMES-R"/>
              </a:rPr>
              <a:t>for the </a:t>
            </a:r>
            <a:r>
              <a:rPr lang="en-ID" dirty="0">
                <a:solidFill>
                  <a:srgbClr val="000000"/>
                </a:solidFill>
                <a:latin typeface="AdvGTIMES-R"/>
              </a:rPr>
              <a:t>remaining economic life of the plant. Fuel inventory costs are treated as </a:t>
            </a:r>
            <a:r>
              <a:rPr lang="en-ID" dirty="0" smtClean="0">
                <a:solidFill>
                  <a:srgbClr val="000000"/>
                </a:solidFill>
                <a:latin typeface="AdvGTIMES-R"/>
              </a:rPr>
              <a:t>the investment </a:t>
            </a:r>
            <a:r>
              <a:rPr lang="en-ID" dirty="0">
                <a:solidFill>
                  <a:srgbClr val="000000"/>
                </a:solidFill>
                <a:latin typeface="AdvGTIMES-R"/>
              </a:rPr>
              <a:t>costs, but full credit is taken at the horizon (i.e. these costs are </a:t>
            </a:r>
            <a:r>
              <a:rPr lang="en-ID" dirty="0" smtClean="0">
                <a:solidFill>
                  <a:srgbClr val="000000"/>
                </a:solidFill>
                <a:latin typeface="AdvGTIMES-R"/>
              </a:rPr>
              <a:t>not depreciated</a:t>
            </a:r>
            <a:r>
              <a:rPr lang="en-ID" dirty="0">
                <a:solidFill>
                  <a:srgbClr val="000000"/>
                </a:solidFill>
                <a:latin typeface="AdvGTIMES-R"/>
              </a:rPr>
              <a:t>). All the other costs (fuel, O &amp; M, and energy not served) are </a:t>
            </a:r>
            <a:r>
              <a:rPr lang="en-ID" dirty="0" smtClean="0">
                <a:solidFill>
                  <a:srgbClr val="000000"/>
                </a:solidFill>
                <a:latin typeface="AdvGTIMES-R"/>
              </a:rPr>
              <a:t>already assumed </a:t>
            </a:r>
            <a:r>
              <a:rPr lang="en-ID" dirty="0">
                <a:solidFill>
                  <a:srgbClr val="000000"/>
                </a:solidFill>
                <a:latin typeface="AdvGTIMES-R"/>
              </a:rPr>
              <a:t>to occur in the middle of the corresponding year. These assumptions </a:t>
            </a:r>
            <a:r>
              <a:rPr lang="en-ID" dirty="0" smtClean="0">
                <a:solidFill>
                  <a:srgbClr val="000000"/>
                </a:solidFill>
                <a:latin typeface="AdvGTIMES-R"/>
              </a:rPr>
              <a:t>are </a:t>
            </a:r>
            <a:r>
              <a:rPr lang="en-US" dirty="0" smtClean="0">
                <a:solidFill>
                  <a:srgbClr val="000000"/>
                </a:solidFill>
                <a:latin typeface="AdvGTIMES-R"/>
              </a:rPr>
              <a:t>illustrated </a:t>
            </a:r>
            <a:r>
              <a:rPr lang="en-US" dirty="0">
                <a:solidFill>
                  <a:srgbClr val="000000"/>
                </a:solidFill>
                <a:latin typeface="AdvGTIMES-R"/>
              </a:rPr>
              <a:t>in Fig. </a:t>
            </a:r>
            <a:r>
              <a:rPr lang="en-US" dirty="0">
                <a:solidFill>
                  <a:srgbClr val="0000FF"/>
                </a:solidFill>
                <a:latin typeface="AdvGTIMES-R"/>
              </a:rPr>
              <a:t>5.2</a:t>
            </a:r>
            <a:r>
              <a:rPr lang="en-US" dirty="0">
                <a:solidFill>
                  <a:srgbClr val="000000"/>
                </a:solidFill>
                <a:latin typeface="AdvGTIMES-R"/>
              </a:rPr>
              <a:t>.</a:t>
            </a:r>
            <a:endParaRPr lang="en-US" dirty="0"/>
          </a:p>
        </p:txBody>
      </p:sp>
      <p:sp>
        <p:nvSpPr>
          <p:cNvPr id="6" name="Rectangle 5"/>
          <p:cNvSpPr/>
          <p:nvPr/>
        </p:nvSpPr>
        <p:spPr>
          <a:xfrm>
            <a:off x="268467" y="4076438"/>
            <a:ext cx="4812792" cy="400110"/>
          </a:xfrm>
          <a:prstGeom prst="rect">
            <a:avLst/>
          </a:prstGeom>
        </p:spPr>
        <p:txBody>
          <a:bodyPr wrap="none">
            <a:spAutoFit/>
          </a:bodyPr>
          <a:lstStyle/>
          <a:p>
            <a:r>
              <a:rPr lang="en-ID" sz="2000" b="1" dirty="0">
                <a:latin typeface="AdvGTIMES-BI"/>
              </a:rPr>
              <a:t>5.5.2 Description of WASP-IV Modules</a:t>
            </a:r>
            <a:endParaRPr lang="en-US" sz="2000" b="1" dirty="0"/>
          </a:p>
        </p:txBody>
      </p:sp>
      <p:sp>
        <p:nvSpPr>
          <p:cNvPr id="7" name="Rectangle 6"/>
          <p:cNvSpPr/>
          <p:nvPr/>
        </p:nvSpPr>
        <p:spPr>
          <a:xfrm>
            <a:off x="494781" y="4476548"/>
            <a:ext cx="9172956" cy="1477328"/>
          </a:xfrm>
          <a:prstGeom prst="rect">
            <a:avLst/>
          </a:prstGeom>
        </p:spPr>
        <p:txBody>
          <a:bodyPr wrap="square">
            <a:spAutoFit/>
          </a:bodyPr>
          <a:lstStyle/>
          <a:p>
            <a:r>
              <a:rPr lang="en-ID" dirty="0">
                <a:solidFill>
                  <a:srgbClr val="000000"/>
                </a:solidFill>
                <a:latin typeface="AdvGTIMES-R"/>
              </a:rPr>
              <a:t>Table </a:t>
            </a:r>
            <a:r>
              <a:rPr lang="en-ID" dirty="0">
                <a:solidFill>
                  <a:srgbClr val="0000FF"/>
                </a:solidFill>
                <a:latin typeface="AdvGTIMES-R"/>
              </a:rPr>
              <a:t>5.4 </a:t>
            </a:r>
            <a:r>
              <a:rPr lang="en-ID" dirty="0">
                <a:solidFill>
                  <a:srgbClr val="000000"/>
                </a:solidFill>
                <a:latin typeface="AdvGTIMES-R"/>
              </a:rPr>
              <a:t>summarizes the capabilities of the WASP-IV computer code.</a:t>
            </a:r>
          </a:p>
          <a:p>
            <a:r>
              <a:rPr lang="en-ID" dirty="0">
                <a:solidFill>
                  <a:srgbClr val="000000"/>
                </a:solidFill>
                <a:latin typeface="AdvGTIMES-R"/>
              </a:rPr>
              <a:t>There are seven modules in WASP. The first three can be executed </a:t>
            </a:r>
            <a:r>
              <a:rPr lang="en-ID" dirty="0" smtClean="0">
                <a:solidFill>
                  <a:srgbClr val="000000"/>
                </a:solidFill>
                <a:latin typeface="AdvGTIMES-R"/>
              </a:rPr>
              <a:t>independently of </a:t>
            </a:r>
            <a:r>
              <a:rPr lang="en-ID" dirty="0">
                <a:solidFill>
                  <a:srgbClr val="000000"/>
                </a:solidFill>
                <a:latin typeface="AdvGTIMES-R"/>
              </a:rPr>
              <a:t>each other in any order. Modules 4, 5, and 6, however, must be </a:t>
            </a:r>
            <a:r>
              <a:rPr lang="en-ID" dirty="0" smtClean="0">
                <a:solidFill>
                  <a:srgbClr val="000000"/>
                </a:solidFill>
                <a:latin typeface="AdvGTIMES-R"/>
              </a:rPr>
              <a:t>executed in </a:t>
            </a:r>
            <a:r>
              <a:rPr lang="en-ID" dirty="0">
                <a:solidFill>
                  <a:srgbClr val="000000"/>
                </a:solidFill>
                <a:latin typeface="AdvGTIMES-R"/>
              </a:rPr>
              <a:t>order, after execution of Modules 1, 2, and 3. There is also a seventh module</a:t>
            </a:r>
            <a:r>
              <a:rPr lang="en-ID" dirty="0" smtClean="0">
                <a:solidFill>
                  <a:srgbClr val="000000"/>
                </a:solidFill>
                <a:latin typeface="AdvGTIMES-R"/>
              </a:rPr>
              <a:t>, REPROBAT</a:t>
            </a:r>
            <a:r>
              <a:rPr lang="en-ID" dirty="0">
                <a:solidFill>
                  <a:srgbClr val="000000"/>
                </a:solidFill>
                <a:latin typeface="AdvGTIMES-R"/>
              </a:rPr>
              <a:t>, which produces a summary report of the first six modules, </a:t>
            </a:r>
            <a:r>
              <a:rPr lang="en-ID" dirty="0" smtClean="0">
                <a:solidFill>
                  <a:srgbClr val="000000"/>
                </a:solidFill>
                <a:latin typeface="AdvGTIMES-R"/>
              </a:rPr>
              <a:t>in addition </a:t>
            </a:r>
            <a:r>
              <a:rPr lang="en-ID" dirty="0">
                <a:solidFill>
                  <a:srgbClr val="000000"/>
                </a:solidFill>
                <a:latin typeface="AdvGTIMES-R"/>
              </a:rPr>
              <a:t>to its own results.</a:t>
            </a:r>
            <a:endParaRPr lang="en-US" dirty="0"/>
          </a:p>
        </p:txBody>
      </p:sp>
    </p:spTree>
    <p:extLst>
      <p:ext uri="{BB962C8B-B14F-4D97-AF65-F5344CB8AC3E}">
        <p14:creationId xmlns:p14="http://schemas.microsoft.com/office/powerpoint/2010/main" val="23999370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174</a:t>
            </a:fld>
            <a:endParaRPr lang="en-US"/>
          </a:p>
        </p:txBody>
      </p:sp>
      <p:sp>
        <p:nvSpPr>
          <p:cNvPr id="2" name="Rectangle 1"/>
          <p:cNvSpPr/>
          <p:nvPr/>
        </p:nvSpPr>
        <p:spPr>
          <a:xfrm>
            <a:off x="382524" y="276320"/>
            <a:ext cx="8935212" cy="923330"/>
          </a:xfrm>
          <a:prstGeom prst="rect">
            <a:avLst/>
          </a:prstGeom>
        </p:spPr>
        <p:txBody>
          <a:bodyPr wrap="square">
            <a:spAutoFit/>
          </a:bodyPr>
          <a:lstStyle/>
          <a:p>
            <a:pPr marL="285750" indent="-285750">
              <a:buFont typeface="Arial" panose="020B0604020202020204" pitchFamily="34" charset="0"/>
              <a:buChar char="•"/>
            </a:pPr>
            <a:r>
              <a:rPr lang="en-US" dirty="0" smtClean="0">
                <a:latin typeface="AdvGTIMES-B"/>
              </a:rPr>
              <a:t>Module </a:t>
            </a:r>
            <a:r>
              <a:rPr lang="en-US" dirty="0">
                <a:latin typeface="AdvGTIMES-B"/>
              </a:rPr>
              <a:t>1. </a:t>
            </a:r>
            <a:r>
              <a:rPr lang="en-US" dirty="0">
                <a:latin typeface="AdvGTIMES-R"/>
              </a:rPr>
              <a:t>LOADSY (Load System Description), processes </a:t>
            </a:r>
            <a:r>
              <a:rPr lang="en-US" dirty="0" smtClean="0">
                <a:latin typeface="AdvGTIMES-R"/>
              </a:rPr>
              <a:t>information </a:t>
            </a:r>
            <a:r>
              <a:rPr lang="en-ID" dirty="0" smtClean="0">
                <a:latin typeface="AdvGTIMES-R"/>
              </a:rPr>
              <a:t>describing </a:t>
            </a:r>
            <a:r>
              <a:rPr lang="en-ID" dirty="0">
                <a:latin typeface="AdvGTIMES-R"/>
              </a:rPr>
              <a:t>period peak loads and load duration curves for the power system </a:t>
            </a:r>
            <a:r>
              <a:rPr lang="en-ID" dirty="0" smtClean="0">
                <a:latin typeface="AdvGTIMES-R"/>
              </a:rPr>
              <a:t>over </a:t>
            </a:r>
            <a:r>
              <a:rPr lang="en-US" dirty="0" smtClean="0">
                <a:latin typeface="AdvGTIMES-R"/>
              </a:rPr>
              <a:t>the </a:t>
            </a:r>
            <a:r>
              <a:rPr lang="en-US" dirty="0">
                <a:latin typeface="AdvGTIMES-R"/>
              </a:rPr>
              <a:t>study period.</a:t>
            </a:r>
            <a:endParaRPr lang="en-US" dirty="0"/>
          </a:p>
        </p:txBody>
      </p:sp>
      <p:pic>
        <p:nvPicPr>
          <p:cNvPr id="3" name="Picture 2"/>
          <p:cNvPicPr>
            <a:picLocks noChangeAspect="1"/>
          </p:cNvPicPr>
          <p:nvPr/>
        </p:nvPicPr>
        <p:blipFill>
          <a:blip r:embed="rId2"/>
          <a:stretch>
            <a:fillRect/>
          </a:stretch>
        </p:blipFill>
        <p:spPr>
          <a:xfrm>
            <a:off x="835544" y="1199651"/>
            <a:ext cx="7997559" cy="3866126"/>
          </a:xfrm>
          <a:prstGeom prst="rect">
            <a:avLst/>
          </a:prstGeom>
        </p:spPr>
      </p:pic>
      <p:sp>
        <p:nvSpPr>
          <p:cNvPr id="6" name="Rectangle 5"/>
          <p:cNvSpPr/>
          <p:nvPr/>
        </p:nvSpPr>
        <p:spPr>
          <a:xfrm>
            <a:off x="495048" y="5142509"/>
            <a:ext cx="8668512" cy="923330"/>
          </a:xfrm>
          <a:prstGeom prst="rect">
            <a:avLst/>
          </a:prstGeom>
        </p:spPr>
        <p:txBody>
          <a:bodyPr wrap="square">
            <a:spAutoFit/>
          </a:bodyPr>
          <a:lstStyle/>
          <a:p>
            <a:pPr marL="285750" indent="-285750">
              <a:buFont typeface="Arial" panose="020B0604020202020204" pitchFamily="34" charset="0"/>
              <a:buChar char="•"/>
            </a:pPr>
            <a:r>
              <a:rPr lang="en-US" dirty="0" smtClean="0">
                <a:latin typeface="AdvGTIMES-B"/>
              </a:rPr>
              <a:t>Module </a:t>
            </a:r>
            <a:r>
              <a:rPr lang="en-US" dirty="0">
                <a:latin typeface="AdvGTIMES-B"/>
              </a:rPr>
              <a:t>2. </a:t>
            </a:r>
            <a:r>
              <a:rPr lang="en-US" dirty="0">
                <a:latin typeface="AdvGTIMES-R"/>
              </a:rPr>
              <a:t>FLXSYS (Fixed System Description), processes </a:t>
            </a:r>
            <a:r>
              <a:rPr lang="en-US" dirty="0" smtClean="0">
                <a:latin typeface="AdvGTIMES-R"/>
              </a:rPr>
              <a:t>information </a:t>
            </a:r>
            <a:r>
              <a:rPr lang="en-ID" dirty="0" smtClean="0">
                <a:latin typeface="AdvGTIMES-R"/>
              </a:rPr>
              <a:t>describing </a:t>
            </a:r>
            <a:r>
              <a:rPr lang="en-ID" dirty="0">
                <a:latin typeface="AdvGTIMES-R"/>
              </a:rPr>
              <a:t>the existing generation system and any pre-determined additions </a:t>
            </a:r>
            <a:r>
              <a:rPr lang="en-ID" dirty="0" smtClean="0">
                <a:latin typeface="AdvGTIMES-R"/>
              </a:rPr>
              <a:t>or retirements</a:t>
            </a:r>
            <a:r>
              <a:rPr lang="en-ID" dirty="0">
                <a:latin typeface="AdvGTIMES-R"/>
              </a:rPr>
              <a:t>, as well as availability or electricity generation by some plants</a:t>
            </a:r>
            <a:r>
              <a:rPr lang="en-ID" dirty="0" smtClean="0">
                <a:latin typeface="AdvGTIMES-R"/>
              </a:rPr>
              <a:t>.</a:t>
            </a:r>
            <a:endParaRPr lang="en-ID" dirty="0">
              <a:latin typeface="AdvGTIMES-R"/>
            </a:endParaRPr>
          </a:p>
        </p:txBody>
      </p:sp>
    </p:spTree>
    <p:extLst>
      <p:ext uri="{BB962C8B-B14F-4D97-AF65-F5344CB8AC3E}">
        <p14:creationId xmlns:p14="http://schemas.microsoft.com/office/powerpoint/2010/main" val="64307683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175</a:t>
            </a:fld>
            <a:endParaRPr lang="en-US"/>
          </a:p>
        </p:txBody>
      </p:sp>
      <p:sp>
        <p:nvSpPr>
          <p:cNvPr id="2" name="Rectangle 1"/>
          <p:cNvSpPr/>
          <p:nvPr/>
        </p:nvSpPr>
        <p:spPr>
          <a:xfrm>
            <a:off x="495048" y="246759"/>
            <a:ext cx="8668512" cy="2308324"/>
          </a:xfrm>
          <a:prstGeom prst="rect">
            <a:avLst/>
          </a:prstGeom>
        </p:spPr>
        <p:txBody>
          <a:bodyPr wrap="square">
            <a:spAutoFit/>
          </a:bodyPr>
          <a:lstStyle/>
          <a:p>
            <a:pPr marL="285750" indent="-285750">
              <a:buFont typeface="Arial" panose="020B0604020202020204" pitchFamily="34" charset="0"/>
              <a:buChar char="•"/>
            </a:pPr>
            <a:r>
              <a:rPr lang="en-US" dirty="0" smtClean="0">
                <a:latin typeface="AdvGTIMES-B"/>
              </a:rPr>
              <a:t>Module </a:t>
            </a:r>
            <a:r>
              <a:rPr lang="en-US" dirty="0">
                <a:latin typeface="AdvGTIMES-B"/>
              </a:rPr>
              <a:t>3. </a:t>
            </a:r>
            <a:r>
              <a:rPr lang="en-US" dirty="0">
                <a:latin typeface="AdvGTIMES-R"/>
              </a:rPr>
              <a:t>VARSYS (Variable System Description), processes </a:t>
            </a:r>
            <a:r>
              <a:rPr lang="en-US" dirty="0" smtClean="0">
                <a:latin typeface="AdvGTIMES-R"/>
              </a:rPr>
              <a:t>information </a:t>
            </a:r>
            <a:r>
              <a:rPr lang="en-ID" dirty="0" smtClean="0">
                <a:latin typeface="AdvGTIMES-R"/>
              </a:rPr>
              <a:t>describing </a:t>
            </a:r>
            <a:r>
              <a:rPr lang="en-ID" dirty="0">
                <a:latin typeface="AdvGTIMES-R"/>
              </a:rPr>
              <a:t>the various generating plants which are to be considered as </a:t>
            </a:r>
            <a:r>
              <a:rPr lang="en-ID" dirty="0" smtClean="0">
                <a:latin typeface="AdvGTIMES-R"/>
              </a:rPr>
              <a:t>candidates for </a:t>
            </a:r>
            <a:r>
              <a:rPr lang="en-ID" dirty="0">
                <a:latin typeface="AdvGTIMES-R"/>
              </a:rPr>
              <a:t>expanding the generation system.</a:t>
            </a:r>
          </a:p>
          <a:p>
            <a:pPr marL="285750" indent="-285750">
              <a:buFont typeface="Arial" panose="020B0604020202020204" pitchFamily="34" charset="0"/>
              <a:buChar char="•"/>
            </a:pPr>
            <a:r>
              <a:rPr lang="en-ID" dirty="0" smtClean="0">
                <a:latin typeface="AdvGTIMES-B"/>
              </a:rPr>
              <a:t>Module </a:t>
            </a:r>
            <a:r>
              <a:rPr lang="en-ID" dirty="0">
                <a:latin typeface="AdvGTIMES-B"/>
              </a:rPr>
              <a:t>4. </a:t>
            </a:r>
            <a:r>
              <a:rPr lang="en-ID" dirty="0">
                <a:latin typeface="AdvGTIMES-R"/>
              </a:rPr>
              <a:t>CONGEN (Configuration Generator), calculates all possible </a:t>
            </a:r>
            <a:r>
              <a:rPr lang="en-ID" dirty="0" smtClean="0">
                <a:latin typeface="AdvGTIMES-R"/>
              </a:rPr>
              <a:t>year-</a:t>
            </a:r>
            <a:r>
              <a:rPr lang="en-ID" dirty="0" err="1" smtClean="0">
                <a:latin typeface="AdvGTIMES-R"/>
              </a:rPr>
              <a:t>toyear</a:t>
            </a:r>
            <a:r>
              <a:rPr lang="en-ID" dirty="0" smtClean="0">
                <a:latin typeface="AdvGTIMES-R"/>
              </a:rPr>
              <a:t> combinations </a:t>
            </a:r>
            <a:r>
              <a:rPr lang="en-ID" dirty="0">
                <a:latin typeface="AdvGTIMES-R"/>
              </a:rPr>
              <a:t>of expansion candidate additions which satisfy certain </a:t>
            </a:r>
            <a:r>
              <a:rPr lang="en-ID" dirty="0" smtClean="0">
                <a:latin typeface="AdvGTIMES-R"/>
              </a:rPr>
              <a:t>input constraints </a:t>
            </a:r>
            <a:r>
              <a:rPr lang="en-ID" dirty="0">
                <a:latin typeface="AdvGTIMES-R"/>
              </a:rPr>
              <a:t>and which in combination with the fixed system can satisfy the loads</a:t>
            </a:r>
            <a:r>
              <a:rPr lang="en-ID" dirty="0" smtClean="0">
                <a:latin typeface="AdvGTIMES-R"/>
              </a:rPr>
              <a:t>. GONGEN </a:t>
            </a:r>
            <a:r>
              <a:rPr lang="en-ID" dirty="0">
                <a:latin typeface="AdvGTIMES-R"/>
              </a:rPr>
              <a:t>also calculates the basic economic loading order of the combined </a:t>
            </a:r>
            <a:r>
              <a:rPr lang="en-ID" dirty="0" smtClean="0">
                <a:latin typeface="AdvGTIMES-R"/>
              </a:rPr>
              <a:t>list of </a:t>
            </a:r>
            <a:r>
              <a:rPr lang="en-ID" dirty="0">
                <a:latin typeface="AdvGTIMES-R"/>
              </a:rPr>
              <a:t>FIXSYS and VARSYS plants</a:t>
            </a:r>
            <a:r>
              <a:rPr lang="en-ID" dirty="0" smtClean="0">
                <a:latin typeface="AdvGTIMES-R"/>
              </a:rPr>
              <a:t>.</a:t>
            </a:r>
            <a:endParaRPr lang="en-ID" dirty="0">
              <a:latin typeface="AdvGTIMES-R"/>
            </a:endParaRPr>
          </a:p>
        </p:txBody>
      </p:sp>
      <p:sp>
        <p:nvSpPr>
          <p:cNvPr id="6" name="Rectangle 5"/>
          <p:cNvSpPr/>
          <p:nvPr/>
        </p:nvSpPr>
        <p:spPr>
          <a:xfrm>
            <a:off x="495048" y="2555083"/>
            <a:ext cx="8668512" cy="3693319"/>
          </a:xfrm>
          <a:prstGeom prst="rect">
            <a:avLst/>
          </a:prstGeom>
        </p:spPr>
        <p:txBody>
          <a:bodyPr wrap="square">
            <a:spAutoFit/>
          </a:bodyPr>
          <a:lstStyle/>
          <a:p>
            <a:pPr marL="285750" indent="-285750">
              <a:buFont typeface="Arial" panose="020B0604020202020204" pitchFamily="34" charset="0"/>
              <a:buChar char="•"/>
            </a:pPr>
            <a:r>
              <a:rPr lang="en-ID" dirty="0" smtClean="0">
                <a:latin typeface="AdvGTIMES-B"/>
              </a:rPr>
              <a:t>Module 5</a:t>
            </a:r>
            <a:r>
              <a:rPr lang="en-ID" dirty="0">
                <a:latin typeface="AdvGTIMES-B"/>
              </a:rPr>
              <a:t>. </a:t>
            </a:r>
            <a:r>
              <a:rPr lang="en-ID" dirty="0">
                <a:latin typeface="AdvGTIMES-R"/>
              </a:rPr>
              <a:t>MERSIM (Merge and Simulate), considers all configurations </a:t>
            </a:r>
            <a:r>
              <a:rPr lang="en-ID" dirty="0" smtClean="0">
                <a:latin typeface="AdvGTIMES-R"/>
              </a:rPr>
              <a:t>put forward </a:t>
            </a:r>
            <a:r>
              <a:rPr lang="en-ID" dirty="0">
                <a:latin typeface="AdvGTIMES-R"/>
              </a:rPr>
              <a:t>by CONGEN and uses probabilistic simulation of system operation </a:t>
            </a:r>
            <a:r>
              <a:rPr lang="en-ID" dirty="0" smtClean="0">
                <a:latin typeface="AdvGTIMES-R"/>
              </a:rPr>
              <a:t>to calculate </a:t>
            </a:r>
            <a:r>
              <a:rPr lang="en-ID" dirty="0">
                <a:latin typeface="AdvGTIMES-R"/>
              </a:rPr>
              <a:t>the associated production costs, energy not served and system </a:t>
            </a:r>
            <a:r>
              <a:rPr lang="en-ID" dirty="0" smtClean="0">
                <a:latin typeface="AdvGTIMES-R"/>
              </a:rPr>
              <a:t>reliability for </a:t>
            </a:r>
            <a:r>
              <a:rPr lang="en-ID" dirty="0">
                <a:latin typeface="AdvGTIMES-R"/>
              </a:rPr>
              <a:t>each configuration. In the process, any limitation imposed on </a:t>
            </a:r>
            <a:r>
              <a:rPr lang="en-ID" dirty="0" smtClean="0">
                <a:latin typeface="AdvGTIMES-R"/>
              </a:rPr>
              <a:t>some groups </a:t>
            </a:r>
            <a:r>
              <a:rPr lang="en-ID" dirty="0">
                <a:latin typeface="AdvGTIMES-R"/>
              </a:rPr>
              <a:t>of plants for their environmental emissions, fuel availability or </a:t>
            </a:r>
            <a:r>
              <a:rPr lang="en-ID" dirty="0" smtClean="0">
                <a:latin typeface="AdvGTIMES-R"/>
              </a:rPr>
              <a:t>electricity generation </a:t>
            </a:r>
            <a:r>
              <a:rPr lang="en-ID" dirty="0">
                <a:latin typeface="AdvGTIMES-R"/>
              </a:rPr>
              <a:t>is also taken into account. The dispatching of plants is determined </a:t>
            </a:r>
            <a:r>
              <a:rPr lang="en-ID" dirty="0" smtClean="0">
                <a:latin typeface="AdvGTIMES-R"/>
              </a:rPr>
              <a:t>in such </a:t>
            </a:r>
            <a:r>
              <a:rPr lang="en-ID" dirty="0">
                <a:latin typeface="AdvGTIMES-R"/>
              </a:rPr>
              <a:t>a way that plant availability, maintenance requirements, spinning </a:t>
            </a:r>
            <a:r>
              <a:rPr lang="en-ID" dirty="0" smtClean="0">
                <a:latin typeface="AdvGTIMES-R"/>
              </a:rPr>
              <a:t>reserve requirements </a:t>
            </a:r>
            <a:r>
              <a:rPr lang="en-ID" dirty="0">
                <a:latin typeface="AdvGTIMES-R"/>
              </a:rPr>
              <a:t>and all the group limitations are satisfied with minimum cost. </a:t>
            </a:r>
            <a:r>
              <a:rPr lang="en-ID" dirty="0" smtClean="0">
                <a:latin typeface="AdvGTIMES-R"/>
              </a:rPr>
              <a:t>The module </a:t>
            </a:r>
            <a:r>
              <a:rPr lang="en-ID" dirty="0">
                <a:latin typeface="AdvGTIMES-R"/>
              </a:rPr>
              <a:t>makes use of all previously simulated configurations. MERSIM can </a:t>
            </a:r>
            <a:r>
              <a:rPr lang="en-ID" dirty="0" smtClean="0">
                <a:latin typeface="AdvGTIMES-R"/>
              </a:rPr>
              <a:t>also be </a:t>
            </a:r>
            <a:r>
              <a:rPr lang="en-ID" dirty="0">
                <a:latin typeface="AdvGTIMES-R"/>
              </a:rPr>
              <a:t>used to simulate the system operation </a:t>
            </a:r>
            <a:r>
              <a:rPr lang="en-ID" sz="1700" dirty="0">
                <a:latin typeface="AdvGTIMES-R"/>
              </a:rPr>
              <a:t>for the best solution provided by </a:t>
            </a:r>
            <a:r>
              <a:rPr lang="en-ID" sz="1700" dirty="0" smtClean="0">
                <a:latin typeface="AdvGTIMES-R"/>
              </a:rPr>
              <a:t>the current </a:t>
            </a:r>
            <a:r>
              <a:rPr lang="en-ID" sz="1700" dirty="0">
                <a:latin typeface="AdvGTIMES-R"/>
              </a:rPr>
              <a:t>DYNPRO run and in this mode of operation is called REMERSIM. </a:t>
            </a:r>
            <a:r>
              <a:rPr lang="en-ID" sz="1700" dirty="0" smtClean="0">
                <a:latin typeface="AdvGTIMES-R"/>
              </a:rPr>
              <a:t>In this </a:t>
            </a:r>
            <a:r>
              <a:rPr lang="en-ID" sz="1700" dirty="0">
                <a:latin typeface="AdvGTIMES-R"/>
              </a:rPr>
              <a:t>mode of operation, detailed results of the simulation are also stored on a </a:t>
            </a:r>
            <a:r>
              <a:rPr lang="en-ID" sz="1700" dirty="0" smtClean="0">
                <a:latin typeface="AdvGTIMES-R"/>
              </a:rPr>
              <a:t>file that </a:t>
            </a:r>
            <a:r>
              <a:rPr lang="en-ID" sz="1700" dirty="0">
                <a:latin typeface="AdvGTIMES-R"/>
              </a:rPr>
              <a:t>can be used for graphical representation of the </a:t>
            </a:r>
            <a:r>
              <a:rPr lang="en-ID" sz="1700" dirty="0" smtClean="0">
                <a:latin typeface="AdvGTIMES-R"/>
              </a:rPr>
              <a:t>results.</a:t>
            </a:r>
            <a:endParaRPr lang="en-US" sz="1700" dirty="0"/>
          </a:p>
        </p:txBody>
      </p:sp>
    </p:spTree>
    <p:extLst>
      <p:ext uri="{BB962C8B-B14F-4D97-AF65-F5344CB8AC3E}">
        <p14:creationId xmlns:p14="http://schemas.microsoft.com/office/powerpoint/2010/main" val="141991698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176</a:t>
            </a:fld>
            <a:endParaRPr lang="en-US"/>
          </a:p>
        </p:txBody>
      </p:sp>
      <p:sp>
        <p:nvSpPr>
          <p:cNvPr id="6" name="Rectangle 5"/>
          <p:cNvSpPr/>
          <p:nvPr/>
        </p:nvSpPr>
        <p:spPr>
          <a:xfrm>
            <a:off x="347472" y="87565"/>
            <a:ext cx="8668512" cy="2862322"/>
          </a:xfrm>
          <a:prstGeom prst="rect">
            <a:avLst/>
          </a:prstGeom>
        </p:spPr>
        <p:txBody>
          <a:bodyPr wrap="square">
            <a:spAutoFit/>
          </a:bodyPr>
          <a:lstStyle/>
          <a:p>
            <a:pPr marL="285750" indent="-285750">
              <a:buFont typeface="Arial" panose="020B0604020202020204" pitchFamily="34" charset="0"/>
              <a:buChar char="•"/>
            </a:pPr>
            <a:r>
              <a:rPr lang="en-ID" dirty="0" smtClean="0">
                <a:latin typeface="AdvGTIMES-B"/>
              </a:rPr>
              <a:t>Module </a:t>
            </a:r>
            <a:r>
              <a:rPr lang="en-ID" dirty="0">
                <a:latin typeface="AdvGTIMES-B"/>
              </a:rPr>
              <a:t>6. </a:t>
            </a:r>
            <a:r>
              <a:rPr lang="en-ID" dirty="0">
                <a:latin typeface="AdvGTIMES-R"/>
              </a:rPr>
              <a:t>DYNPRO (Dynamic Programming Optimization), determines </a:t>
            </a:r>
            <a:r>
              <a:rPr lang="en-ID" dirty="0" smtClean="0">
                <a:latin typeface="AdvGTIMES-R"/>
              </a:rPr>
              <a:t>the optimum </a:t>
            </a:r>
            <a:r>
              <a:rPr lang="en-ID" dirty="0">
                <a:latin typeface="AdvGTIMES-R"/>
              </a:rPr>
              <a:t>expansion plan based on previously derived operating costs along </a:t>
            </a:r>
            <a:r>
              <a:rPr lang="en-ID" dirty="0" smtClean="0">
                <a:latin typeface="AdvGTIMES-R"/>
              </a:rPr>
              <a:t>with input </a:t>
            </a:r>
            <a:r>
              <a:rPr lang="en-ID" dirty="0">
                <a:latin typeface="AdvGTIMES-R"/>
              </a:rPr>
              <a:t>information on capital costs, energy not served cost, economic </a:t>
            </a:r>
            <a:r>
              <a:rPr lang="en-ID" dirty="0" smtClean="0">
                <a:latin typeface="AdvGTIMES-R"/>
              </a:rPr>
              <a:t>parameters </a:t>
            </a:r>
            <a:r>
              <a:rPr lang="en-US" dirty="0" smtClean="0">
                <a:latin typeface="AdvGTIMES-R"/>
              </a:rPr>
              <a:t>and </a:t>
            </a:r>
            <a:r>
              <a:rPr lang="en-US" dirty="0">
                <a:latin typeface="AdvGTIMES-R"/>
              </a:rPr>
              <a:t>reliability criteria.</a:t>
            </a:r>
          </a:p>
          <a:p>
            <a:pPr marL="285750" indent="-285750">
              <a:buFont typeface="Arial" panose="020B0604020202020204" pitchFamily="34" charset="0"/>
              <a:buChar char="•"/>
            </a:pPr>
            <a:r>
              <a:rPr lang="en-ID" dirty="0">
                <a:latin typeface="AdvPSSym"/>
              </a:rPr>
              <a:t>• </a:t>
            </a:r>
            <a:r>
              <a:rPr lang="en-ID" dirty="0">
                <a:latin typeface="AdvGTIMES-B"/>
              </a:rPr>
              <a:t>Module 7. </a:t>
            </a:r>
            <a:r>
              <a:rPr lang="en-ID" dirty="0">
                <a:latin typeface="AdvGTIMES-R"/>
              </a:rPr>
              <a:t>REPROBAT (Report Writer of WASP in a Batched Environment</a:t>
            </a:r>
            <a:r>
              <a:rPr lang="en-ID" dirty="0" smtClean="0">
                <a:latin typeface="AdvGTIMES-R"/>
              </a:rPr>
              <a:t>), writes </a:t>
            </a:r>
            <a:r>
              <a:rPr lang="en-ID" dirty="0">
                <a:latin typeface="AdvGTIMES-R"/>
              </a:rPr>
              <a:t>a report summarizing the total or partial results for the optimum or </a:t>
            </a:r>
            <a:r>
              <a:rPr lang="en-ID" dirty="0" smtClean="0">
                <a:latin typeface="AdvGTIMES-R"/>
              </a:rPr>
              <a:t>near optimum </a:t>
            </a:r>
            <a:r>
              <a:rPr lang="en-ID" dirty="0">
                <a:latin typeface="AdvGTIMES-R"/>
              </a:rPr>
              <a:t>power system expansion plan and for fixed expansion schedules. </a:t>
            </a:r>
            <a:r>
              <a:rPr lang="en-ID" dirty="0" smtClean="0">
                <a:latin typeface="AdvGTIMES-R"/>
              </a:rPr>
              <a:t>Some results </a:t>
            </a:r>
            <a:r>
              <a:rPr lang="en-ID" dirty="0">
                <a:latin typeface="AdvGTIMES-R"/>
              </a:rPr>
              <a:t>of the calculations performed by REPROBAT are also stored on the </a:t>
            </a:r>
            <a:r>
              <a:rPr lang="en-ID" dirty="0" smtClean="0">
                <a:latin typeface="AdvGTIMES-R"/>
              </a:rPr>
              <a:t>file that </a:t>
            </a:r>
            <a:r>
              <a:rPr lang="en-ID" dirty="0">
                <a:latin typeface="AdvGTIMES-R"/>
              </a:rPr>
              <a:t>can be used for graphical representation of the WASP results (</a:t>
            </a:r>
            <a:r>
              <a:rPr lang="en-ID" dirty="0" smtClean="0">
                <a:latin typeface="AdvGTIMES-R"/>
              </a:rPr>
              <a:t>see </a:t>
            </a:r>
            <a:r>
              <a:rPr lang="en-US" dirty="0" smtClean="0">
                <a:latin typeface="AdvGTIMES-R"/>
              </a:rPr>
              <a:t>REMERSIM </a:t>
            </a:r>
            <a:r>
              <a:rPr lang="en-US" dirty="0">
                <a:latin typeface="AdvGTIMES-R"/>
              </a:rPr>
              <a:t>above).</a:t>
            </a:r>
            <a:endParaRPr lang="en-US" dirty="0"/>
          </a:p>
        </p:txBody>
      </p:sp>
      <p:sp>
        <p:nvSpPr>
          <p:cNvPr id="2" name="Rectangle 1"/>
          <p:cNvSpPr/>
          <p:nvPr/>
        </p:nvSpPr>
        <p:spPr>
          <a:xfrm>
            <a:off x="156849" y="3116318"/>
            <a:ext cx="2847254" cy="400110"/>
          </a:xfrm>
          <a:prstGeom prst="rect">
            <a:avLst/>
          </a:prstGeom>
        </p:spPr>
        <p:txBody>
          <a:bodyPr wrap="none">
            <a:spAutoFit/>
          </a:bodyPr>
          <a:lstStyle/>
          <a:p>
            <a:r>
              <a:rPr lang="en-US" sz="2000" b="1" dirty="0">
                <a:latin typeface="AdvGTIMES-B"/>
              </a:rPr>
              <a:t>5.6 Numerical Results</a:t>
            </a:r>
            <a:endParaRPr lang="en-US" sz="2000" b="1" dirty="0"/>
          </a:p>
        </p:txBody>
      </p:sp>
      <p:sp>
        <p:nvSpPr>
          <p:cNvPr id="3" name="Rectangle 2"/>
          <p:cNvSpPr/>
          <p:nvPr/>
        </p:nvSpPr>
        <p:spPr>
          <a:xfrm>
            <a:off x="611124" y="3596700"/>
            <a:ext cx="9127236" cy="1477328"/>
          </a:xfrm>
          <a:prstGeom prst="rect">
            <a:avLst/>
          </a:prstGeom>
        </p:spPr>
        <p:txBody>
          <a:bodyPr wrap="square">
            <a:spAutoFit/>
          </a:bodyPr>
          <a:lstStyle/>
          <a:p>
            <a:r>
              <a:rPr lang="en-ID" dirty="0">
                <a:solidFill>
                  <a:srgbClr val="000000"/>
                </a:solidFill>
                <a:latin typeface="AdvGTIMES-R"/>
              </a:rPr>
              <a:t>Now let us go further into some new tests, while new parameters are observed in</a:t>
            </a:r>
          </a:p>
          <a:p>
            <a:r>
              <a:rPr lang="en-ID" dirty="0">
                <a:solidFill>
                  <a:srgbClr val="000000"/>
                </a:solidFill>
                <a:latin typeface="AdvGTIMES-R"/>
              </a:rPr>
              <a:t>comparison with the earlier tests. The new conditions are as follows</a:t>
            </a:r>
          </a:p>
          <a:p>
            <a:pPr marL="285750" indent="-285750">
              <a:buFont typeface="Arial" panose="020B0604020202020204" pitchFamily="34" charset="0"/>
              <a:buChar char="•"/>
            </a:pPr>
            <a:r>
              <a:rPr lang="en-ID" dirty="0" smtClean="0">
                <a:solidFill>
                  <a:srgbClr val="000000"/>
                </a:solidFill>
                <a:latin typeface="AdvGTIMES-R"/>
              </a:rPr>
              <a:t>The </a:t>
            </a:r>
            <a:r>
              <a:rPr lang="en-ID" dirty="0">
                <a:solidFill>
                  <a:srgbClr val="000000"/>
                </a:solidFill>
                <a:latin typeface="AdvGTIMES-R"/>
              </a:rPr>
              <a:t>load is 500 MW for the first year, each year added by 100 MW, so that </a:t>
            </a:r>
            <a:r>
              <a:rPr lang="en-ID" dirty="0" smtClean="0">
                <a:solidFill>
                  <a:srgbClr val="000000"/>
                </a:solidFill>
                <a:latin typeface="AdvGTIMES-R"/>
              </a:rPr>
              <a:t>at the </a:t>
            </a:r>
            <a:r>
              <a:rPr lang="en-ID" dirty="0">
                <a:solidFill>
                  <a:srgbClr val="000000"/>
                </a:solidFill>
                <a:latin typeface="AdvGTIMES-R"/>
              </a:rPr>
              <a:t>end of our new period of study (5 years) is 1000 MW.</a:t>
            </a:r>
          </a:p>
          <a:p>
            <a:pPr marL="285750" indent="-285750">
              <a:buFont typeface="Arial" panose="020B0604020202020204" pitchFamily="34" charset="0"/>
              <a:buChar char="•"/>
            </a:pPr>
            <a:r>
              <a:rPr lang="en-ID" dirty="0" smtClean="0">
                <a:solidFill>
                  <a:srgbClr val="000000"/>
                </a:solidFill>
                <a:latin typeface="AdvGTIMES-R"/>
              </a:rPr>
              <a:t>The </a:t>
            </a:r>
            <a:r>
              <a:rPr lang="en-ID" dirty="0">
                <a:solidFill>
                  <a:srgbClr val="000000"/>
                </a:solidFill>
                <a:latin typeface="AdvGTIMES-R"/>
              </a:rPr>
              <a:t>candidate units, as well as the existing units, are the same as </a:t>
            </a:r>
            <a:r>
              <a:rPr lang="en-ID" dirty="0" smtClean="0">
                <a:solidFill>
                  <a:srgbClr val="000000"/>
                </a:solidFill>
                <a:latin typeface="AdvGTIMES-R"/>
              </a:rPr>
              <a:t>before </a:t>
            </a:r>
            <a:r>
              <a:rPr lang="en-US" dirty="0" smtClean="0">
                <a:solidFill>
                  <a:srgbClr val="000000"/>
                </a:solidFill>
                <a:latin typeface="AdvGTIMES-R"/>
              </a:rPr>
              <a:t>(</a:t>
            </a:r>
            <a:r>
              <a:rPr lang="en-US" dirty="0">
                <a:solidFill>
                  <a:srgbClr val="000000"/>
                </a:solidFill>
                <a:latin typeface="AdvGTIMES-R"/>
              </a:rPr>
              <a:t>Table </a:t>
            </a:r>
            <a:r>
              <a:rPr lang="en-US" dirty="0">
                <a:solidFill>
                  <a:srgbClr val="0000FF"/>
                </a:solidFill>
                <a:latin typeface="AdvGTIMES-R"/>
              </a:rPr>
              <a:t>5.1</a:t>
            </a:r>
            <a:r>
              <a:rPr lang="en-US" dirty="0">
                <a:solidFill>
                  <a:srgbClr val="000000"/>
                </a:solidFill>
                <a:latin typeface="AdvGTIMES-R"/>
              </a:rPr>
              <a:t>).</a:t>
            </a:r>
            <a:endParaRPr lang="en-US" dirty="0"/>
          </a:p>
        </p:txBody>
      </p:sp>
      <p:sp>
        <p:nvSpPr>
          <p:cNvPr id="8" name="Rectangle 7"/>
          <p:cNvSpPr/>
          <p:nvPr/>
        </p:nvSpPr>
        <p:spPr>
          <a:xfrm>
            <a:off x="611124" y="5016988"/>
            <a:ext cx="8906256" cy="923330"/>
          </a:xfrm>
          <a:prstGeom prst="rect">
            <a:avLst/>
          </a:prstGeom>
        </p:spPr>
        <p:txBody>
          <a:bodyPr wrap="square">
            <a:spAutoFit/>
          </a:bodyPr>
          <a:lstStyle/>
          <a:p>
            <a:pPr marL="285750" indent="-285750">
              <a:buFont typeface="Arial" panose="020B0604020202020204" pitchFamily="34" charset="0"/>
              <a:buChar char="•"/>
            </a:pPr>
            <a:r>
              <a:rPr lang="en-ID" dirty="0" smtClean="0">
                <a:solidFill>
                  <a:srgbClr val="000000"/>
                </a:solidFill>
                <a:latin typeface="AdvGTIMES-R"/>
              </a:rPr>
              <a:t>Discount </a:t>
            </a:r>
            <a:r>
              <a:rPr lang="en-ID" dirty="0">
                <a:solidFill>
                  <a:srgbClr val="000000"/>
                </a:solidFill>
                <a:latin typeface="AdvGTIMES-R"/>
              </a:rPr>
              <a:t>rate is 10% per year.</a:t>
            </a:r>
          </a:p>
          <a:p>
            <a:pPr marL="285750" indent="-285750">
              <a:buFont typeface="Arial" panose="020B0604020202020204" pitchFamily="34" charset="0"/>
              <a:buChar char="•"/>
            </a:pPr>
            <a:r>
              <a:rPr lang="en-ID" dirty="0" smtClean="0">
                <a:solidFill>
                  <a:srgbClr val="000000"/>
                </a:solidFill>
                <a:latin typeface="AdvGTIMES-R"/>
              </a:rPr>
              <a:t>The </a:t>
            </a:r>
            <a:r>
              <a:rPr lang="en-ID" dirty="0">
                <a:solidFill>
                  <a:srgbClr val="000000"/>
                </a:solidFill>
                <a:latin typeface="AdvGTIMES-R"/>
              </a:rPr>
              <a:t>reserve margin is considered to be 20%.</a:t>
            </a:r>
          </a:p>
          <a:p>
            <a:pPr marL="285750" indent="-285750">
              <a:buFont typeface="Arial" panose="020B0604020202020204" pitchFamily="34" charset="0"/>
              <a:buChar char="•"/>
            </a:pPr>
            <a:r>
              <a:rPr lang="en-ID" dirty="0" smtClean="0">
                <a:solidFill>
                  <a:srgbClr val="000000"/>
                </a:solidFill>
                <a:latin typeface="AdvGTIMES-R"/>
              </a:rPr>
              <a:t>LOLP </a:t>
            </a:r>
            <a:r>
              <a:rPr lang="en-ID" dirty="0">
                <a:solidFill>
                  <a:srgbClr val="000000"/>
                </a:solidFill>
                <a:latin typeface="AdvGTIMES-R"/>
              </a:rPr>
              <a:t>is considered to be less than 1</a:t>
            </a:r>
            <a:r>
              <a:rPr lang="en-ID" dirty="0" smtClean="0">
                <a:solidFill>
                  <a:srgbClr val="000000"/>
                </a:solidFill>
                <a:latin typeface="AdvGTIMES-R"/>
              </a:rPr>
              <a:t>%.</a:t>
            </a:r>
            <a:endParaRPr lang="en-ID" dirty="0">
              <a:solidFill>
                <a:srgbClr val="000000"/>
              </a:solidFill>
              <a:latin typeface="AdvGTIMES-R"/>
            </a:endParaRPr>
          </a:p>
        </p:txBody>
      </p:sp>
    </p:spTree>
    <p:extLst>
      <p:ext uri="{BB962C8B-B14F-4D97-AF65-F5344CB8AC3E}">
        <p14:creationId xmlns:p14="http://schemas.microsoft.com/office/powerpoint/2010/main" val="36497607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177</a:t>
            </a:fld>
            <a:endParaRPr lang="en-US"/>
          </a:p>
        </p:txBody>
      </p:sp>
      <p:sp>
        <p:nvSpPr>
          <p:cNvPr id="2" name="Rectangle 1"/>
          <p:cNvSpPr/>
          <p:nvPr/>
        </p:nvSpPr>
        <p:spPr>
          <a:xfrm>
            <a:off x="548640" y="229029"/>
            <a:ext cx="8906256" cy="1477328"/>
          </a:xfrm>
          <a:prstGeom prst="rect">
            <a:avLst/>
          </a:prstGeom>
        </p:spPr>
        <p:txBody>
          <a:bodyPr wrap="square">
            <a:spAutoFit/>
          </a:bodyPr>
          <a:lstStyle/>
          <a:p>
            <a:pPr marL="285750" indent="-285750">
              <a:buFont typeface="Arial" panose="020B0604020202020204" pitchFamily="34" charset="0"/>
              <a:buChar char="•"/>
            </a:pPr>
            <a:r>
              <a:rPr lang="en-ID" dirty="0" smtClean="0">
                <a:solidFill>
                  <a:srgbClr val="000000"/>
                </a:solidFill>
                <a:latin typeface="AdvGTIMES-R"/>
              </a:rPr>
              <a:t>For </a:t>
            </a:r>
            <a:r>
              <a:rPr lang="en-ID" dirty="0">
                <a:solidFill>
                  <a:srgbClr val="000000"/>
                </a:solidFill>
                <a:latin typeface="AdvGTIMES-R"/>
              </a:rPr>
              <a:t>the units involved FOR</a:t>
            </a:r>
            <a:r>
              <a:rPr lang="en-ID" sz="800" dirty="0">
                <a:solidFill>
                  <a:srgbClr val="000000"/>
                </a:solidFill>
                <a:latin typeface="AdvGTIMES-R"/>
              </a:rPr>
              <a:t>A </a:t>
            </a:r>
            <a:r>
              <a:rPr lang="en-ID" dirty="0">
                <a:solidFill>
                  <a:srgbClr val="000000"/>
                </a:solidFill>
                <a:latin typeface="AdvTir_symb"/>
              </a:rPr>
              <a:t>= </a:t>
            </a:r>
            <a:r>
              <a:rPr lang="en-ID" dirty="0">
                <a:solidFill>
                  <a:srgbClr val="000000"/>
                </a:solidFill>
                <a:latin typeface="AdvGTIMES-R"/>
              </a:rPr>
              <a:t>15%, FOR</a:t>
            </a:r>
            <a:r>
              <a:rPr lang="en-ID" sz="800" dirty="0">
                <a:solidFill>
                  <a:srgbClr val="000000"/>
                </a:solidFill>
                <a:latin typeface="AdvGTIMES-R"/>
              </a:rPr>
              <a:t>B </a:t>
            </a:r>
            <a:r>
              <a:rPr lang="en-ID" dirty="0">
                <a:solidFill>
                  <a:srgbClr val="000000"/>
                </a:solidFill>
                <a:latin typeface="AdvTir_symb"/>
              </a:rPr>
              <a:t>= </a:t>
            </a:r>
            <a:r>
              <a:rPr lang="en-ID" dirty="0">
                <a:solidFill>
                  <a:srgbClr val="000000"/>
                </a:solidFill>
                <a:latin typeface="AdvGTIMES-R"/>
              </a:rPr>
              <a:t>5%, FOR</a:t>
            </a:r>
            <a:r>
              <a:rPr lang="en-ID" sz="800" dirty="0">
                <a:solidFill>
                  <a:srgbClr val="000000"/>
                </a:solidFill>
                <a:latin typeface="AdvGTIMES-R"/>
              </a:rPr>
              <a:t>C </a:t>
            </a:r>
            <a:r>
              <a:rPr lang="en-ID" dirty="0">
                <a:solidFill>
                  <a:srgbClr val="000000"/>
                </a:solidFill>
                <a:latin typeface="AdvTir_symb"/>
              </a:rPr>
              <a:t>= </a:t>
            </a:r>
            <a:r>
              <a:rPr lang="en-ID" dirty="0">
                <a:solidFill>
                  <a:srgbClr val="000000"/>
                </a:solidFill>
                <a:latin typeface="AdvGTIMES-R"/>
              </a:rPr>
              <a:t>10% </a:t>
            </a:r>
            <a:r>
              <a:rPr lang="en-ID" dirty="0" smtClean="0">
                <a:solidFill>
                  <a:srgbClr val="000000"/>
                </a:solidFill>
                <a:latin typeface="AdvGTIMES-R"/>
              </a:rPr>
              <a:t>and </a:t>
            </a:r>
            <a:r>
              <a:rPr lang="en-US" dirty="0" smtClean="0">
                <a:solidFill>
                  <a:srgbClr val="000000"/>
                </a:solidFill>
                <a:latin typeface="AdvGTIMES-R"/>
              </a:rPr>
              <a:t>FOR</a:t>
            </a:r>
            <a:r>
              <a:rPr lang="en-US" sz="800" dirty="0" smtClean="0">
                <a:solidFill>
                  <a:srgbClr val="000000"/>
                </a:solidFill>
                <a:latin typeface="AdvGTIMES-R"/>
              </a:rPr>
              <a:t>D </a:t>
            </a:r>
            <a:r>
              <a:rPr lang="en-US" dirty="0">
                <a:solidFill>
                  <a:srgbClr val="000000"/>
                </a:solidFill>
                <a:latin typeface="AdvTir_symb"/>
              </a:rPr>
              <a:t>= </a:t>
            </a:r>
            <a:r>
              <a:rPr lang="en-US" dirty="0">
                <a:solidFill>
                  <a:srgbClr val="000000"/>
                </a:solidFill>
                <a:latin typeface="AdvGTIMES-R"/>
              </a:rPr>
              <a:t>9%.</a:t>
            </a:r>
          </a:p>
          <a:p>
            <a:pPr marL="285750" indent="-285750">
              <a:buFont typeface="Arial" panose="020B0604020202020204" pitchFamily="34" charset="0"/>
              <a:buChar char="•"/>
            </a:pPr>
            <a:r>
              <a:rPr lang="en-ID" dirty="0" smtClean="0">
                <a:solidFill>
                  <a:srgbClr val="000000"/>
                </a:solidFill>
                <a:latin typeface="AdvGTIMES-R"/>
              </a:rPr>
              <a:t>The </a:t>
            </a:r>
            <a:r>
              <a:rPr lang="en-ID" dirty="0">
                <a:solidFill>
                  <a:srgbClr val="000000"/>
                </a:solidFill>
                <a:latin typeface="AdvGTIMES-R"/>
              </a:rPr>
              <a:t>cost of ENS is considered to be </a:t>
            </a:r>
            <a:r>
              <a:rPr lang="en-ID" dirty="0">
                <a:solidFill>
                  <a:srgbClr val="000000"/>
                </a:solidFill>
                <a:latin typeface="AdvPTimes"/>
              </a:rPr>
              <a:t>R</a:t>
            </a:r>
            <a:r>
              <a:rPr lang="en-ID" dirty="0">
                <a:solidFill>
                  <a:srgbClr val="000000"/>
                </a:solidFill>
                <a:latin typeface="AdvP4C4E74"/>
              </a:rPr>
              <a:t> </a:t>
            </a:r>
            <a:r>
              <a:rPr lang="en-ID" dirty="0">
                <a:solidFill>
                  <a:srgbClr val="000000"/>
                </a:solidFill>
                <a:latin typeface="AdvGTIMES-R"/>
              </a:rPr>
              <a:t>5/kWh.</a:t>
            </a:r>
          </a:p>
          <a:p>
            <a:pPr marL="285750" indent="-285750">
              <a:buFont typeface="Arial" panose="020B0604020202020204" pitchFamily="34" charset="0"/>
              <a:buChar char="•"/>
            </a:pPr>
            <a:r>
              <a:rPr lang="en-ID" dirty="0" smtClean="0">
                <a:solidFill>
                  <a:srgbClr val="000000"/>
                </a:solidFill>
                <a:latin typeface="AdvGTIMES-R"/>
              </a:rPr>
              <a:t>Non </a:t>
            </a:r>
            <a:r>
              <a:rPr lang="en-ID" dirty="0">
                <a:solidFill>
                  <a:srgbClr val="000000"/>
                </a:solidFill>
                <a:latin typeface="AdvGTIMES-R"/>
              </a:rPr>
              <a:t>flat LDC may also be considered for each year. In other words, the </a:t>
            </a:r>
            <a:r>
              <a:rPr lang="en-ID" dirty="0" smtClean="0">
                <a:solidFill>
                  <a:srgbClr val="000000"/>
                </a:solidFill>
                <a:latin typeface="AdvGTIMES-R"/>
              </a:rPr>
              <a:t>load may </a:t>
            </a:r>
            <a:r>
              <a:rPr lang="en-ID" dirty="0">
                <a:solidFill>
                  <a:srgbClr val="000000"/>
                </a:solidFill>
                <a:latin typeface="AdvGTIMES-R"/>
              </a:rPr>
              <a:t>be varying throughout a year. The normalized LDC is shown in Fig. </a:t>
            </a:r>
            <a:r>
              <a:rPr lang="en-ID" dirty="0">
                <a:solidFill>
                  <a:srgbClr val="0000FF"/>
                </a:solidFill>
                <a:latin typeface="AdvGTIMES-R"/>
              </a:rPr>
              <a:t>5.3</a:t>
            </a:r>
            <a:r>
              <a:rPr lang="en-ID" dirty="0">
                <a:solidFill>
                  <a:srgbClr val="000000"/>
                </a:solidFill>
                <a:latin typeface="AdvGTIMES-R"/>
              </a:rPr>
              <a:t>. </a:t>
            </a:r>
            <a:r>
              <a:rPr lang="en-ID" dirty="0" smtClean="0">
                <a:solidFill>
                  <a:srgbClr val="000000"/>
                </a:solidFill>
                <a:latin typeface="AdvGTIMES-R"/>
              </a:rPr>
              <a:t>It </a:t>
            </a:r>
            <a:r>
              <a:rPr lang="en-US" dirty="0" smtClean="0">
                <a:solidFill>
                  <a:srgbClr val="000000"/>
                </a:solidFill>
                <a:latin typeface="AdvGTIMES-R"/>
              </a:rPr>
              <a:t>may </a:t>
            </a:r>
            <a:r>
              <a:rPr lang="en-US" dirty="0">
                <a:solidFill>
                  <a:srgbClr val="000000"/>
                </a:solidFill>
                <a:latin typeface="AdvGTIMES-R"/>
              </a:rPr>
              <a:t>be described as</a:t>
            </a:r>
            <a:endParaRPr lang="en-US" dirty="0"/>
          </a:p>
        </p:txBody>
      </p:sp>
      <p:pic>
        <p:nvPicPr>
          <p:cNvPr id="3" name="Picture 2"/>
          <p:cNvPicPr>
            <a:picLocks noChangeAspect="1"/>
          </p:cNvPicPr>
          <p:nvPr/>
        </p:nvPicPr>
        <p:blipFill>
          <a:blip r:embed="rId2"/>
          <a:stretch>
            <a:fillRect/>
          </a:stretch>
        </p:blipFill>
        <p:spPr>
          <a:xfrm>
            <a:off x="1336804" y="1836784"/>
            <a:ext cx="7862573" cy="1016144"/>
          </a:xfrm>
          <a:prstGeom prst="rect">
            <a:avLst/>
          </a:prstGeom>
        </p:spPr>
      </p:pic>
      <p:sp>
        <p:nvSpPr>
          <p:cNvPr id="6" name="Rectangle 5"/>
          <p:cNvSpPr/>
          <p:nvPr/>
        </p:nvSpPr>
        <p:spPr>
          <a:xfrm>
            <a:off x="548640" y="3143518"/>
            <a:ext cx="9025128" cy="1200329"/>
          </a:xfrm>
          <a:prstGeom prst="rect">
            <a:avLst/>
          </a:prstGeom>
        </p:spPr>
        <p:txBody>
          <a:bodyPr wrap="square">
            <a:spAutoFit/>
          </a:bodyPr>
          <a:lstStyle/>
          <a:p>
            <a:r>
              <a:rPr lang="en-ID" dirty="0">
                <a:solidFill>
                  <a:srgbClr val="000000"/>
                </a:solidFill>
                <a:latin typeface="AdvGTIMES-R"/>
              </a:rPr>
              <a:t>Again some test cases are generated as shown in Table </a:t>
            </a:r>
            <a:r>
              <a:rPr lang="en-ID" dirty="0">
                <a:solidFill>
                  <a:srgbClr val="0000FF"/>
                </a:solidFill>
                <a:latin typeface="AdvGTIMES-R"/>
              </a:rPr>
              <a:t>5.5</a:t>
            </a:r>
            <a:r>
              <a:rPr lang="en-ID" dirty="0">
                <a:solidFill>
                  <a:srgbClr val="000000"/>
                </a:solidFill>
                <a:latin typeface="AdvGTIMES-R"/>
              </a:rPr>
              <a:t>. The results are</a:t>
            </a:r>
          </a:p>
          <a:p>
            <a:r>
              <a:rPr lang="en-ID" dirty="0">
                <a:solidFill>
                  <a:srgbClr val="000000"/>
                </a:solidFill>
                <a:latin typeface="AdvGTIMES-R"/>
              </a:rPr>
              <a:t>demonstrated in Table </a:t>
            </a:r>
            <a:r>
              <a:rPr lang="en-ID" dirty="0">
                <a:solidFill>
                  <a:srgbClr val="0000FF"/>
                </a:solidFill>
                <a:latin typeface="AdvGTIMES-R"/>
              </a:rPr>
              <a:t>5.6</a:t>
            </a:r>
            <a:r>
              <a:rPr lang="en-ID" dirty="0">
                <a:solidFill>
                  <a:srgbClr val="000000"/>
                </a:solidFill>
                <a:latin typeface="AdvGTIMES-R"/>
              </a:rPr>
              <a:t>. These results are generated using WASP package; for</a:t>
            </a:r>
          </a:p>
          <a:p>
            <a:r>
              <a:rPr lang="en-ID" dirty="0">
                <a:solidFill>
                  <a:srgbClr val="000000"/>
                </a:solidFill>
                <a:latin typeface="AdvGTIMES-R"/>
              </a:rPr>
              <a:t>which some details are given in </a:t>
            </a:r>
            <a:r>
              <a:rPr lang="en-ID" dirty="0">
                <a:solidFill>
                  <a:srgbClr val="0000FF"/>
                </a:solidFill>
                <a:latin typeface="AdvGTIMES-R"/>
              </a:rPr>
              <a:t>Sect. 5.5</a:t>
            </a:r>
            <a:r>
              <a:rPr lang="en-ID" dirty="0">
                <a:solidFill>
                  <a:srgbClr val="000000"/>
                </a:solidFill>
                <a:latin typeface="AdvGTIMES-R"/>
              </a:rPr>
              <a:t>. The reader is encouraged to </a:t>
            </a:r>
            <a:r>
              <a:rPr lang="en-ID" dirty="0" err="1">
                <a:solidFill>
                  <a:srgbClr val="000000"/>
                </a:solidFill>
                <a:latin typeface="AdvGTIMES-R"/>
              </a:rPr>
              <a:t>analyze</a:t>
            </a:r>
            <a:r>
              <a:rPr lang="en-ID" dirty="0">
                <a:solidFill>
                  <a:srgbClr val="000000"/>
                </a:solidFill>
                <a:latin typeface="AdvGTIMES-R"/>
              </a:rPr>
              <a:t> the</a:t>
            </a:r>
          </a:p>
          <a:p>
            <a:r>
              <a:rPr lang="en-ID" dirty="0">
                <a:solidFill>
                  <a:srgbClr val="000000"/>
                </a:solidFill>
                <a:latin typeface="AdvGTIMES-R"/>
              </a:rPr>
              <a:t>results and to see how different parameters have affected the solutions.</a:t>
            </a:r>
            <a:endParaRPr lang="en-US" dirty="0"/>
          </a:p>
        </p:txBody>
      </p:sp>
    </p:spTree>
    <p:extLst>
      <p:ext uri="{BB962C8B-B14F-4D97-AF65-F5344CB8AC3E}">
        <p14:creationId xmlns:p14="http://schemas.microsoft.com/office/powerpoint/2010/main" val="84368129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178</a:t>
            </a:fld>
            <a:endParaRPr lang="en-US"/>
          </a:p>
        </p:txBody>
      </p:sp>
      <p:pic>
        <p:nvPicPr>
          <p:cNvPr id="2" name="Picture 1"/>
          <p:cNvPicPr>
            <a:picLocks noChangeAspect="1"/>
          </p:cNvPicPr>
          <p:nvPr/>
        </p:nvPicPr>
        <p:blipFill>
          <a:blip r:embed="rId2"/>
          <a:stretch>
            <a:fillRect/>
          </a:stretch>
        </p:blipFill>
        <p:spPr>
          <a:xfrm>
            <a:off x="390905" y="230314"/>
            <a:ext cx="4664579" cy="3024950"/>
          </a:xfrm>
          <a:prstGeom prst="rect">
            <a:avLst/>
          </a:prstGeom>
        </p:spPr>
      </p:pic>
      <p:pic>
        <p:nvPicPr>
          <p:cNvPr id="3" name="Picture 2"/>
          <p:cNvPicPr>
            <a:picLocks noChangeAspect="1"/>
          </p:cNvPicPr>
          <p:nvPr/>
        </p:nvPicPr>
        <p:blipFill>
          <a:blip r:embed="rId3"/>
          <a:stretch>
            <a:fillRect/>
          </a:stretch>
        </p:blipFill>
        <p:spPr>
          <a:xfrm>
            <a:off x="390904" y="3331450"/>
            <a:ext cx="8637511" cy="2465846"/>
          </a:xfrm>
          <a:prstGeom prst="rect">
            <a:avLst/>
          </a:prstGeom>
        </p:spPr>
      </p:pic>
    </p:spTree>
    <p:extLst>
      <p:ext uri="{BB962C8B-B14F-4D97-AF65-F5344CB8AC3E}">
        <p14:creationId xmlns:p14="http://schemas.microsoft.com/office/powerpoint/2010/main" val="218933432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179</a:t>
            </a:fld>
            <a:endParaRPr lang="en-US"/>
          </a:p>
        </p:txBody>
      </p:sp>
      <p:pic>
        <p:nvPicPr>
          <p:cNvPr id="2" name="Picture 1"/>
          <p:cNvPicPr>
            <a:picLocks noChangeAspect="1"/>
          </p:cNvPicPr>
          <p:nvPr/>
        </p:nvPicPr>
        <p:blipFill>
          <a:blip r:embed="rId2"/>
          <a:stretch>
            <a:fillRect/>
          </a:stretch>
        </p:blipFill>
        <p:spPr>
          <a:xfrm rot="5400000">
            <a:off x="2067601" y="-1503856"/>
            <a:ext cx="5453511" cy="9075648"/>
          </a:xfrm>
          <a:prstGeom prst="rect">
            <a:avLst/>
          </a:prstGeom>
        </p:spPr>
      </p:pic>
    </p:spTree>
    <p:extLst>
      <p:ext uri="{BB962C8B-B14F-4D97-AF65-F5344CB8AC3E}">
        <p14:creationId xmlns:p14="http://schemas.microsoft.com/office/powerpoint/2010/main" val="2700400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119" y="199382"/>
            <a:ext cx="4031938" cy="369332"/>
          </a:xfrm>
          <a:prstGeom prst="rect">
            <a:avLst/>
          </a:prstGeom>
        </p:spPr>
        <p:txBody>
          <a:bodyPr wrap="none">
            <a:spAutoFit/>
          </a:bodyPr>
          <a:lstStyle/>
          <a:p>
            <a:r>
              <a:rPr lang="en-ID" dirty="0">
                <a:latin typeface="AdvGTIMES-BI"/>
              </a:rPr>
              <a:t>1.5.1 </a:t>
            </a:r>
            <a:r>
              <a:rPr lang="en-ID" dirty="0" err="1">
                <a:latin typeface="AdvGTIMES-BI"/>
              </a:rPr>
              <a:t>Perencanaan</a:t>
            </a:r>
            <a:r>
              <a:rPr lang="en-ID" dirty="0">
                <a:latin typeface="AdvGTIMES-BI"/>
              </a:rPr>
              <a:t> </a:t>
            </a:r>
            <a:r>
              <a:rPr lang="en-ID" dirty="0" err="1">
                <a:latin typeface="AdvGTIMES-BI"/>
              </a:rPr>
              <a:t>Dinamis</a:t>
            </a:r>
            <a:r>
              <a:rPr lang="en-ID" dirty="0">
                <a:latin typeface="AdvGTIMES-BI"/>
              </a:rPr>
              <a:t> vs </a:t>
            </a:r>
            <a:r>
              <a:rPr lang="en-ID" dirty="0" err="1">
                <a:latin typeface="AdvGTIMES-BI"/>
              </a:rPr>
              <a:t>Statis</a:t>
            </a:r>
            <a:endParaRPr lang="en-US" dirty="0"/>
          </a:p>
        </p:txBody>
      </p:sp>
      <p:sp>
        <p:nvSpPr>
          <p:cNvPr id="3" name="Rectangle 2"/>
          <p:cNvSpPr/>
          <p:nvPr/>
        </p:nvSpPr>
        <p:spPr>
          <a:xfrm>
            <a:off x="429768" y="706499"/>
            <a:ext cx="9089136" cy="2308324"/>
          </a:xfrm>
          <a:prstGeom prst="rect">
            <a:avLst/>
          </a:prstGeom>
        </p:spPr>
        <p:txBody>
          <a:bodyPr wrap="square">
            <a:spAutoFit/>
          </a:bodyPr>
          <a:lstStyle/>
          <a:p>
            <a:r>
              <a:rPr lang="en-ID" dirty="0">
                <a:solidFill>
                  <a:srgbClr val="000000"/>
                </a:solidFill>
                <a:latin typeface="AdvGTIMES-R"/>
              </a:rPr>
              <a:t>Mari </a:t>
            </a:r>
            <a:r>
              <a:rPr lang="en-ID" dirty="0" err="1">
                <a:solidFill>
                  <a:srgbClr val="000000"/>
                </a:solidFill>
                <a:latin typeface="AdvGTIMES-R"/>
              </a:rPr>
              <a:t>kita</a:t>
            </a:r>
            <a:r>
              <a:rPr lang="en-ID" dirty="0">
                <a:solidFill>
                  <a:srgbClr val="000000"/>
                </a:solidFill>
                <a:latin typeface="AdvGTIMES-R"/>
              </a:rPr>
              <a:t> </a:t>
            </a:r>
            <a:r>
              <a:rPr lang="en-ID" dirty="0" err="1">
                <a:solidFill>
                  <a:srgbClr val="000000"/>
                </a:solidFill>
                <a:latin typeface="AdvGTIMES-R"/>
              </a:rPr>
              <a:t>asumsikan</a:t>
            </a:r>
            <a:r>
              <a:rPr lang="en-ID" dirty="0">
                <a:solidFill>
                  <a:srgbClr val="000000"/>
                </a:solidFill>
                <a:latin typeface="AdvGTIMES-R"/>
              </a:rPr>
              <a:t> </a:t>
            </a:r>
            <a:r>
              <a:rPr lang="en-ID" dirty="0" err="1">
                <a:solidFill>
                  <a:srgbClr val="000000"/>
                </a:solidFill>
                <a:latin typeface="AdvGTIMES-R"/>
              </a:rPr>
              <a:t>bahwa</a:t>
            </a:r>
            <a:r>
              <a:rPr lang="en-ID" dirty="0">
                <a:solidFill>
                  <a:srgbClr val="000000"/>
                </a:solidFill>
                <a:latin typeface="AdvGTIMES-R"/>
              </a:rPr>
              <a:t> </a:t>
            </a:r>
            <a:r>
              <a:rPr lang="en-ID" dirty="0" err="1">
                <a:solidFill>
                  <a:srgbClr val="000000"/>
                </a:solidFill>
                <a:latin typeface="AdvGTIMES-R"/>
              </a:rPr>
              <a:t>tugas</a:t>
            </a:r>
            <a:r>
              <a:rPr lang="en-ID" dirty="0">
                <a:solidFill>
                  <a:srgbClr val="000000"/>
                </a:solidFill>
                <a:latin typeface="AdvGTIMES-R"/>
              </a:rPr>
              <a:t> </a:t>
            </a:r>
            <a:r>
              <a:rPr lang="en-ID" dirty="0" err="1">
                <a:solidFill>
                  <a:srgbClr val="000000"/>
                </a:solidFill>
                <a:latin typeface="AdvGTIMES-R"/>
              </a:rPr>
              <a:t>kita</a:t>
            </a:r>
            <a:r>
              <a:rPr lang="en-ID" dirty="0">
                <a:solidFill>
                  <a:srgbClr val="000000"/>
                </a:solidFill>
                <a:latin typeface="AdvGTIMES-R"/>
              </a:rPr>
              <a:t> </a:t>
            </a:r>
            <a:r>
              <a:rPr lang="en-ID" dirty="0" err="1">
                <a:solidFill>
                  <a:srgbClr val="000000"/>
                </a:solidFill>
                <a:latin typeface="AdvGTIMES-R"/>
              </a:rPr>
              <a:t>adalah</a:t>
            </a:r>
            <a:r>
              <a:rPr lang="en-ID" dirty="0">
                <a:solidFill>
                  <a:srgbClr val="000000"/>
                </a:solidFill>
                <a:latin typeface="AdvGTIMES-R"/>
              </a:rPr>
              <a:t> </a:t>
            </a:r>
            <a:r>
              <a:rPr lang="en-ID" dirty="0" err="1">
                <a:solidFill>
                  <a:srgbClr val="000000"/>
                </a:solidFill>
                <a:latin typeface="AdvGTIMES-R"/>
              </a:rPr>
              <a:t>memutuskan</a:t>
            </a:r>
            <a:r>
              <a:rPr lang="en-ID" dirty="0">
                <a:solidFill>
                  <a:srgbClr val="000000"/>
                </a:solidFill>
                <a:latin typeface="AdvGTIMES-R"/>
              </a:rPr>
              <a:t> </a:t>
            </a:r>
            <a:r>
              <a:rPr lang="en-ID" dirty="0" err="1">
                <a:solidFill>
                  <a:srgbClr val="000000"/>
                </a:solidFill>
                <a:latin typeface="AdvGTIMES-R"/>
              </a:rPr>
              <a:t>pokok</a:t>
            </a:r>
            <a:r>
              <a:rPr lang="en-ID" dirty="0">
                <a:solidFill>
                  <a:srgbClr val="000000"/>
                </a:solidFill>
                <a:latin typeface="AdvGTIMES-R"/>
              </a:rPr>
              <a:t> </a:t>
            </a:r>
            <a:r>
              <a:rPr lang="en-ID" dirty="0" err="1">
                <a:solidFill>
                  <a:srgbClr val="000000"/>
                </a:solidFill>
                <a:latin typeface="AdvGTIMES-R"/>
              </a:rPr>
              <a:t>bahasan</a:t>
            </a:r>
            <a:r>
              <a:rPr lang="en-ID" dirty="0">
                <a:solidFill>
                  <a:srgbClr val="000000"/>
                </a:solidFill>
                <a:latin typeface="AdvGTIMES-R"/>
              </a:rPr>
              <a:t> yang </a:t>
            </a:r>
            <a:r>
              <a:rPr lang="en-ID" dirty="0" err="1">
                <a:solidFill>
                  <a:srgbClr val="000000"/>
                </a:solidFill>
                <a:latin typeface="AdvGTIMES-R"/>
              </a:rPr>
              <a:t>diberikan</a:t>
            </a:r>
            <a:r>
              <a:rPr lang="en-ID" dirty="0">
                <a:solidFill>
                  <a:srgbClr val="000000"/>
                </a:solidFill>
                <a:latin typeface="AdvGTIMES-R"/>
              </a:rPr>
              <a:t> di </a:t>
            </a:r>
            <a:r>
              <a:rPr lang="en-ID" dirty="0" err="1">
                <a:solidFill>
                  <a:srgbClr val="000000"/>
                </a:solidFill>
                <a:latin typeface="AdvGTIMES-R"/>
              </a:rPr>
              <a:t>atas</a:t>
            </a:r>
            <a:r>
              <a:rPr lang="en-ID" dirty="0">
                <a:solidFill>
                  <a:srgbClr val="000000"/>
                </a:solidFill>
                <a:latin typeface="AdvGTIMES-R"/>
              </a:rPr>
              <a:t> </a:t>
            </a:r>
            <a:r>
              <a:rPr lang="en-ID" dirty="0" err="1">
                <a:solidFill>
                  <a:srgbClr val="000000"/>
                </a:solidFill>
                <a:latin typeface="AdvGTIMES-R"/>
              </a:rPr>
              <a:t>untuk</a:t>
            </a:r>
            <a:r>
              <a:rPr lang="en-ID" dirty="0">
                <a:solidFill>
                  <a:srgbClr val="000000"/>
                </a:solidFill>
                <a:latin typeface="AdvGTIMES-R"/>
              </a:rPr>
              <a:t> </a:t>
            </a:r>
            <a:r>
              <a:rPr lang="en-ID" dirty="0" err="1">
                <a:solidFill>
                  <a:srgbClr val="000000"/>
                </a:solidFill>
                <a:latin typeface="AdvGTIMES-R"/>
              </a:rPr>
              <a:t>tahun</a:t>
            </a:r>
            <a:r>
              <a:rPr lang="en-ID" dirty="0">
                <a:solidFill>
                  <a:srgbClr val="000000"/>
                </a:solidFill>
                <a:latin typeface="AdvGTIMES-R"/>
              </a:rPr>
              <a:t> 2015-2020. </a:t>
            </a:r>
            <a:r>
              <a:rPr lang="en-ID" dirty="0" err="1">
                <a:solidFill>
                  <a:srgbClr val="000000"/>
                </a:solidFill>
                <a:latin typeface="AdvGTIMES-R"/>
              </a:rPr>
              <a:t>Jika</a:t>
            </a:r>
            <a:r>
              <a:rPr lang="en-ID" dirty="0">
                <a:solidFill>
                  <a:srgbClr val="000000"/>
                </a:solidFill>
                <a:latin typeface="AdvGTIMES-R"/>
              </a:rPr>
              <a:t> </a:t>
            </a:r>
            <a:r>
              <a:rPr lang="en-ID" dirty="0" err="1">
                <a:solidFill>
                  <a:srgbClr val="000000"/>
                </a:solidFill>
                <a:latin typeface="AdvGTIMES-R"/>
              </a:rPr>
              <a:t>kondisi</a:t>
            </a:r>
            <a:r>
              <a:rPr lang="en-ID" dirty="0">
                <a:solidFill>
                  <a:srgbClr val="000000"/>
                </a:solidFill>
                <a:latin typeface="AdvGTIMES-R"/>
              </a:rPr>
              <a:t> </a:t>
            </a:r>
            <a:r>
              <a:rPr lang="en-ID" dirty="0" err="1">
                <a:solidFill>
                  <a:srgbClr val="000000"/>
                </a:solidFill>
                <a:latin typeface="AdvGTIMES-R"/>
              </a:rPr>
              <a:t>beban</a:t>
            </a:r>
            <a:r>
              <a:rPr lang="en-ID" dirty="0">
                <a:solidFill>
                  <a:srgbClr val="000000"/>
                </a:solidFill>
                <a:latin typeface="AdvGTIMES-R"/>
              </a:rPr>
              <a:t> </a:t>
            </a:r>
            <a:r>
              <a:rPr lang="en-ID" dirty="0" err="1">
                <a:solidFill>
                  <a:srgbClr val="000000"/>
                </a:solidFill>
                <a:latin typeface="AdvGTIMES-R"/>
              </a:rPr>
              <a:t>puncak</a:t>
            </a:r>
            <a:r>
              <a:rPr lang="en-ID" dirty="0">
                <a:solidFill>
                  <a:srgbClr val="000000"/>
                </a:solidFill>
                <a:latin typeface="AdvGTIMES-R"/>
              </a:rPr>
              <a:t> </a:t>
            </a:r>
            <a:r>
              <a:rPr lang="en-ID" dirty="0" err="1">
                <a:solidFill>
                  <a:srgbClr val="000000"/>
                </a:solidFill>
                <a:latin typeface="AdvGTIMES-R"/>
              </a:rPr>
              <a:t>harus</a:t>
            </a:r>
            <a:r>
              <a:rPr lang="en-ID" dirty="0">
                <a:solidFill>
                  <a:srgbClr val="000000"/>
                </a:solidFill>
                <a:latin typeface="AdvGTIMES-R"/>
              </a:rPr>
              <a:t> </a:t>
            </a:r>
            <a:r>
              <a:rPr lang="en-ID" dirty="0" err="1">
                <a:solidFill>
                  <a:srgbClr val="000000"/>
                </a:solidFill>
                <a:latin typeface="AdvGTIMES-R"/>
              </a:rPr>
              <a:t>diselidiki</a:t>
            </a:r>
            <a:r>
              <a:rPr lang="en-ID" dirty="0">
                <a:solidFill>
                  <a:srgbClr val="000000"/>
                </a:solidFill>
                <a:latin typeface="AdvGTIMES-R"/>
              </a:rPr>
              <a:t>, </a:t>
            </a:r>
            <a:r>
              <a:rPr lang="en-ID" dirty="0" err="1">
                <a:solidFill>
                  <a:srgbClr val="000000"/>
                </a:solidFill>
                <a:latin typeface="AdvGTIMES-R"/>
              </a:rPr>
              <a:t>penelitian</a:t>
            </a:r>
            <a:r>
              <a:rPr lang="en-ID" dirty="0">
                <a:solidFill>
                  <a:srgbClr val="000000"/>
                </a:solidFill>
                <a:latin typeface="AdvGTIMES-R"/>
              </a:rPr>
              <a:t> </a:t>
            </a:r>
            <a:r>
              <a:rPr lang="en-ID" dirty="0" err="1">
                <a:solidFill>
                  <a:srgbClr val="000000"/>
                </a:solidFill>
                <a:latin typeface="AdvGTIMES-R"/>
              </a:rPr>
              <a:t>melibatkan</a:t>
            </a:r>
            <a:r>
              <a:rPr lang="en-ID" dirty="0">
                <a:solidFill>
                  <a:srgbClr val="000000"/>
                </a:solidFill>
                <a:latin typeface="AdvGTIMES-R"/>
              </a:rPr>
              <a:t> </a:t>
            </a:r>
            <a:r>
              <a:rPr lang="en-ID" dirty="0" err="1">
                <a:solidFill>
                  <a:srgbClr val="000000"/>
                </a:solidFill>
                <a:latin typeface="AdvGTIMES-R"/>
              </a:rPr>
              <a:t>enam</a:t>
            </a:r>
            <a:r>
              <a:rPr lang="en-ID" dirty="0">
                <a:solidFill>
                  <a:srgbClr val="000000"/>
                </a:solidFill>
                <a:latin typeface="AdvGTIMES-R"/>
              </a:rPr>
              <a:t> </a:t>
            </a:r>
            <a:r>
              <a:rPr lang="en-ID" dirty="0" err="1">
                <a:solidFill>
                  <a:srgbClr val="000000"/>
                </a:solidFill>
                <a:latin typeface="AdvGTIMES-R"/>
              </a:rPr>
              <a:t>kondisi</a:t>
            </a:r>
            <a:r>
              <a:rPr lang="en-ID" dirty="0">
                <a:solidFill>
                  <a:srgbClr val="000000"/>
                </a:solidFill>
                <a:latin typeface="AdvGTIMES-R"/>
              </a:rPr>
              <a:t> </a:t>
            </a:r>
            <a:r>
              <a:rPr lang="en-ID" dirty="0" err="1">
                <a:solidFill>
                  <a:srgbClr val="000000"/>
                </a:solidFill>
                <a:latin typeface="AdvGTIMES-R"/>
              </a:rPr>
              <a:t>pembebanan</a:t>
            </a:r>
            <a:r>
              <a:rPr lang="en-ID" dirty="0">
                <a:solidFill>
                  <a:srgbClr val="000000"/>
                </a:solidFill>
                <a:latin typeface="AdvGTIMES-R"/>
              </a:rPr>
              <a:t>. Salah </a:t>
            </a:r>
            <a:r>
              <a:rPr lang="en-ID" dirty="0" err="1">
                <a:solidFill>
                  <a:srgbClr val="000000"/>
                </a:solidFill>
                <a:latin typeface="AdvGTIMES-R"/>
              </a:rPr>
              <a:t>satu</a:t>
            </a:r>
            <a:r>
              <a:rPr lang="en-ID" dirty="0">
                <a:solidFill>
                  <a:srgbClr val="000000"/>
                </a:solidFill>
                <a:latin typeface="AdvGTIMES-R"/>
              </a:rPr>
              <a:t> </a:t>
            </a:r>
            <a:r>
              <a:rPr lang="en-ID" dirty="0" err="1">
                <a:solidFill>
                  <a:srgbClr val="000000"/>
                </a:solidFill>
                <a:latin typeface="AdvGTIMES-R"/>
              </a:rPr>
              <a:t>cara</a:t>
            </a:r>
            <a:r>
              <a:rPr lang="en-ID" dirty="0">
                <a:solidFill>
                  <a:srgbClr val="000000"/>
                </a:solidFill>
                <a:latin typeface="AdvGTIMES-R"/>
              </a:rPr>
              <a:t> </a:t>
            </a:r>
            <a:r>
              <a:rPr lang="en-ID" dirty="0" err="1">
                <a:solidFill>
                  <a:srgbClr val="000000"/>
                </a:solidFill>
                <a:latin typeface="AdvGTIMES-R"/>
              </a:rPr>
              <a:t>adalah</a:t>
            </a:r>
            <a:r>
              <a:rPr lang="en-ID" dirty="0">
                <a:solidFill>
                  <a:srgbClr val="000000"/>
                </a:solidFill>
                <a:latin typeface="AdvGTIMES-R"/>
              </a:rPr>
              <a:t>, </a:t>
            </a:r>
            <a:r>
              <a:rPr lang="en-ID" dirty="0" err="1">
                <a:solidFill>
                  <a:srgbClr val="000000"/>
                </a:solidFill>
                <a:latin typeface="AdvGTIMES-R"/>
              </a:rPr>
              <a:t>studi</a:t>
            </a:r>
            <a:r>
              <a:rPr lang="en-ID" dirty="0">
                <a:solidFill>
                  <a:srgbClr val="000000"/>
                </a:solidFill>
                <a:latin typeface="AdvGTIMES-R"/>
              </a:rPr>
              <a:t> </a:t>
            </a:r>
            <a:r>
              <a:rPr lang="en-ID" dirty="0" err="1">
                <a:solidFill>
                  <a:srgbClr val="000000"/>
                </a:solidFill>
                <a:latin typeface="AdvGTIMES-R"/>
              </a:rPr>
              <a:t>setiap</a:t>
            </a:r>
            <a:r>
              <a:rPr lang="en-ID" dirty="0">
                <a:solidFill>
                  <a:srgbClr val="000000"/>
                </a:solidFill>
                <a:latin typeface="AdvGTIMES-R"/>
              </a:rPr>
              <a:t> </a:t>
            </a:r>
            <a:r>
              <a:rPr lang="en-ID" dirty="0" err="1">
                <a:solidFill>
                  <a:srgbClr val="000000"/>
                </a:solidFill>
                <a:latin typeface="AdvGTIMES-R"/>
              </a:rPr>
              <a:t>tahun</a:t>
            </a:r>
            <a:r>
              <a:rPr lang="en-ID" dirty="0">
                <a:solidFill>
                  <a:srgbClr val="000000"/>
                </a:solidFill>
                <a:latin typeface="AdvGTIMES-R"/>
              </a:rPr>
              <a:t> </a:t>
            </a:r>
            <a:r>
              <a:rPr lang="en-ID" dirty="0" err="1">
                <a:solidFill>
                  <a:srgbClr val="000000"/>
                </a:solidFill>
                <a:latin typeface="AdvGTIMES-R"/>
              </a:rPr>
              <a:t>secara</a:t>
            </a:r>
            <a:r>
              <a:rPr lang="en-ID" dirty="0">
                <a:solidFill>
                  <a:srgbClr val="000000"/>
                </a:solidFill>
                <a:latin typeface="AdvGTIMES-R"/>
              </a:rPr>
              <a:t> </a:t>
            </a:r>
            <a:r>
              <a:rPr lang="en-ID" dirty="0" err="1">
                <a:solidFill>
                  <a:srgbClr val="000000"/>
                </a:solidFill>
                <a:latin typeface="AdvGTIMES-R"/>
              </a:rPr>
              <a:t>terpisah</a:t>
            </a:r>
            <a:r>
              <a:rPr lang="en-ID" dirty="0">
                <a:solidFill>
                  <a:srgbClr val="000000"/>
                </a:solidFill>
                <a:latin typeface="AdvGTIMES-R"/>
              </a:rPr>
              <a:t> </a:t>
            </a:r>
            <a:r>
              <a:rPr lang="en-ID" dirty="0" err="1">
                <a:solidFill>
                  <a:srgbClr val="000000"/>
                </a:solidFill>
                <a:latin typeface="AdvGTIMES-R"/>
              </a:rPr>
              <a:t>terlepas</a:t>
            </a:r>
            <a:r>
              <a:rPr lang="en-ID" dirty="0">
                <a:solidFill>
                  <a:srgbClr val="000000"/>
                </a:solidFill>
                <a:latin typeface="AdvGTIMES-R"/>
              </a:rPr>
              <a:t> </a:t>
            </a:r>
            <a:r>
              <a:rPr lang="en-ID" dirty="0" err="1">
                <a:solidFill>
                  <a:srgbClr val="000000"/>
                </a:solidFill>
                <a:latin typeface="AdvGTIMES-R"/>
              </a:rPr>
              <a:t>dari</a:t>
            </a:r>
            <a:r>
              <a:rPr lang="en-ID" dirty="0">
                <a:solidFill>
                  <a:srgbClr val="000000"/>
                </a:solidFill>
                <a:latin typeface="AdvGTIMES-R"/>
              </a:rPr>
              <a:t> </a:t>
            </a:r>
            <a:r>
              <a:rPr lang="en-ID" dirty="0" err="1">
                <a:solidFill>
                  <a:srgbClr val="000000"/>
                </a:solidFill>
                <a:latin typeface="AdvGTIMES-R"/>
              </a:rPr>
              <a:t>tahun-tahun</a:t>
            </a:r>
            <a:r>
              <a:rPr lang="en-ID" dirty="0">
                <a:solidFill>
                  <a:srgbClr val="000000"/>
                </a:solidFill>
                <a:latin typeface="AdvGTIMES-R"/>
              </a:rPr>
              <a:t> </a:t>
            </a:r>
            <a:r>
              <a:rPr lang="en-ID" dirty="0" err="1">
                <a:solidFill>
                  <a:srgbClr val="000000"/>
                </a:solidFill>
                <a:latin typeface="AdvGTIMES-R"/>
              </a:rPr>
              <a:t>lainnya</a:t>
            </a:r>
            <a:r>
              <a:rPr lang="en-ID" dirty="0">
                <a:solidFill>
                  <a:srgbClr val="000000"/>
                </a:solidFill>
                <a:latin typeface="AdvGTIMES-R"/>
              </a:rPr>
              <a:t>. </a:t>
            </a:r>
            <a:r>
              <a:rPr lang="en-ID" dirty="0" err="1">
                <a:solidFill>
                  <a:srgbClr val="000000"/>
                </a:solidFill>
                <a:latin typeface="AdvGTIMES-R"/>
              </a:rPr>
              <a:t>Jenis</a:t>
            </a:r>
            <a:r>
              <a:rPr lang="en-ID" dirty="0">
                <a:solidFill>
                  <a:srgbClr val="000000"/>
                </a:solidFill>
                <a:latin typeface="AdvGTIMES-R"/>
              </a:rPr>
              <a:t> </a:t>
            </a:r>
            <a:r>
              <a:rPr lang="en-ID" dirty="0" err="1">
                <a:solidFill>
                  <a:srgbClr val="000000"/>
                </a:solidFill>
                <a:latin typeface="AdvGTIMES-R"/>
              </a:rPr>
              <a:t>studi</a:t>
            </a:r>
            <a:r>
              <a:rPr lang="en-ID" dirty="0">
                <a:solidFill>
                  <a:srgbClr val="000000"/>
                </a:solidFill>
                <a:latin typeface="AdvGTIMES-R"/>
              </a:rPr>
              <a:t> </a:t>
            </a:r>
            <a:r>
              <a:rPr lang="en-ID" dirty="0" err="1">
                <a:solidFill>
                  <a:srgbClr val="000000"/>
                </a:solidFill>
                <a:latin typeface="AdvGTIMES-R"/>
              </a:rPr>
              <a:t>ini</a:t>
            </a:r>
            <a:r>
              <a:rPr lang="en-ID" dirty="0">
                <a:solidFill>
                  <a:srgbClr val="000000"/>
                </a:solidFill>
                <a:latin typeface="AdvGTIMES-R"/>
              </a:rPr>
              <a:t> </a:t>
            </a:r>
            <a:r>
              <a:rPr lang="en-ID" dirty="0" err="1">
                <a:solidFill>
                  <a:srgbClr val="000000"/>
                </a:solidFill>
                <a:latin typeface="AdvGTIMES-R"/>
              </a:rPr>
              <a:t>disebut</a:t>
            </a:r>
            <a:r>
              <a:rPr lang="en-ID" dirty="0">
                <a:solidFill>
                  <a:srgbClr val="000000"/>
                </a:solidFill>
                <a:latin typeface="AdvGTIMES-R"/>
              </a:rPr>
              <a:t> </a:t>
            </a:r>
            <a:r>
              <a:rPr lang="en-ID" dirty="0" err="1">
                <a:solidFill>
                  <a:srgbClr val="000000"/>
                </a:solidFill>
                <a:latin typeface="AdvGTIMES-R"/>
              </a:rPr>
              <a:t>sebagai</a:t>
            </a:r>
            <a:r>
              <a:rPr lang="en-ID" dirty="0">
                <a:solidFill>
                  <a:srgbClr val="000000"/>
                </a:solidFill>
                <a:latin typeface="AdvGTIMES-R"/>
              </a:rPr>
              <a:t> </a:t>
            </a:r>
            <a:r>
              <a:rPr lang="en-ID" dirty="0" err="1">
                <a:solidFill>
                  <a:srgbClr val="000000"/>
                </a:solidFill>
                <a:latin typeface="AdvGTIMES-R"/>
              </a:rPr>
              <a:t>perencanaan</a:t>
            </a:r>
            <a:r>
              <a:rPr lang="en-ID" dirty="0">
                <a:solidFill>
                  <a:srgbClr val="000000"/>
                </a:solidFill>
                <a:latin typeface="AdvGTIMES-R"/>
              </a:rPr>
              <a:t> </a:t>
            </a:r>
            <a:r>
              <a:rPr lang="en-ID" dirty="0" err="1">
                <a:solidFill>
                  <a:srgbClr val="000000"/>
                </a:solidFill>
                <a:latin typeface="AdvGTIMES-R"/>
              </a:rPr>
              <a:t>statis</a:t>
            </a:r>
            <a:r>
              <a:rPr lang="en-ID" dirty="0">
                <a:solidFill>
                  <a:srgbClr val="000000"/>
                </a:solidFill>
                <a:latin typeface="AdvGTIMES-R"/>
              </a:rPr>
              <a:t> yang </a:t>
            </a:r>
            <a:r>
              <a:rPr lang="en-ID" dirty="0" err="1">
                <a:solidFill>
                  <a:srgbClr val="000000"/>
                </a:solidFill>
                <a:latin typeface="AdvGTIMES-R"/>
              </a:rPr>
              <a:t>berfokus</a:t>
            </a:r>
            <a:r>
              <a:rPr lang="en-ID" dirty="0">
                <a:solidFill>
                  <a:srgbClr val="000000"/>
                </a:solidFill>
                <a:latin typeface="AdvGTIMES-R"/>
              </a:rPr>
              <a:t> </a:t>
            </a:r>
            <a:r>
              <a:rPr lang="en-ID" dirty="0" err="1">
                <a:solidFill>
                  <a:srgbClr val="000000"/>
                </a:solidFill>
                <a:latin typeface="AdvGTIMES-R"/>
              </a:rPr>
              <a:t>pada</a:t>
            </a:r>
            <a:r>
              <a:rPr lang="en-ID" dirty="0">
                <a:solidFill>
                  <a:srgbClr val="000000"/>
                </a:solidFill>
                <a:latin typeface="AdvGTIMES-R"/>
              </a:rPr>
              <a:t> </a:t>
            </a:r>
            <a:r>
              <a:rPr lang="en-ID" dirty="0" err="1">
                <a:solidFill>
                  <a:srgbClr val="000000"/>
                </a:solidFill>
                <a:latin typeface="AdvGTIMES-R"/>
              </a:rPr>
              <a:t>perencanaan</a:t>
            </a:r>
            <a:r>
              <a:rPr lang="en-ID" dirty="0">
                <a:solidFill>
                  <a:srgbClr val="000000"/>
                </a:solidFill>
                <a:latin typeface="AdvGTIMES-R"/>
              </a:rPr>
              <a:t> </a:t>
            </a:r>
            <a:r>
              <a:rPr lang="en-ID" dirty="0" err="1">
                <a:solidFill>
                  <a:srgbClr val="000000"/>
                </a:solidFill>
                <a:latin typeface="AdvGTIMES-R"/>
              </a:rPr>
              <a:t>untuk</a:t>
            </a:r>
            <a:r>
              <a:rPr lang="en-ID" dirty="0">
                <a:solidFill>
                  <a:srgbClr val="000000"/>
                </a:solidFill>
                <a:latin typeface="AdvGTIMES-R"/>
              </a:rPr>
              <a:t> </a:t>
            </a:r>
            <a:r>
              <a:rPr lang="en-ID" dirty="0" err="1">
                <a:solidFill>
                  <a:srgbClr val="000000"/>
                </a:solidFill>
                <a:latin typeface="AdvGTIMES-R"/>
              </a:rPr>
              <a:t>satu</a:t>
            </a:r>
            <a:r>
              <a:rPr lang="en-ID" dirty="0">
                <a:solidFill>
                  <a:srgbClr val="000000"/>
                </a:solidFill>
                <a:latin typeface="AdvGTIMES-R"/>
              </a:rPr>
              <a:t> </a:t>
            </a:r>
            <a:r>
              <a:rPr lang="en-ID" dirty="0" err="1">
                <a:solidFill>
                  <a:srgbClr val="000000"/>
                </a:solidFill>
                <a:latin typeface="AdvGTIMES-R"/>
              </a:rPr>
              <a:t>tahap</a:t>
            </a:r>
            <a:r>
              <a:rPr lang="en-ID" dirty="0">
                <a:solidFill>
                  <a:srgbClr val="000000"/>
                </a:solidFill>
                <a:latin typeface="AdvGTIMES-R"/>
              </a:rPr>
              <a:t> </a:t>
            </a:r>
            <a:r>
              <a:rPr lang="en-ID" dirty="0" err="1">
                <a:solidFill>
                  <a:srgbClr val="000000"/>
                </a:solidFill>
                <a:latin typeface="AdvGTIMES-R"/>
              </a:rPr>
              <a:t>tunggal</a:t>
            </a:r>
            <a:r>
              <a:rPr lang="en-ID" dirty="0">
                <a:solidFill>
                  <a:srgbClr val="000000"/>
                </a:solidFill>
                <a:latin typeface="AdvGTIMES-R"/>
              </a:rPr>
              <a:t>. Yang </a:t>
            </a:r>
            <a:r>
              <a:rPr lang="en-ID" dirty="0" err="1">
                <a:solidFill>
                  <a:srgbClr val="000000"/>
                </a:solidFill>
                <a:latin typeface="AdvGTIMES-R"/>
              </a:rPr>
              <a:t>lainnya</a:t>
            </a:r>
            <a:r>
              <a:rPr lang="en-ID" dirty="0">
                <a:solidFill>
                  <a:srgbClr val="000000"/>
                </a:solidFill>
                <a:latin typeface="AdvGTIMES-R"/>
              </a:rPr>
              <a:t> </a:t>
            </a:r>
            <a:r>
              <a:rPr lang="en-ID" dirty="0" err="1">
                <a:solidFill>
                  <a:srgbClr val="000000"/>
                </a:solidFill>
                <a:latin typeface="AdvGTIMES-R"/>
              </a:rPr>
              <a:t>adalah</a:t>
            </a:r>
            <a:r>
              <a:rPr lang="en-ID" dirty="0">
                <a:solidFill>
                  <a:srgbClr val="000000"/>
                </a:solidFill>
                <a:latin typeface="AdvGTIMES-R"/>
              </a:rPr>
              <a:t> </a:t>
            </a:r>
            <a:r>
              <a:rPr lang="en-ID" dirty="0" err="1">
                <a:solidFill>
                  <a:srgbClr val="000000"/>
                </a:solidFill>
                <a:latin typeface="AdvGTIMES-R"/>
              </a:rPr>
              <a:t>fokus</a:t>
            </a:r>
            <a:r>
              <a:rPr lang="en-ID" dirty="0">
                <a:solidFill>
                  <a:srgbClr val="000000"/>
                </a:solidFill>
                <a:latin typeface="AdvGTIMES-R"/>
              </a:rPr>
              <a:t> </a:t>
            </a:r>
            <a:r>
              <a:rPr lang="en-ID" dirty="0" err="1">
                <a:solidFill>
                  <a:srgbClr val="000000"/>
                </a:solidFill>
                <a:latin typeface="AdvGTIMES-R"/>
              </a:rPr>
              <a:t>pada</a:t>
            </a:r>
            <a:r>
              <a:rPr lang="en-ID" dirty="0">
                <a:solidFill>
                  <a:srgbClr val="000000"/>
                </a:solidFill>
                <a:latin typeface="AdvGTIMES-R"/>
              </a:rPr>
              <a:t> </a:t>
            </a:r>
            <a:r>
              <a:rPr lang="en-ID" dirty="0" err="1">
                <a:solidFill>
                  <a:srgbClr val="000000"/>
                </a:solidFill>
                <a:latin typeface="AdvGTIMES-R"/>
              </a:rPr>
              <a:t>semua</a:t>
            </a:r>
            <a:r>
              <a:rPr lang="en-ID" dirty="0">
                <a:solidFill>
                  <a:srgbClr val="000000"/>
                </a:solidFill>
                <a:latin typeface="AdvGTIMES-R"/>
              </a:rPr>
              <a:t> </a:t>
            </a:r>
            <a:r>
              <a:rPr lang="en-ID" dirty="0" err="1">
                <a:solidFill>
                  <a:srgbClr val="000000"/>
                </a:solidFill>
                <a:latin typeface="AdvGTIMES-R"/>
              </a:rPr>
              <a:t>enam</a:t>
            </a:r>
            <a:r>
              <a:rPr lang="en-ID" dirty="0">
                <a:solidFill>
                  <a:srgbClr val="000000"/>
                </a:solidFill>
                <a:latin typeface="AdvGTIMES-R"/>
              </a:rPr>
              <a:t> </a:t>
            </a:r>
            <a:r>
              <a:rPr lang="en-ID" dirty="0" err="1">
                <a:solidFill>
                  <a:srgbClr val="000000"/>
                </a:solidFill>
                <a:latin typeface="AdvGTIMES-R"/>
              </a:rPr>
              <a:t>tahap</a:t>
            </a:r>
            <a:r>
              <a:rPr lang="en-ID" dirty="0">
                <a:solidFill>
                  <a:srgbClr val="000000"/>
                </a:solidFill>
                <a:latin typeface="AdvGTIMES-R"/>
              </a:rPr>
              <a:t>, </a:t>
            </a:r>
            <a:r>
              <a:rPr lang="en-ID" dirty="0" err="1">
                <a:solidFill>
                  <a:srgbClr val="000000"/>
                </a:solidFill>
                <a:latin typeface="AdvGTIMES-R"/>
              </a:rPr>
              <a:t>secara</a:t>
            </a:r>
            <a:r>
              <a:rPr lang="en-ID" dirty="0">
                <a:solidFill>
                  <a:srgbClr val="000000"/>
                </a:solidFill>
                <a:latin typeface="AdvGTIMES-R"/>
              </a:rPr>
              <a:t> </a:t>
            </a:r>
            <a:r>
              <a:rPr lang="en-ID" dirty="0" err="1">
                <a:solidFill>
                  <a:srgbClr val="000000"/>
                </a:solidFill>
                <a:latin typeface="AdvGTIMES-R"/>
              </a:rPr>
              <a:t>simultan</a:t>
            </a:r>
            <a:r>
              <a:rPr lang="en-ID" dirty="0">
                <a:solidFill>
                  <a:srgbClr val="000000"/>
                </a:solidFill>
                <a:latin typeface="AdvGTIMES-R"/>
              </a:rPr>
              <a:t>, </a:t>
            </a:r>
            <a:r>
              <a:rPr lang="en-ID" dirty="0" err="1">
                <a:solidFill>
                  <a:srgbClr val="000000"/>
                </a:solidFill>
                <a:latin typeface="AdvGTIMES-R"/>
              </a:rPr>
              <a:t>sehingga</a:t>
            </a:r>
            <a:r>
              <a:rPr lang="en-ID" dirty="0">
                <a:solidFill>
                  <a:srgbClr val="000000"/>
                </a:solidFill>
                <a:latin typeface="AdvGTIMES-R"/>
              </a:rPr>
              <a:t> </a:t>
            </a:r>
            <a:r>
              <a:rPr lang="en-ID" dirty="0" err="1">
                <a:solidFill>
                  <a:srgbClr val="000000"/>
                </a:solidFill>
                <a:latin typeface="AdvGTIMES-R"/>
              </a:rPr>
              <a:t>solusinya</a:t>
            </a:r>
            <a:r>
              <a:rPr lang="en-ID" dirty="0">
                <a:solidFill>
                  <a:srgbClr val="000000"/>
                </a:solidFill>
                <a:latin typeface="AdvGTIMES-R"/>
              </a:rPr>
              <a:t> </a:t>
            </a:r>
            <a:r>
              <a:rPr lang="en-ID" dirty="0" err="1">
                <a:solidFill>
                  <a:srgbClr val="000000"/>
                </a:solidFill>
                <a:latin typeface="AdvGTIMES-R"/>
              </a:rPr>
              <a:t>ditemukan</a:t>
            </a:r>
            <a:r>
              <a:rPr lang="en-ID" dirty="0">
                <a:solidFill>
                  <a:srgbClr val="000000"/>
                </a:solidFill>
                <a:latin typeface="AdvGTIMES-R"/>
              </a:rPr>
              <a:t> </a:t>
            </a:r>
            <a:r>
              <a:rPr lang="en-ID" dirty="0" err="1">
                <a:solidFill>
                  <a:srgbClr val="000000"/>
                </a:solidFill>
                <a:latin typeface="AdvGTIMES-R"/>
              </a:rPr>
              <a:t>untuk</a:t>
            </a:r>
            <a:r>
              <a:rPr lang="en-ID" dirty="0">
                <a:solidFill>
                  <a:srgbClr val="000000"/>
                </a:solidFill>
                <a:latin typeface="AdvGTIMES-R"/>
              </a:rPr>
              <a:t> </a:t>
            </a:r>
            <a:r>
              <a:rPr lang="en-ID" dirty="0" err="1">
                <a:solidFill>
                  <a:srgbClr val="000000"/>
                </a:solidFill>
                <a:latin typeface="AdvGTIMES-R"/>
              </a:rPr>
              <a:t>keenam</a:t>
            </a:r>
            <a:r>
              <a:rPr lang="en-ID" dirty="0">
                <a:solidFill>
                  <a:srgbClr val="000000"/>
                </a:solidFill>
                <a:latin typeface="AdvGTIMES-R"/>
              </a:rPr>
              <a:t> </a:t>
            </a:r>
            <a:r>
              <a:rPr lang="en-ID" dirty="0" err="1">
                <a:solidFill>
                  <a:srgbClr val="000000"/>
                </a:solidFill>
                <a:latin typeface="AdvGTIMES-R"/>
              </a:rPr>
              <a:t>tahap</a:t>
            </a:r>
            <a:r>
              <a:rPr lang="en-ID" dirty="0">
                <a:solidFill>
                  <a:srgbClr val="000000"/>
                </a:solidFill>
                <a:latin typeface="AdvGTIMES-R"/>
              </a:rPr>
              <a:t> </a:t>
            </a:r>
            <a:r>
              <a:rPr lang="en-ID" dirty="0" err="1">
                <a:solidFill>
                  <a:srgbClr val="000000"/>
                </a:solidFill>
                <a:latin typeface="AdvGTIMES-R"/>
              </a:rPr>
              <a:t>pada</a:t>
            </a:r>
            <a:r>
              <a:rPr lang="en-ID" dirty="0">
                <a:solidFill>
                  <a:srgbClr val="000000"/>
                </a:solidFill>
                <a:latin typeface="AdvGTIMES-R"/>
              </a:rPr>
              <a:t> </a:t>
            </a:r>
            <a:r>
              <a:rPr lang="en-ID" dirty="0" err="1">
                <a:solidFill>
                  <a:srgbClr val="000000"/>
                </a:solidFill>
                <a:latin typeface="AdvGTIMES-R"/>
              </a:rPr>
              <a:t>saat</a:t>
            </a:r>
            <a:r>
              <a:rPr lang="en-ID" dirty="0">
                <a:solidFill>
                  <a:srgbClr val="000000"/>
                </a:solidFill>
                <a:latin typeface="AdvGTIMES-R"/>
              </a:rPr>
              <a:t> </a:t>
            </a:r>
            <a:r>
              <a:rPr lang="en-ID" dirty="0" err="1">
                <a:solidFill>
                  <a:srgbClr val="000000"/>
                </a:solidFill>
                <a:latin typeface="AdvGTIMES-R"/>
              </a:rPr>
              <a:t>bersamaan</a:t>
            </a:r>
            <a:r>
              <a:rPr lang="en-ID" dirty="0">
                <a:solidFill>
                  <a:srgbClr val="000000"/>
                </a:solidFill>
                <a:latin typeface="AdvGTIMES-R"/>
              </a:rPr>
              <a:t>. </a:t>
            </a:r>
            <a:r>
              <a:rPr lang="en-ID" dirty="0" err="1">
                <a:solidFill>
                  <a:srgbClr val="000000"/>
                </a:solidFill>
                <a:latin typeface="AdvGTIMES-R"/>
              </a:rPr>
              <a:t>Jenis</a:t>
            </a:r>
            <a:r>
              <a:rPr lang="en-ID" dirty="0">
                <a:solidFill>
                  <a:srgbClr val="000000"/>
                </a:solidFill>
                <a:latin typeface="AdvGTIMES-R"/>
              </a:rPr>
              <a:t> </a:t>
            </a:r>
            <a:r>
              <a:rPr lang="en-ID" dirty="0" err="1">
                <a:solidFill>
                  <a:srgbClr val="000000"/>
                </a:solidFill>
                <a:latin typeface="AdvGTIMES-R"/>
              </a:rPr>
              <a:t>penelitian</a:t>
            </a:r>
            <a:r>
              <a:rPr lang="en-ID" dirty="0">
                <a:solidFill>
                  <a:srgbClr val="000000"/>
                </a:solidFill>
                <a:latin typeface="AdvGTIMES-R"/>
              </a:rPr>
              <a:t> </a:t>
            </a:r>
            <a:r>
              <a:rPr lang="en-ID" dirty="0" err="1">
                <a:solidFill>
                  <a:srgbClr val="000000"/>
                </a:solidFill>
                <a:latin typeface="AdvGTIMES-R"/>
              </a:rPr>
              <a:t>ini</a:t>
            </a:r>
            <a:r>
              <a:rPr lang="en-ID" dirty="0">
                <a:solidFill>
                  <a:srgbClr val="000000"/>
                </a:solidFill>
                <a:latin typeface="AdvGTIMES-R"/>
              </a:rPr>
              <a:t> </a:t>
            </a:r>
            <a:r>
              <a:rPr lang="en-ID" dirty="0" err="1">
                <a:solidFill>
                  <a:srgbClr val="000000"/>
                </a:solidFill>
                <a:latin typeface="AdvGTIMES-R"/>
              </a:rPr>
              <a:t>dinamai</a:t>
            </a:r>
            <a:r>
              <a:rPr lang="en-ID" dirty="0">
                <a:solidFill>
                  <a:srgbClr val="000000"/>
                </a:solidFill>
                <a:latin typeface="AdvGTIMES-R"/>
              </a:rPr>
              <a:t> </a:t>
            </a:r>
            <a:r>
              <a:rPr lang="en-ID" dirty="0" err="1">
                <a:solidFill>
                  <a:srgbClr val="000000"/>
                </a:solidFill>
                <a:latin typeface="AdvGTIMES-R"/>
              </a:rPr>
              <a:t>sebagai</a:t>
            </a:r>
            <a:r>
              <a:rPr lang="en-ID" dirty="0">
                <a:solidFill>
                  <a:srgbClr val="000000"/>
                </a:solidFill>
                <a:latin typeface="AdvGTIMES-R"/>
              </a:rPr>
              <a:t> </a:t>
            </a:r>
            <a:r>
              <a:rPr lang="en-ID" dirty="0" err="1">
                <a:solidFill>
                  <a:srgbClr val="000000"/>
                </a:solidFill>
                <a:latin typeface="AdvGTIMES-R"/>
              </a:rPr>
              <a:t>perencanaan</a:t>
            </a:r>
            <a:r>
              <a:rPr lang="en-ID" dirty="0">
                <a:solidFill>
                  <a:srgbClr val="000000"/>
                </a:solidFill>
                <a:latin typeface="AdvGTIMES-R"/>
              </a:rPr>
              <a:t> </a:t>
            </a:r>
            <a:r>
              <a:rPr lang="en-ID" dirty="0" err="1">
                <a:solidFill>
                  <a:srgbClr val="000000"/>
                </a:solidFill>
                <a:latin typeface="AdvGTIMES-R"/>
              </a:rPr>
              <a:t>dinamis</a:t>
            </a:r>
            <a:r>
              <a:rPr lang="en-ID" dirty="0">
                <a:solidFill>
                  <a:srgbClr val="000000"/>
                </a:solidFill>
                <a:latin typeface="AdvGTIMES-R"/>
              </a:rPr>
              <a:t>.</a:t>
            </a:r>
            <a:endParaRPr lang="en-US" dirty="0"/>
          </a:p>
        </p:txBody>
      </p:sp>
      <p:sp>
        <p:nvSpPr>
          <p:cNvPr id="4" name="Date Placeholder 3"/>
          <p:cNvSpPr>
            <a:spLocks noGrp="1"/>
          </p:cNvSpPr>
          <p:nvPr>
            <p:ph type="dt" sz="half" idx="10"/>
          </p:nvPr>
        </p:nvSpPr>
        <p:spPr/>
        <p:txBody>
          <a:bodyPr/>
          <a:lstStyle/>
          <a:p>
            <a:fld id="{CCEF66A6-2C75-4A49-88E5-E72F7B51CADB}" type="datetime9">
              <a:rPr lang="en-US" smtClean="0"/>
              <a:t>10/18/2017 1:14:56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18</a:t>
            </a:fld>
            <a:endParaRPr lang="en-US"/>
          </a:p>
        </p:txBody>
      </p:sp>
      <p:sp>
        <p:nvSpPr>
          <p:cNvPr id="6" name="Rectangle 5"/>
          <p:cNvSpPr/>
          <p:nvPr/>
        </p:nvSpPr>
        <p:spPr>
          <a:xfrm>
            <a:off x="429768" y="3152608"/>
            <a:ext cx="8951976" cy="1200329"/>
          </a:xfrm>
          <a:prstGeom prst="rect">
            <a:avLst/>
          </a:prstGeom>
        </p:spPr>
        <p:txBody>
          <a:bodyPr wrap="square">
            <a:spAutoFit/>
          </a:bodyPr>
          <a:lstStyle/>
          <a:p>
            <a:r>
              <a:rPr lang="en-ID" dirty="0" err="1">
                <a:solidFill>
                  <a:srgbClr val="000000"/>
                </a:solidFill>
                <a:latin typeface="AdvGTIMES-R"/>
              </a:rPr>
              <a:t>Jelas</a:t>
            </a:r>
            <a:r>
              <a:rPr lang="en-ID" dirty="0">
                <a:solidFill>
                  <a:srgbClr val="000000"/>
                </a:solidFill>
                <a:latin typeface="AdvGTIMES-R"/>
              </a:rPr>
              <a:t>, </a:t>
            </a:r>
            <a:r>
              <a:rPr lang="en-ID" dirty="0" err="1">
                <a:solidFill>
                  <a:srgbClr val="000000"/>
                </a:solidFill>
                <a:latin typeface="AdvGTIMES-R"/>
              </a:rPr>
              <a:t>walaupun</a:t>
            </a:r>
            <a:r>
              <a:rPr lang="en-ID" dirty="0">
                <a:solidFill>
                  <a:srgbClr val="000000"/>
                </a:solidFill>
                <a:latin typeface="AdvGTIMES-R"/>
              </a:rPr>
              <a:t> </a:t>
            </a:r>
            <a:r>
              <a:rPr lang="en-ID" dirty="0" err="1">
                <a:solidFill>
                  <a:srgbClr val="000000"/>
                </a:solidFill>
                <a:latin typeface="AdvGTIMES-R"/>
              </a:rPr>
              <a:t>perencanaan</a:t>
            </a:r>
            <a:r>
              <a:rPr lang="en-ID" dirty="0">
                <a:solidFill>
                  <a:srgbClr val="000000"/>
                </a:solidFill>
                <a:latin typeface="AdvGTIMES-R"/>
              </a:rPr>
              <a:t> </a:t>
            </a:r>
            <a:r>
              <a:rPr lang="en-ID" dirty="0" err="1">
                <a:solidFill>
                  <a:srgbClr val="000000"/>
                </a:solidFill>
                <a:latin typeface="AdvGTIMES-R"/>
              </a:rPr>
              <a:t>statis</a:t>
            </a:r>
            <a:r>
              <a:rPr lang="en-ID" dirty="0">
                <a:solidFill>
                  <a:srgbClr val="000000"/>
                </a:solidFill>
                <a:latin typeface="AdvGTIMES-R"/>
              </a:rPr>
              <a:t> </a:t>
            </a:r>
            <a:r>
              <a:rPr lang="en-ID" dirty="0" err="1">
                <a:solidFill>
                  <a:srgbClr val="000000"/>
                </a:solidFill>
                <a:latin typeface="AdvGTIMES-R"/>
              </a:rPr>
              <a:t>untuk</a:t>
            </a:r>
            <a:r>
              <a:rPr lang="en-ID" dirty="0">
                <a:solidFill>
                  <a:srgbClr val="000000"/>
                </a:solidFill>
                <a:latin typeface="AdvGTIMES-R"/>
              </a:rPr>
              <a:t> </a:t>
            </a:r>
            <a:r>
              <a:rPr lang="en-ID" dirty="0" err="1">
                <a:solidFill>
                  <a:srgbClr val="000000"/>
                </a:solidFill>
                <a:latin typeface="AdvGTIMES-R"/>
              </a:rPr>
              <a:t>tahun</a:t>
            </a:r>
            <a:r>
              <a:rPr lang="en-ID" dirty="0">
                <a:solidFill>
                  <a:srgbClr val="000000"/>
                </a:solidFill>
                <a:latin typeface="AdvGTIMES-R"/>
              </a:rPr>
              <a:t> </a:t>
            </a:r>
            <a:r>
              <a:rPr lang="en-ID" dirty="0" err="1">
                <a:solidFill>
                  <a:srgbClr val="000000"/>
                </a:solidFill>
                <a:latin typeface="AdvGTIMES-R"/>
              </a:rPr>
              <a:t>tertentu</a:t>
            </a:r>
            <a:r>
              <a:rPr lang="en-ID" dirty="0">
                <a:solidFill>
                  <a:srgbClr val="000000"/>
                </a:solidFill>
                <a:latin typeface="AdvGTIMES-R"/>
              </a:rPr>
              <a:t> </a:t>
            </a:r>
            <a:r>
              <a:rPr lang="en-ID" dirty="0" err="1">
                <a:solidFill>
                  <a:srgbClr val="000000"/>
                </a:solidFill>
                <a:latin typeface="AdvGTIMES-R"/>
              </a:rPr>
              <a:t>memberikan</a:t>
            </a:r>
            <a:r>
              <a:rPr lang="en-ID" dirty="0">
                <a:solidFill>
                  <a:srgbClr val="000000"/>
                </a:solidFill>
                <a:latin typeface="AdvGTIMES-R"/>
              </a:rPr>
              <a:t> </a:t>
            </a:r>
            <a:r>
              <a:rPr lang="en-ID" dirty="0" err="1">
                <a:solidFill>
                  <a:srgbClr val="000000"/>
                </a:solidFill>
                <a:latin typeface="AdvGTIMES-R"/>
              </a:rPr>
              <a:t>beberapa</a:t>
            </a:r>
            <a:r>
              <a:rPr lang="en-ID" dirty="0">
                <a:solidFill>
                  <a:srgbClr val="000000"/>
                </a:solidFill>
                <a:latin typeface="AdvGTIMES-R"/>
              </a:rPr>
              <a:t> </a:t>
            </a:r>
            <a:r>
              <a:rPr lang="en-ID" dirty="0" err="1">
                <a:solidFill>
                  <a:srgbClr val="000000"/>
                </a:solidFill>
                <a:latin typeface="AdvGTIMES-R"/>
              </a:rPr>
              <a:t>informasi</a:t>
            </a:r>
            <a:r>
              <a:rPr lang="en-ID" dirty="0">
                <a:solidFill>
                  <a:srgbClr val="000000"/>
                </a:solidFill>
                <a:latin typeface="AdvGTIMES-R"/>
              </a:rPr>
              <a:t> yang </a:t>
            </a:r>
            <a:r>
              <a:rPr lang="en-ID" dirty="0" err="1">
                <a:solidFill>
                  <a:srgbClr val="000000"/>
                </a:solidFill>
                <a:latin typeface="AdvGTIMES-R"/>
              </a:rPr>
              <a:t>berguna</a:t>
            </a:r>
            <a:r>
              <a:rPr lang="en-ID" dirty="0">
                <a:solidFill>
                  <a:srgbClr val="000000"/>
                </a:solidFill>
                <a:latin typeface="AdvGTIMES-R"/>
              </a:rPr>
              <a:t> </a:t>
            </a:r>
            <a:r>
              <a:rPr lang="en-ID" dirty="0" err="1">
                <a:solidFill>
                  <a:srgbClr val="000000"/>
                </a:solidFill>
                <a:latin typeface="AdvGTIMES-R"/>
              </a:rPr>
              <a:t>untuk</a:t>
            </a:r>
            <a:r>
              <a:rPr lang="en-ID" dirty="0">
                <a:solidFill>
                  <a:srgbClr val="000000"/>
                </a:solidFill>
                <a:latin typeface="AdvGTIMES-R"/>
              </a:rPr>
              <a:t> </a:t>
            </a:r>
            <a:r>
              <a:rPr lang="en-ID" dirty="0" err="1">
                <a:solidFill>
                  <a:srgbClr val="000000"/>
                </a:solidFill>
                <a:latin typeface="AdvGTIMES-R"/>
              </a:rPr>
              <a:t>tahun</a:t>
            </a:r>
            <a:r>
              <a:rPr lang="en-ID" dirty="0">
                <a:solidFill>
                  <a:srgbClr val="000000"/>
                </a:solidFill>
                <a:latin typeface="AdvGTIMES-R"/>
              </a:rPr>
              <a:t> </a:t>
            </a:r>
            <a:r>
              <a:rPr lang="en-ID" dirty="0" err="1">
                <a:solidFill>
                  <a:srgbClr val="000000"/>
                </a:solidFill>
                <a:latin typeface="AdvGTIMES-R"/>
              </a:rPr>
              <a:t>itu</a:t>
            </a:r>
            <a:r>
              <a:rPr lang="en-ID" dirty="0">
                <a:solidFill>
                  <a:srgbClr val="000000"/>
                </a:solidFill>
                <a:latin typeface="AdvGTIMES-R"/>
              </a:rPr>
              <a:t>, proses yang </a:t>
            </a:r>
            <a:r>
              <a:rPr lang="en-ID" dirty="0" err="1">
                <a:solidFill>
                  <a:srgbClr val="000000"/>
                </a:solidFill>
                <a:latin typeface="AdvGTIMES-R"/>
              </a:rPr>
              <a:t>diberikan</a:t>
            </a:r>
            <a:r>
              <a:rPr lang="en-ID" dirty="0">
                <a:solidFill>
                  <a:srgbClr val="000000"/>
                </a:solidFill>
                <a:latin typeface="AdvGTIMES-R"/>
              </a:rPr>
              <a:t> di </a:t>
            </a:r>
            <a:r>
              <a:rPr lang="en-ID" dirty="0" err="1">
                <a:solidFill>
                  <a:srgbClr val="000000"/>
                </a:solidFill>
                <a:latin typeface="AdvGTIMES-R"/>
              </a:rPr>
              <a:t>atas</a:t>
            </a:r>
            <a:r>
              <a:rPr lang="en-ID" dirty="0">
                <a:solidFill>
                  <a:srgbClr val="000000"/>
                </a:solidFill>
                <a:latin typeface="AdvGTIMES-R"/>
              </a:rPr>
              <a:t> </a:t>
            </a:r>
            <a:r>
              <a:rPr lang="en-ID" dirty="0" err="1">
                <a:solidFill>
                  <a:srgbClr val="000000"/>
                </a:solidFill>
                <a:latin typeface="AdvGTIMES-R"/>
              </a:rPr>
              <a:t>mengarah</a:t>
            </a:r>
            <a:r>
              <a:rPr lang="en-ID" dirty="0">
                <a:solidFill>
                  <a:srgbClr val="000000"/>
                </a:solidFill>
                <a:latin typeface="AdvGTIMES-R"/>
              </a:rPr>
              <a:t> </a:t>
            </a:r>
            <a:r>
              <a:rPr lang="en-ID" dirty="0" err="1">
                <a:solidFill>
                  <a:srgbClr val="000000"/>
                </a:solidFill>
                <a:latin typeface="AdvGTIMES-R"/>
              </a:rPr>
              <a:t>pada</a:t>
            </a:r>
            <a:r>
              <a:rPr lang="en-ID" dirty="0">
                <a:solidFill>
                  <a:srgbClr val="000000"/>
                </a:solidFill>
                <a:latin typeface="AdvGTIMES-R"/>
              </a:rPr>
              <a:t> </a:t>
            </a:r>
            <a:r>
              <a:rPr lang="en-ID" dirty="0" err="1">
                <a:solidFill>
                  <a:srgbClr val="000000"/>
                </a:solidFill>
                <a:latin typeface="AdvGTIMES-R"/>
              </a:rPr>
              <a:t>hasil</a:t>
            </a:r>
            <a:r>
              <a:rPr lang="en-ID" dirty="0">
                <a:solidFill>
                  <a:srgbClr val="000000"/>
                </a:solidFill>
                <a:latin typeface="AdvGTIMES-R"/>
              </a:rPr>
              <a:t> yang </a:t>
            </a:r>
            <a:r>
              <a:rPr lang="en-ID" dirty="0" err="1">
                <a:solidFill>
                  <a:srgbClr val="000000"/>
                </a:solidFill>
                <a:latin typeface="AdvGTIMES-R"/>
              </a:rPr>
              <a:t>tidak</a:t>
            </a:r>
            <a:r>
              <a:rPr lang="en-ID" dirty="0">
                <a:solidFill>
                  <a:srgbClr val="000000"/>
                </a:solidFill>
                <a:latin typeface="AdvGTIMES-R"/>
              </a:rPr>
              <a:t> </a:t>
            </a:r>
            <a:r>
              <a:rPr lang="en-ID" dirty="0" err="1">
                <a:solidFill>
                  <a:srgbClr val="000000"/>
                </a:solidFill>
                <a:latin typeface="AdvGTIMES-R"/>
              </a:rPr>
              <a:t>praktis</a:t>
            </a:r>
            <a:r>
              <a:rPr lang="en-ID" dirty="0">
                <a:solidFill>
                  <a:srgbClr val="000000"/>
                </a:solidFill>
                <a:latin typeface="AdvGTIMES-R"/>
              </a:rPr>
              <a:t> </a:t>
            </a:r>
            <a:r>
              <a:rPr lang="en-ID" dirty="0" err="1">
                <a:solidFill>
                  <a:srgbClr val="000000"/>
                </a:solidFill>
                <a:latin typeface="AdvGTIMES-R"/>
              </a:rPr>
              <a:t>untuk</a:t>
            </a:r>
            <a:r>
              <a:rPr lang="en-ID" dirty="0">
                <a:solidFill>
                  <a:srgbClr val="000000"/>
                </a:solidFill>
                <a:latin typeface="AdvGTIMES-R"/>
              </a:rPr>
              <a:t> </a:t>
            </a:r>
            <a:r>
              <a:rPr lang="en-ID" dirty="0" err="1">
                <a:solidFill>
                  <a:srgbClr val="000000"/>
                </a:solidFill>
                <a:latin typeface="AdvGTIMES-R"/>
              </a:rPr>
              <a:t>periode</a:t>
            </a:r>
            <a:r>
              <a:rPr lang="en-ID" dirty="0">
                <a:solidFill>
                  <a:srgbClr val="000000"/>
                </a:solidFill>
                <a:latin typeface="AdvGTIMES-R"/>
              </a:rPr>
              <a:t> </a:t>
            </a:r>
            <a:r>
              <a:rPr lang="en-ID" dirty="0" err="1">
                <a:solidFill>
                  <a:srgbClr val="000000"/>
                </a:solidFill>
                <a:latin typeface="AdvGTIMES-R"/>
              </a:rPr>
              <a:t>tersebut</a:t>
            </a:r>
            <a:r>
              <a:rPr lang="en-ID" dirty="0">
                <a:solidFill>
                  <a:srgbClr val="000000"/>
                </a:solidFill>
                <a:latin typeface="AdvGTIMES-R"/>
              </a:rPr>
              <a:t> </a:t>
            </a:r>
            <a:r>
              <a:rPr lang="en-ID" dirty="0" err="1">
                <a:solidFill>
                  <a:srgbClr val="000000"/>
                </a:solidFill>
                <a:latin typeface="AdvGTIMES-R"/>
              </a:rPr>
              <a:t>karena</a:t>
            </a:r>
            <a:r>
              <a:rPr lang="en-ID" dirty="0">
                <a:solidFill>
                  <a:srgbClr val="000000"/>
                </a:solidFill>
                <a:latin typeface="AdvGTIMES-R"/>
              </a:rPr>
              <a:t> </a:t>
            </a:r>
            <a:r>
              <a:rPr lang="en-ID" dirty="0" err="1">
                <a:solidFill>
                  <a:srgbClr val="000000"/>
                </a:solidFill>
                <a:latin typeface="AdvGTIMES-R"/>
              </a:rPr>
              <a:t>solusinya</a:t>
            </a:r>
            <a:r>
              <a:rPr lang="en-ID" dirty="0">
                <a:solidFill>
                  <a:srgbClr val="000000"/>
                </a:solidFill>
                <a:latin typeface="AdvGTIMES-R"/>
              </a:rPr>
              <a:t> </a:t>
            </a:r>
            <a:r>
              <a:rPr lang="en-ID" dirty="0" err="1">
                <a:solidFill>
                  <a:srgbClr val="000000"/>
                </a:solidFill>
                <a:latin typeface="AdvGTIMES-R"/>
              </a:rPr>
              <a:t>selama</a:t>
            </a:r>
            <a:r>
              <a:rPr lang="en-ID" dirty="0">
                <a:solidFill>
                  <a:srgbClr val="000000"/>
                </a:solidFill>
                <a:latin typeface="AdvGTIMES-R"/>
              </a:rPr>
              <a:t> </a:t>
            </a:r>
            <a:r>
              <a:rPr lang="en-ID" dirty="0" err="1">
                <a:solidFill>
                  <a:srgbClr val="000000"/>
                </a:solidFill>
                <a:latin typeface="AdvGTIMES-R"/>
              </a:rPr>
              <a:t>setahun</a:t>
            </a:r>
            <a:r>
              <a:rPr lang="en-ID" dirty="0">
                <a:solidFill>
                  <a:srgbClr val="000000"/>
                </a:solidFill>
                <a:latin typeface="AdvGTIMES-R"/>
              </a:rPr>
              <a:t> </a:t>
            </a:r>
            <a:r>
              <a:rPr lang="en-ID" dirty="0" err="1">
                <a:solidFill>
                  <a:srgbClr val="000000"/>
                </a:solidFill>
                <a:latin typeface="AdvGTIMES-R"/>
              </a:rPr>
              <a:t>tidak</a:t>
            </a:r>
            <a:r>
              <a:rPr lang="en-ID" dirty="0">
                <a:solidFill>
                  <a:srgbClr val="000000"/>
                </a:solidFill>
                <a:latin typeface="AdvGTIMES-R"/>
              </a:rPr>
              <a:t> </a:t>
            </a:r>
            <a:r>
              <a:rPr lang="en-ID" dirty="0" err="1">
                <a:solidFill>
                  <a:srgbClr val="000000"/>
                </a:solidFill>
                <a:latin typeface="AdvGTIMES-R"/>
              </a:rPr>
              <a:t>dapat</a:t>
            </a:r>
            <a:r>
              <a:rPr lang="en-ID" dirty="0">
                <a:solidFill>
                  <a:srgbClr val="000000"/>
                </a:solidFill>
                <a:latin typeface="AdvGTIMES-R"/>
              </a:rPr>
              <a:t> </a:t>
            </a:r>
            <a:r>
              <a:rPr lang="en-ID" dirty="0" err="1">
                <a:solidFill>
                  <a:srgbClr val="000000"/>
                </a:solidFill>
                <a:latin typeface="AdvGTIMES-R"/>
              </a:rPr>
              <a:t>terlepas</a:t>
            </a:r>
            <a:r>
              <a:rPr lang="en-ID" dirty="0">
                <a:solidFill>
                  <a:srgbClr val="000000"/>
                </a:solidFill>
                <a:latin typeface="AdvGTIMES-R"/>
              </a:rPr>
              <a:t> </a:t>
            </a:r>
            <a:r>
              <a:rPr lang="en-ID" dirty="0" err="1">
                <a:solidFill>
                  <a:srgbClr val="000000"/>
                </a:solidFill>
                <a:latin typeface="AdvGTIMES-R"/>
              </a:rPr>
              <a:t>dari</a:t>
            </a:r>
            <a:r>
              <a:rPr lang="en-ID" dirty="0">
                <a:solidFill>
                  <a:srgbClr val="000000"/>
                </a:solidFill>
                <a:latin typeface="AdvGTIMES-R"/>
              </a:rPr>
              <a:t> </a:t>
            </a:r>
            <a:r>
              <a:rPr lang="en-ID" dirty="0" err="1">
                <a:solidFill>
                  <a:srgbClr val="000000"/>
                </a:solidFill>
                <a:latin typeface="AdvGTIMES-R"/>
              </a:rPr>
              <a:t>solusi</a:t>
            </a:r>
            <a:r>
              <a:rPr lang="en-ID" dirty="0">
                <a:solidFill>
                  <a:srgbClr val="000000"/>
                </a:solidFill>
                <a:latin typeface="AdvGTIMES-R"/>
              </a:rPr>
              <a:t> </a:t>
            </a:r>
            <a:r>
              <a:rPr lang="en-ID" dirty="0" err="1">
                <a:solidFill>
                  <a:srgbClr val="000000"/>
                </a:solidFill>
                <a:latin typeface="AdvGTIMES-R"/>
              </a:rPr>
              <a:t>dari</a:t>
            </a:r>
            <a:r>
              <a:rPr lang="en-ID" dirty="0">
                <a:solidFill>
                  <a:srgbClr val="000000"/>
                </a:solidFill>
                <a:latin typeface="AdvGTIMES-R"/>
              </a:rPr>
              <a:t> </a:t>
            </a:r>
            <a:r>
              <a:rPr lang="en-ID" dirty="0" err="1">
                <a:solidFill>
                  <a:srgbClr val="000000"/>
                </a:solidFill>
                <a:latin typeface="AdvGTIMES-R"/>
              </a:rPr>
              <a:t>tahun-tahun</a:t>
            </a:r>
            <a:r>
              <a:rPr lang="en-ID" dirty="0">
                <a:solidFill>
                  <a:srgbClr val="000000"/>
                </a:solidFill>
                <a:latin typeface="AdvGTIMES-R"/>
              </a:rPr>
              <a:t> </a:t>
            </a:r>
            <a:r>
              <a:rPr lang="en-ID" dirty="0" err="1">
                <a:solidFill>
                  <a:srgbClr val="000000"/>
                </a:solidFill>
                <a:latin typeface="AdvGTIMES-R"/>
              </a:rPr>
              <a:t>sebelumnya</a:t>
            </a:r>
            <a:r>
              <a:rPr lang="en-ID" dirty="0">
                <a:solidFill>
                  <a:srgbClr val="000000"/>
                </a:solidFill>
                <a:latin typeface="AdvGTIMES-R"/>
              </a:rPr>
              <a:t>. </a:t>
            </a:r>
            <a:endParaRPr lang="en-US" dirty="0"/>
          </a:p>
        </p:txBody>
      </p:sp>
      <p:sp>
        <p:nvSpPr>
          <p:cNvPr id="7" name="Rectangle 6"/>
          <p:cNvSpPr/>
          <p:nvPr/>
        </p:nvSpPr>
        <p:spPr>
          <a:xfrm>
            <a:off x="429768" y="4490722"/>
            <a:ext cx="8951976" cy="1754326"/>
          </a:xfrm>
          <a:prstGeom prst="rect">
            <a:avLst/>
          </a:prstGeom>
        </p:spPr>
        <p:txBody>
          <a:bodyPr wrap="square">
            <a:spAutoFit/>
          </a:bodyPr>
          <a:lstStyle/>
          <a:p>
            <a:r>
              <a:rPr lang="en-ID" dirty="0">
                <a:solidFill>
                  <a:srgbClr val="000000"/>
                </a:solidFill>
                <a:latin typeface="AdvGTIMES-R"/>
              </a:rPr>
              <a:t>Salah </a:t>
            </a:r>
            <a:r>
              <a:rPr lang="en-ID" dirty="0" err="1">
                <a:solidFill>
                  <a:srgbClr val="000000"/>
                </a:solidFill>
                <a:latin typeface="AdvGTIMES-R"/>
              </a:rPr>
              <a:t>satu</a:t>
            </a:r>
            <a:r>
              <a:rPr lang="en-ID" dirty="0">
                <a:solidFill>
                  <a:srgbClr val="000000"/>
                </a:solidFill>
                <a:latin typeface="AdvGTIMES-R"/>
              </a:rPr>
              <a:t> </a:t>
            </a:r>
            <a:r>
              <a:rPr lang="en-ID" dirty="0" err="1">
                <a:solidFill>
                  <a:srgbClr val="000000"/>
                </a:solidFill>
                <a:latin typeface="AdvGTIMES-R"/>
              </a:rPr>
              <a:t>cara</a:t>
            </a:r>
            <a:r>
              <a:rPr lang="en-ID" dirty="0">
                <a:solidFill>
                  <a:srgbClr val="000000"/>
                </a:solidFill>
                <a:latin typeface="AdvGTIMES-R"/>
              </a:rPr>
              <a:t> </a:t>
            </a:r>
            <a:r>
              <a:rPr lang="en-ID" dirty="0" err="1">
                <a:solidFill>
                  <a:srgbClr val="000000"/>
                </a:solidFill>
                <a:latin typeface="AdvGTIMES-R"/>
              </a:rPr>
              <a:t>untuk</a:t>
            </a:r>
            <a:r>
              <a:rPr lang="en-ID" dirty="0">
                <a:solidFill>
                  <a:srgbClr val="000000"/>
                </a:solidFill>
                <a:latin typeface="AdvGTIMES-R"/>
              </a:rPr>
              <a:t> </a:t>
            </a:r>
            <a:r>
              <a:rPr lang="en-ID" dirty="0" err="1">
                <a:solidFill>
                  <a:srgbClr val="000000"/>
                </a:solidFill>
                <a:latin typeface="AdvGTIMES-R"/>
              </a:rPr>
              <a:t>memecahkan</a:t>
            </a:r>
            <a:r>
              <a:rPr lang="en-ID" dirty="0">
                <a:solidFill>
                  <a:srgbClr val="000000"/>
                </a:solidFill>
                <a:latin typeface="AdvGTIMES-R"/>
              </a:rPr>
              <a:t> </a:t>
            </a:r>
            <a:r>
              <a:rPr lang="en-ID" dirty="0" err="1">
                <a:solidFill>
                  <a:srgbClr val="000000"/>
                </a:solidFill>
                <a:latin typeface="AdvGTIMES-R"/>
              </a:rPr>
              <a:t>masalah</a:t>
            </a:r>
            <a:r>
              <a:rPr lang="en-ID" dirty="0">
                <a:solidFill>
                  <a:srgbClr val="000000"/>
                </a:solidFill>
                <a:latin typeface="AdvGTIMES-R"/>
              </a:rPr>
              <a:t> </a:t>
            </a:r>
            <a:r>
              <a:rPr lang="en-ID" dirty="0" err="1">
                <a:solidFill>
                  <a:srgbClr val="000000"/>
                </a:solidFill>
                <a:latin typeface="AdvGTIMES-R"/>
              </a:rPr>
              <a:t>adalah</a:t>
            </a:r>
            <a:r>
              <a:rPr lang="en-ID" dirty="0">
                <a:solidFill>
                  <a:srgbClr val="000000"/>
                </a:solidFill>
                <a:latin typeface="AdvGTIMES-R"/>
              </a:rPr>
              <a:t> </a:t>
            </a:r>
            <a:r>
              <a:rPr lang="en-ID" dirty="0" err="1">
                <a:solidFill>
                  <a:srgbClr val="000000"/>
                </a:solidFill>
                <a:latin typeface="AdvGTIMES-R"/>
              </a:rPr>
              <a:t>dengan</a:t>
            </a:r>
            <a:r>
              <a:rPr lang="en-ID" dirty="0">
                <a:solidFill>
                  <a:srgbClr val="000000"/>
                </a:solidFill>
                <a:latin typeface="AdvGTIMES-R"/>
              </a:rPr>
              <a:t> </a:t>
            </a:r>
            <a:r>
              <a:rPr lang="en-ID" dirty="0" err="1">
                <a:solidFill>
                  <a:srgbClr val="000000"/>
                </a:solidFill>
                <a:latin typeface="AdvGTIMES-R"/>
              </a:rPr>
              <a:t>memasukkan</a:t>
            </a:r>
            <a:r>
              <a:rPr lang="en-ID" dirty="0">
                <a:solidFill>
                  <a:srgbClr val="000000"/>
                </a:solidFill>
                <a:latin typeface="AdvGTIMES-R"/>
              </a:rPr>
              <a:t> </a:t>
            </a:r>
            <a:r>
              <a:rPr lang="en-ID" dirty="0" err="1">
                <a:solidFill>
                  <a:srgbClr val="000000"/>
                </a:solidFill>
                <a:latin typeface="AdvGTIMES-R"/>
              </a:rPr>
              <a:t>hasil</a:t>
            </a:r>
            <a:r>
              <a:rPr lang="en-ID" dirty="0">
                <a:solidFill>
                  <a:srgbClr val="000000"/>
                </a:solidFill>
                <a:latin typeface="AdvGTIMES-R"/>
              </a:rPr>
              <a:t> </a:t>
            </a:r>
            <a:r>
              <a:rPr lang="en-ID" dirty="0" err="1">
                <a:solidFill>
                  <a:srgbClr val="000000"/>
                </a:solidFill>
                <a:latin typeface="AdvGTIMES-R"/>
              </a:rPr>
              <a:t>setiap</a:t>
            </a:r>
            <a:r>
              <a:rPr lang="en-ID" dirty="0">
                <a:solidFill>
                  <a:srgbClr val="000000"/>
                </a:solidFill>
                <a:latin typeface="AdvGTIMES-R"/>
              </a:rPr>
              <a:t> </a:t>
            </a:r>
            <a:r>
              <a:rPr lang="en-ID" dirty="0" err="1">
                <a:solidFill>
                  <a:srgbClr val="000000"/>
                </a:solidFill>
                <a:latin typeface="AdvGTIMES-R"/>
              </a:rPr>
              <a:t>tahun</a:t>
            </a:r>
            <a:r>
              <a:rPr lang="en-ID" dirty="0">
                <a:solidFill>
                  <a:srgbClr val="000000"/>
                </a:solidFill>
                <a:latin typeface="AdvGTIMES-R"/>
              </a:rPr>
              <a:t> </a:t>
            </a:r>
            <a:r>
              <a:rPr lang="en-ID" dirty="0" err="1">
                <a:solidFill>
                  <a:srgbClr val="000000"/>
                </a:solidFill>
                <a:latin typeface="AdvGTIMES-R"/>
              </a:rPr>
              <a:t>dalam</a:t>
            </a:r>
            <a:r>
              <a:rPr lang="en-ID" dirty="0">
                <a:solidFill>
                  <a:srgbClr val="000000"/>
                </a:solidFill>
                <a:latin typeface="AdvGTIMES-R"/>
              </a:rPr>
              <a:t> </a:t>
            </a:r>
            <a:r>
              <a:rPr lang="en-ID" dirty="0" err="1">
                <a:solidFill>
                  <a:srgbClr val="000000"/>
                </a:solidFill>
                <a:latin typeface="AdvGTIMES-R"/>
              </a:rPr>
              <a:t>studi</a:t>
            </a:r>
            <a:r>
              <a:rPr lang="en-ID" dirty="0">
                <a:solidFill>
                  <a:srgbClr val="000000"/>
                </a:solidFill>
                <a:latin typeface="AdvGTIMES-R"/>
              </a:rPr>
              <a:t> </a:t>
            </a:r>
            <a:r>
              <a:rPr lang="en-ID" dirty="0" err="1">
                <a:solidFill>
                  <a:srgbClr val="000000"/>
                </a:solidFill>
                <a:latin typeface="AdvGTIMES-R"/>
              </a:rPr>
              <a:t>untuk</a:t>
            </a:r>
            <a:r>
              <a:rPr lang="en-ID" dirty="0">
                <a:solidFill>
                  <a:srgbClr val="000000"/>
                </a:solidFill>
                <a:latin typeface="AdvGTIMES-R"/>
              </a:rPr>
              <a:t> </a:t>
            </a:r>
            <a:r>
              <a:rPr lang="en-ID" dirty="0" err="1">
                <a:solidFill>
                  <a:srgbClr val="000000"/>
                </a:solidFill>
                <a:latin typeface="AdvGTIMES-R"/>
              </a:rPr>
              <a:t>tahun</a:t>
            </a:r>
            <a:r>
              <a:rPr lang="en-ID" dirty="0">
                <a:solidFill>
                  <a:srgbClr val="000000"/>
                </a:solidFill>
                <a:latin typeface="AdvGTIMES-R"/>
              </a:rPr>
              <a:t> </a:t>
            </a:r>
            <a:r>
              <a:rPr lang="en-ID" dirty="0" err="1">
                <a:solidFill>
                  <a:srgbClr val="000000"/>
                </a:solidFill>
                <a:latin typeface="AdvGTIMES-R"/>
              </a:rPr>
              <a:t>berikutnya</a:t>
            </a:r>
            <a:r>
              <a:rPr lang="en-ID" dirty="0">
                <a:solidFill>
                  <a:srgbClr val="000000"/>
                </a:solidFill>
                <a:latin typeface="AdvGTIMES-R"/>
              </a:rPr>
              <a:t>. </a:t>
            </a:r>
            <a:r>
              <a:rPr lang="en-ID" dirty="0" err="1">
                <a:solidFill>
                  <a:srgbClr val="000000"/>
                </a:solidFill>
                <a:latin typeface="AdvGTIMES-R"/>
              </a:rPr>
              <a:t>Ini</a:t>
            </a:r>
            <a:r>
              <a:rPr lang="en-ID" dirty="0">
                <a:solidFill>
                  <a:srgbClr val="000000"/>
                </a:solidFill>
                <a:latin typeface="AdvGTIMES-R"/>
              </a:rPr>
              <a:t> </a:t>
            </a:r>
            <a:r>
              <a:rPr lang="en-ID" dirty="0" err="1">
                <a:solidFill>
                  <a:srgbClr val="000000"/>
                </a:solidFill>
                <a:latin typeface="AdvGTIMES-R"/>
              </a:rPr>
              <a:t>bisa</a:t>
            </a:r>
            <a:r>
              <a:rPr lang="en-ID" dirty="0">
                <a:solidFill>
                  <a:srgbClr val="000000"/>
                </a:solidFill>
                <a:latin typeface="AdvGTIMES-R"/>
              </a:rPr>
              <a:t> </a:t>
            </a:r>
            <a:r>
              <a:rPr lang="en-ID" dirty="0" err="1">
                <a:solidFill>
                  <a:srgbClr val="000000"/>
                </a:solidFill>
                <a:latin typeface="AdvGTIMES-R"/>
              </a:rPr>
              <a:t>disebut</a:t>
            </a:r>
            <a:r>
              <a:rPr lang="en-ID" dirty="0">
                <a:solidFill>
                  <a:srgbClr val="000000"/>
                </a:solidFill>
                <a:latin typeface="AdvGTIMES-R"/>
              </a:rPr>
              <a:t> </a:t>
            </a:r>
            <a:r>
              <a:rPr lang="en-ID" dirty="0" err="1">
                <a:solidFill>
                  <a:srgbClr val="000000"/>
                </a:solidFill>
                <a:latin typeface="AdvGTIMES-R"/>
              </a:rPr>
              <a:t>sebagai</a:t>
            </a:r>
            <a:r>
              <a:rPr lang="en-ID" dirty="0">
                <a:solidFill>
                  <a:srgbClr val="000000"/>
                </a:solidFill>
                <a:latin typeface="AdvGTIMES-R"/>
              </a:rPr>
              <a:t> </a:t>
            </a:r>
            <a:r>
              <a:rPr lang="en-ID" dirty="0" err="1">
                <a:solidFill>
                  <a:srgbClr val="000000"/>
                </a:solidFill>
                <a:latin typeface="AdvGTIMES-R"/>
              </a:rPr>
              <a:t>perencanaan</a:t>
            </a:r>
            <a:r>
              <a:rPr lang="en-ID" dirty="0">
                <a:solidFill>
                  <a:srgbClr val="000000"/>
                </a:solidFill>
                <a:latin typeface="AdvGTIMES-R"/>
              </a:rPr>
              <a:t> </a:t>
            </a:r>
            <a:r>
              <a:rPr lang="en-ID" dirty="0" err="1">
                <a:solidFill>
                  <a:srgbClr val="000000"/>
                </a:solidFill>
                <a:latin typeface="AdvGTIMES-R"/>
              </a:rPr>
              <a:t>semistatik</a:t>
            </a:r>
            <a:r>
              <a:rPr lang="en-ID" dirty="0">
                <a:solidFill>
                  <a:srgbClr val="000000"/>
                </a:solidFill>
                <a:latin typeface="AdvGTIMES-R"/>
              </a:rPr>
              <a:t>, semi-</a:t>
            </a:r>
            <a:r>
              <a:rPr lang="en-ID" dirty="0" err="1">
                <a:solidFill>
                  <a:srgbClr val="000000"/>
                </a:solidFill>
                <a:latin typeface="AdvGTIMES-R"/>
              </a:rPr>
              <a:t>dinamis</a:t>
            </a:r>
            <a:r>
              <a:rPr lang="en-ID" dirty="0">
                <a:solidFill>
                  <a:srgbClr val="000000"/>
                </a:solidFill>
                <a:latin typeface="AdvGTIMES-R"/>
              </a:rPr>
              <a:t>, </a:t>
            </a:r>
            <a:r>
              <a:rPr lang="en-ID" dirty="0" err="1">
                <a:solidFill>
                  <a:srgbClr val="000000"/>
                </a:solidFill>
                <a:latin typeface="AdvGTIMES-R"/>
              </a:rPr>
              <a:t>kuasi</a:t>
            </a:r>
            <a:r>
              <a:rPr lang="en-ID" dirty="0">
                <a:solidFill>
                  <a:srgbClr val="000000"/>
                </a:solidFill>
                <a:latin typeface="AdvGTIMES-R"/>
              </a:rPr>
              <a:t> </a:t>
            </a:r>
            <a:r>
              <a:rPr lang="en-ID" dirty="0" err="1">
                <a:solidFill>
                  <a:srgbClr val="000000"/>
                </a:solidFill>
                <a:latin typeface="AdvGTIMES-R"/>
              </a:rPr>
              <a:t>statis</a:t>
            </a:r>
            <a:r>
              <a:rPr lang="en-ID" dirty="0">
                <a:solidFill>
                  <a:srgbClr val="000000"/>
                </a:solidFill>
                <a:latin typeface="AdvGTIMES-R"/>
              </a:rPr>
              <a:t> </a:t>
            </a:r>
            <a:r>
              <a:rPr lang="en-ID" dirty="0" err="1">
                <a:solidFill>
                  <a:srgbClr val="000000"/>
                </a:solidFill>
                <a:latin typeface="AdvGTIMES-R"/>
              </a:rPr>
              <a:t>atau</a:t>
            </a:r>
            <a:r>
              <a:rPr lang="en-ID" dirty="0">
                <a:solidFill>
                  <a:srgbClr val="000000"/>
                </a:solidFill>
                <a:latin typeface="AdvGTIMES-R"/>
              </a:rPr>
              <a:t> </a:t>
            </a:r>
            <a:r>
              <a:rPr lang="en-ID" dirty="0" err="1">
                <a:solidFill>
                  <a:srgbClr val="000000"/>
                </a:solidFill>
                <a:latin typeface="AdvGTIMES-R"/>
              </a:rPr>
              <a:t>kuasi-dinamis</a:t>
            </a:r>
            <a:r>
              <a:rPr lang="en-ID" dirty="0">
                <a:solidFill>
                  <a:srgbClr val="000000"/>
                </a:solidFill>
                <a:latin typeface="AdvGTIMES-R"/>
              </a:rPr>
              <a:t>. </a:t>
            </a:r>
            <a:r>
              <a:rPr lang="en-ID" dirty="0" err="1">
                <a:solidFill>
                  <a:srgbClr val="000000"/>
                </a:solidFill>
                <a:latin typeface="AdvGTIMES-R"/>
              </a:rPr>
              <a:t>Jelas</a:t>
            </a:r>
            <a:r>
              <a:rPr lang="en-ID" dirty="0">
                <a:solidFill>
                  <a:srgbClr val="000000"/>
                </a:solidFill>
                <a:latin typeface="AdvGTIMES-R"/>
              </a:rPr>
              <a:t> </a:t>
            </a:r>
            <a:r>
              <a:rPr lang="en-ID" dirty="0" err="1">
                <a:solidFill>
                  <a:srgbClr val="000000"/>
                </a:solidFill>
                <a:latin typeface="AdvGTIMES-R"/>
              </a:rPr>
              <a:t>bahwa</a:t>
            </a:r>
            <a:r>
              <a:rPr lang="en-ID" dirty="0">
                <a:solidFill>
                  <a:srgbClr val="000000"/>
                </a:solidFill>
                <a:latin typeface="AdvGTIMES-R"/>
              </a:rPr>
              <a:t> </a:t>
            </a:r>
            <a:r>
              <a:rPr lang="en-ID" dirty="0" err="1">
                <a:solidFill>
                  <a:srgbClr val="000000"/>
                </a:solidFill>
                <a:latin typeface="AdvGTIMES-R"/>
              </a:rPr>
              <a:t>solusi</a:t>
            </a:r>
            <a:r>
              <a:rPr lang="en-ID" dirty="0">
                <a:solidFill>
                  <a:srgbClr val="000000"/>
                </a:solidFill>
                <a:latin typeface="AdvGTIMES-R"/>
              </a:rPr>
              <a:t> </a:t>
            </a:r>
            <a:r>
              <a:rPr lang="en-ID" dirty="0" err="1">
                <a:solidFill>
                  <a:srgbClr val="000000"/>
                </a:solidFill>
                <a:latin typeface="AdvGTIMES-R"/>
              </a:rPr>
              <a:t>perencanaan</a:t>
            </a:r>
            <a:r>
              <a:rPr lang="en-ID" dirty="0">
                <a:solidFill>
                  <a:srgbClr val="000000"/>
                </a:solidFill>
                <a:latin typeface="AdvGTIMES-R"/>
              </a:rPr>
              <a:t> </a:t>
            </a:r>
            <a:r>
              <a:rPr lang="en-ID" dirty="0" err="1">
                <a:solidFill>
                  <a:srgbClr val="000000"/>
                </a:solidFill>
                <a:latin typeface="AdvGTIMES-R"/>
              </a:rPr>
              <a:t>dinamik</a:t>
            </a:r>
            <a:r>
              <a:rPr lang="en-ID" dirty="0">
                <a:solidFill>
                  <a:srgbClr val="000000"/>
                </a:solidFill>
                <a:latin typeface="AdvGTIMES-R"/>
              </a:rPr>
              <a:t> </a:t>
            </a:r>
            <a:r>
              <a:rPr lang="en-ID" dirty="0" err="1">
                <a:solidFill>
                  <a:srgbClr val="000000"/>
                </a:solidFill>
                <a:latin typeface="AdvGTIMES-R"/>
              </a:rPr>
              <a:t>dapat</a:t>
            </a:r>
            <a:r>
              <a:rPr lang="en-ID" dirty="0">
                <a:solidFill>
                  <a:srgbClr val="000000"/>
                </a:solidFill>
                <a:latin typeface="AdvGTIMES-R"/>
              </a:rPr>
              <a:t> </a:t>
            </a:r>
            <a:r>
              <a:rPr lang="en-ID" dirty="0" err="1">
                <a:solidFill>
                  <a:srgbClr val="000000"/>
                </a:solidFill>
                <a:latin typeface="AdvGTIMES-R"/>
              </a:rPr>
              <a:t>lebih</a:t>
            </a:r>
            <a:r>
              <a:rPr lang="en-ID" dirty="0">
                <a:solidFill>
                  <a:srgbClr val="000000"/>
                </a:solidFill>
                <a:latin typeface="AdvGTIMES-R"/>
              </a:rPr>
              <a:t> optimal </a:t>
            </a:r>
            <a:r>
              <a:rPr lang="en-ID" dirty="0" err="1">
                <a:solidFill>
                  <a:srgbClr val="000000"/>
                </a:solidFill>
                <a:latin typeface="AdvGTIMES-R"/>
              </a:rPr>
              <a:t>dibandingkan</a:t>
            </a:r>
            <a:r>
              <a:rPr lang="en-ID" dirty="0">
                <a:solidFill>
                  <a:srgbClr val="000000"/>
                </a:solidFill>
                <a:latin typeface="AdvGTIMES-R"/>
              </a:rPr>
              <a:t> </a:t>
            </a:r>
            <a:r>
              <a:rPr lang="en-ID" dirty="0" err="1">
                <a:solidFill>
                  <a:srgbClr val="000000"/>
                </a:solidFill>
                <a:latin typeface="AdvGTIMES-R"/>
              </a:rPr>
              <a:t>dengan</a:t>
            </a:r>
            <a:r>
              <a:rPr lang="en-ID" dirty="0">
                <a:solidFill>
                  <a:srgbClr val="000000"/>
                </a:solidFill>
                <a:latin typeface="AdvGTIMES-R"/>
              </a:rPr>
              <a:t> </a:t>
            </a:r>
            <a:r>
              <a:rPr lang="en-ID" dirty="0" err="1">
                <a:solidFill>
                  <a:srgbClr val="000000"/>
                </a:solidFill>
                <a:latin typeface="AdvGTIMES-R"/>
              </a:rPr>
              <a:t>solusi</a:t>
            </a:r>
            <a:r>
              <a:rPr lang="en-ID" dirty="0">
                <a:solidFill>
                  <a:srgbClr val="000000"/>
                </a:solidFill>
                <a:latin typeface="AdvGTIMES-R"/>
              </a:rPr>
              <a:t> </a:t>
            </a:r>
            <a:r>
              <a:rPr lang="en-ID" dirty="0" err="1">
                <a:solidFill>
                  <a:srgbClr val="000000"/>
                </a:solidFill>
                <a:latin typeface="AdvGTIMES-R"/>
              </a:rPr>
              <a:t>perencanaan</a:t>
            </a:r>
            <a:r>
              <a:rPr lang="en-ID" dirty="0">
                <a:solidFill>
                  <a:srgbClr val="000000"/>
                </a:solidFill>
                <a:latin typeface="AdvGTIMES-R"/>
              </a:rPr>
              <a:t> semi </a:t>
            </a:r>
            <a:r>
              <a:rPr lang="en-ID" dirty="0" err="1">
                <a:solidFill>
                  <a:srgbClr val="000000"/>
                </a:solidFill>
                <a:latin typeface="AdvGTIMES-R"/>
              </a:rPr>
              <a:t>statis</a:t>
            </a:r>
            <a:r>
              <a:rPr lang="en-ID" dirty="0">
                <a:solidFill>
                  <a:srgbClr val="000000"/>
                </a:solidFill>
                <a:latin typeface="AdvGTIMES-R"/>
              </a:rPr>
              <a:t>. Kita </a:t>
            </a:r>
            <a:r>
              <a:rPr lang="en-ID" dirty="0" err="1">
                <a:solidFill>
                  <a:srgbClr val="000000"/>
                </a:solidFill>
                <a:latin typeface="AdvGTIMES-R"/>
              </a:rPr>
              <a:t>harus</a:t>
            </a:r>
            <a:r>
              <a:rPr lang="en-ID" dirty="0">
                <a:solidFill>
                  <a:srgbClr val="000000"/>
                </a:solidFill>
                <a:latin typeface="AdvGTIMES-R"/>
              </a:rPr>
              <a:t> </a:t>
            </a:r>
            <a:r>
              <a:rPr lang="en-ID" dirty="0" err="1">
                <a:solidFill>
                  <a:srgbClr val="000000"/>
                </a:solidFill>
                <a:latin typeface="AdvGTIMES-R"/>
              </a:rPr>
              <a:t>menyebutkan</a:t>
            </a:r>
            <a:r>
              <a:rPr lang="en-ID" dirty="0">
                <a:solidFill>
                  <a:srgbClr val="000000"/>
                </a:solidFill>
                <a:latin typeface="AdvGTIMES-R"/>
              </a:rPr>
              <a:t> </a:t>
            </a:r>
            <a:r>
              <a:rPr lang="en-ID" dirty="0" err="1">
                <a:solidFill>
                  <a:srgbClr val="000000"/>
                </a:solidFill>
                <a:latin typeface="AdvGTIMES-R"/>
              </a:rPr>
              <a:t>bahwa</a:t>
            </a:r>
            <a:r>
              <a:rPr lang="en-ID" dirty="0">
                <a:solidFill>
                  <a:srgbClr val="000000"/>
                </a:solidFill>
                <a:latin typeface="AdvGTIMES-R"/>
              </a:rPr>
              <a:t> kata </a:t>
            </a:r>
            <a:r>
              <a:rPr lang="en-ID" dirty="0" err="1">
                <a:solidFill>
                  <a:srgbClr val="000000"/>
                </a:solidFill>
                <a:latin typeface="AdvGTIMES-R"/>
              </a:rPr>
              <a:t>dinamis</a:t>
            </a:r>
            <a:r>
              <a:rPr lang="en-ID" dirty="0">
                <a:solidFill>
                  <a:srgbClr val="000000"/>
                </a:solidFill>
                <a:latin typeface="AdvGTIMES-R"/>
              </a:rPr>
              <a:t> di </a:t>
            </a:r>
            <a:r>
              <a:rPr lang="en-ID" dirty="0" err="1">
                <a:solidFill>
                  <a:srgbClr val="000000"/>
                </a:solidFill>
                <a:latin typeface="AdvGTIMES-R"/>
              </a:rPr>
              <a:t>sini</a:t>
            </a:r>
            <a:r>
              <a:rPr lang="en-ID" dirty="0">
                <a:solidFill>
                  <a:srgbClr val="000000"/>
                </a:solidFill>
                <a:latin typeface="AdvGTIMES-R"/>
              </a:rPr>
              <a:t> </a:t>
            </a:r>
            <a:r>
              <a:rPr lang="en-ID" dirty="0" err="1">
                <a:solidFill>
                  <a:srgbClr val="000000"/>
                </a:solidFill>
                <a:latin typeface="AdvGTIMES-R"/>
              </a:rPr>
              <a:t>jangan</a:t>
            </a:r>
            <a:r>
              <a:rPr lang="en-ID" dirty="0">
                <a:solidFill>
                  <a:srgbClr val="000000"/>
                </a:solidFill>
                <a:latin typeface="AdvGTIMES-R"/>
              </a:rPr>
              <a:t> </a:t>
            </a:r>
            <a:r>
              <a:rPr lang="en-ID" dirty="0" err="1">
                <a:solidFill>
                  <a:srgbClr val="000000"/>
                </a:solidFill>
                <a:latin typeface="AdvGTIMES-R"/>
              </a:rPr>
              <a:t>sampai</a:t>
            </a:r>
            <a:r>
              <a:rPr lang="en-ID" dirty="0">
                <a:solidFill>
                  <a:srgbClr val="000000"/>
                </a:solidFill>
                <a:latin typeface="AdvGTIMES-R"/>
              </a:rPr>
              <a:t> </a:t>
            </a:r>
            <a:r>
              <a:rPr lang="en-ID" dirty="0" err="1">
                <a:solidFill>
                  <a:srgbClr val="000000"/>
                </a:solidFill>
                <a:latin typeface="AdvGTIMES-R"/>
              </a:rPr>
              <a:t>bingung</a:t>
            </a:r>
            <a:r>
              <a:rPr lang="en-ID" dirty="0">
                <a:solidFill>
                  <a:srgbClr val="000000"/>
                </a:solidFill>
                <a:latin typeface="AdvGTIMES-R"/>
              </a:rPr>
              <a:t> </a:t>
            </a:r>
            <a:r>
              <a:rPr lang="en-ID" dirty="0" err="1">
                <a:solidFill>
                  <a:srgbClr val="000000"/>
                </a:solidFill>
                <a:latin typeface="AdvGTIMES-R"/>
              </a:rPr>
              <a:t>dengan</a:t>
            </a:r>
            <a:r>
              <a:rPr lang="en-ID" dirty="0">
                <a:solidFill>
                  <a:srgbClr val="000000"/>
                </a:solidFill>
                <a:latin typeface="AdvGTIMES-R"/>
              </a:rPr>
              <a:t> </a:t>
            </a:r>
            <a:r>
              <a:rPr lang="en-ID" dirty="0" err="1">
                <a:solidFill>
                  <a:srgbClr val="000000"/>
                </a:solidFill>
                <a:latin typeface="AdvGTIMES-R"/>
              </a:rPr>
              <a:t>dinamika</a:t>
            </a:r>
            <a:r>
              <a:rPr lang="en-ID" dirty="0">
                <a:solidFill>
                  <a:srgbClr val="000000"/>
                </a:solidFill>
                <a:latin typeface="AdvGTIMES-R"/>
              </a:rPr>
              <a:t> </a:t>
            </a:r>
            <a:r>
              <a:rPr lang="en-ID" dirty="0" err="1">
                <a:solidFill>
                  <a:srgbClr val="000000"/>
                </a:solidFill>
                <a:latin typeface="AdvGTIMES-R"/>
              </a:rPr>
              <a:t>sistem</a:t>
            </a:r>
            <a:r>
              <a:rPr lang="en-ID" dirty="0">
                <a:solidFill>
                  <a:srgbClr val="000000"/>
                </a:solidFill>
                <a:latin typeface="AdvGTIMES-R"/>
              </a:rPr>
              <a:t> </a:t>
            </a:r>
            <a:r>
              <a:rPr lang="en-ID" dirty="0" err="1">
                <a:solidFill>
                  <a:srgbClr val="000000"/>
                </a:solidFill>
                <a:latin typeface="AdvGTIMES-R"/>
              </a:rPr>
              <a:t>tenaga</a:t>
            </a:r>
            <a:r>
              <a:rPr lang="en-ID" dirty="0">
                <a:solidFill>
                  <a:srgbClr val="000000"/>
                </a:solidFill>
                <a:latin typeface="AdvGTIMES-R"/>
              </a:rPr>
              <a:t>, </a:t>
            </a:r>
            <a:r>
              <a:rPr lang="en-ID" dirty="0" err="1">
                <a:solidFill>
                  <a:srgbClr val="000000"/>
                </a:solidFill>
                <a:latin typeface="AdvGTIMES-R"/>
              </a:rPr>
              <a:t>sudah</a:t>
            </a:r>
            <a:r>
              <a:rPr lang="en-ID" dirty="0">
                <a:solidFill>
                  <a:srgbClr val="000000"/>
                </a:solidFill>
                <a:latin typeface="AdvGTIMES-R"/>
              </a:rPr>
              <a:t> </a:t>
            </a:r>
            <a:r>
              <a:rPr lang="en-ID" dirty="0" err="1">
                <a:solidFill>
                  <a:srgbClr val="000000"/>
                </a:solidFill>
                <a:latin typeface="AdvGTIMES-R"/>
              </a:rPr>
              <a:t>dicatat</a:t>
            </a:r>
            <a:r>
              <a:rPr lang="en-ID" dirty="0">
                <a:solidFill>
                  <a:srgbClr val="000000"/>
                </a:solidFill>
                <a:latin typeface="AdvGTIMES-R"/>
              </a:rPr>
              <a:t> di Sect. 1.4</a:t>
            </a:r>
            <a:endParaRPr lang="en-US" dirty="0"/>
          </a:p>
        </p:txBody>
      </p:sp>
    </p:spTree>
    <p:extLst>
      <p:ext uri="{BB962C8B-B14F-4D97-AF65-F5344CB8AC3E}">
        <p14:creationId xmlns:p14="http://schemas.microsoft.com/office/powerpoint/2010/main" val="2365140349"/>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180</a:t>
            </a:fld>
            <a:endParaRPr lang="en-US"/>
          </a:p>
        </p:txBody>
      </p:sp>
      <p:pic>
        <p:nvPicPr>
          <p:cNvPr id="2" name="Picture 1"/>
          <p:cNvPicPr>
            <a:picLocks noChangeAspect="1"/>
          </p:cNvPicPr>
          <p:nvPr/>
        </p:nvPicPr>
        <p:blipFill>
          <a:blip r:embed="rId2"/>
          <a:stretch>
            <a:fillRect/>
          </a:stretch>
        </p:blipFill>
        <p:spPr>
          <a:xfrm rot="5400000">
            <a:off x="2146690" y="-1476158"/>
            <a:ext cx="5465097" cy="8990369"/>
          </a:xfrm>
          <a:prstGeom prst="rect">
            <a:avLst/>
          </a:prstGeom>
        </p:spPr>
      </p:pic>
    </p:spTree>
    <p:extLst>
      <p:ext uri="{BB962C8B-B14F-4D97-AF65-F5344CB8AC3E}">
        <p14:creationId xmlns:p14="http://schemas.microsoft.com/office/powerpoint/2010/main" val="338687904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181</a:t>
            </a:fld>
            <a:endParaRPr lang="en-US"/>
          </a:p>
        </p:txBody>
      </p:sp>
      <p:pic>
        <p:nvPicPr>
          <p:cNvPr id="2" name="Picture 1"/>
          <p:cNvPicPr>
            <a:picLocks noChangeAspect="1"/>
          </p:cNvPicPr>
          <p:nvPr/>
        </p:nvPicPr>
        <p:blipFill>
          <a:blip r:embed="rId2"/>
          <a:stretch>
            <a:fillRect/>
          </a:stretch>
        </p:blipFill>
        <p:spPr>
          <a:xfrm rot="5400000">
            <a:off x="3509046" y="-2750586"/>
            <a:ext cx="2774015" cy="8835353"/>
          </a:xfrm>
          <a:prstGeom prst="rect">
            <a:avLst/>
          </a:prstGeom>
        </p:spPr>
      </p:pic>
      <p:pic>
        <p:nvPicPr>
          <p:cNvPr id="3" name="Picture 2"/>
          <p:cNvPicPr>
            <a:picLocks noChangeAspect="1"/>
          </p:cNvPicPr>
          <p:nvPr/>
        </p:nvPicPr>
        <p:blipFill>
          <a:blip r:embed="rId3"/>
          <a:stretch>
            <a:fillRect/>
          </a:stretch>
        </p:blipFill>
        <p:spPr>
          <a:xfrm>
            <a:off x="478377" y="3142229"/>
            <a:ext cx="8864189" cy="2741048"/>
          </a:xfrm>
          <a:prstGeom prst="rect">
            <a:avLst/>
          </a:prstGeom>
        </p:spPr>
      </p:pic>
    </p:spTree>
    <p:extLst>
      <p:ext uri="{BB962C8B-B14F-4D97-AF65-F5344CB8AC3E}">
        <p14:creationId xmlns:p14="http://schemas.microsoft.com/office/powerpoint/2010/main" val="133421347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182</a:t>
            </a:fld>
            <a:endParaRPr lang="en-US"/>
          </a:p>
        </p:txBody>
      </p:sp>
      <p:pic>
        <p:nvPicPr>
          <p:cNvPr id="2" name="Picture 1"/>
          <p:cNvPicPr>
            <a:picLocks noChangeAspect="1"/>
          </p:cNvPicPr>
          <p:nvPr/>
        </p:nvPicPr>
        <p:blipFill>
          <a:blip r:embed="rId2"/>
          <a:stretch>
            <a:fillRect/>
          </a:stretch>
        </p:blipFill>
        <p:spPr>
          <a:xfrm>
            <a:off x="301318" y="88042"/>
            <a:ext cx="5148506" cy="3315814"/>
          </a:xfrm>
          <a:prstGeom prst="rect">
            <a:avLst/>
          </a:prstGeom>
        </p:spPr>
      </p:pic>
      <p:sp>
        <p:nvSpPr>
          <p:cNvPr id="3" name="Rectangle 2"/>
          <p:cNvSpPr/>
          <p:nvPr/>
        </p:nvSpPr>
        <p:spPr>
          <a:xfrm>
            <a:off x="5530596" y="241721"/>
            <a:ext cx="4070604" cy="400110"/>
          </a:xfrm>
          <a:prstGeom prst="rect">
            <a:avLst/>
          </a:prstGeom>
        </p:spPr>
        <p:txBody>
          <a:bodyPr wrap="square">
            <a:spAutoFit/>
          </a:bodyPr>
          <a:lstStyle/>
          <a:p>
            <a:r>
              <a:rPr lang="en-US" sz="2000" b="1" dirty="0" smtClean="0">
                <a:solidFill>
                  <a:srgbClr val="000000"/>
                </a:solidFill>
                <a:latin typeface="AdvGTIMES-R"/>
              </a:rPr>
              <a:t>Problems</a:t>
            </a:r>
            <a:endParaRPr lang="en-US" sz="2000" b="1" dirty="0">
              <a:solidFill>
                <a:srgbClr val="000000"/>
              </a:solidFill>
              <a:latin typeface="AdvGTIMES-R"/>
            </a:endParaRPr>
          </a:p>
        </p:txBody>
      </p:sp>
      <p:sp>
        <p:nvSpPr>
          <p:cNvPr id="6" name="Rectangle 5"/>
          <p:cNvSpPr/>
          <p:nvPr/>
        </p:nvSpPr>
        <p:spPr>
          <a:xfrm>
            <a:off x="301318" y="3567497"/>
            <a:ext cx="9185148" cy="2585323"/>
          </a:xfrm>
          <a:prstGeom prst="rect">
            <a:avLst/>
          </a:prstGeom>
        </p:spPr>
        <p:txBody>
          <a:bodyPr wrap="square">
            <a:spAutoFit/>
          </a:bodyPr>
          <a:lstStyle/>
          <a:p>
            <a:r>
              <a:rPr lang="en-ID" dirty="0" smtClean="0">
                <a:solidFill>
                  <a:srgbClr val="000000"/>
                </a:solidFill>
                <a:latin typeface="AdvGTIMES-R"/>
              </a:rPr>
              <a:t> 2. For three generation facilities A, B and C with the details given in Table </a:t>
            </a:r>
            <a:r>
              <a:rPr lang="en-ID" dirty="0" smtClean="0">
                <a:solidFill>
                  <a:srgbClr val="0000FF"/>
                </a:solidFill>
                <a:latin typeface="AdvGTIMES-R"/>
              </a:rPr>
              <a:t>5.7</a:t>
            </a:r>
            <a:r>
              <a:rPr lang="en-ID" dirty="0" smtClean="0">
                <a:solidFill>
                  <a:srgbClr val="000000"/>
                </a:solidFill>
                <a:latin typeface="AdvGTIMES-R"/>
              </a:rPr>
              <a:t>,</a:t>
            </a:r>
          </a:p>
          <a:p>
            <a:r>
              <a:rPr lang="en-ID" dirty="0" smtClean="0">
                <a:solidFill>
                  <a:srgbClr val="000000"/>
                </a:solidFill>
                <a:latin typeface="AdvGTIMES-R"/>
              </a:rPr>
              <a:t>assuming an interest rate of 10% and the possibility of choosing any generation</a:t>
            </a:r>
          </a:p>
          <a:p>
            <a:r>
              <a:rPr lang="en-ID" dirty="0" smtClean="0">
                <a:solidFill>
                  <a:srgbClr val="000000"/>
                </a:solidFill>
                <a:latin typeface="AdvGTIMES-R"/>
              </a:rPr>
              <a:t>capacity of the above mentioned technologies (A, B and C), find out the GEP</a:t>
            </a:r>
          </a:p>
          <a:p>
            <a:r>
              <a:rPr lang="en-ID" dirty="0" smtClean="0">
                <a:solidFill>
                  <a:srgbClr val="000000"/>
                </a:solidFill>
                <a:latin typeface="AdvGTIMES-R"/>
              </a:rPr>
              <a:t>results (type and capacity) for each of the following cases. In each case, calculate</a:t>
            </a:r>
          </a:p>
          <a:p>
            <a:r>
              <a:rPr lang="en-ID" dirty="0" smtClean="0">
                <a:solidFill>
                  <a:srgbClr val="000000"/>
                </a:solidFill>
                <a:latin typeface="AdvGTIMES-R"/>
              </a:rPr>
              <a:t>the investment cost (in R) as well as the operation cost (in year).</a:t>
            </a:r>
          </a:p>
          <a:p>
            <a:r>
              <a:rPr lang="en-ID" dirty="0" smtClean="0">
                <a:solidFill>
                  <a:srgbClr val="000000"/>
                </a:solidFill>
                <a:latin typeface="AdvGTIMES-R"/>
              </a:rPr>
              <a:t>(a) 3 MW load throughout the year (8760 h)</a:t>
            </a:r>
          </a:p>
          <a:p>
            <a:r>
              <a:rPr lang="en-ID" dirty="0" smtClean="0">
                <a:solidFill>
                  <a:srgbClr val="000000"/>
                </a:solidFill>
                <a:latin typeface="AdvGTIMES-R"/>
              </a:rPr>
              <a:t>(b) 3 MW load for 3000 h in a year</a:t>
            </a:r>
          </a:p>
          <a:p>
            <a:r>
              <a:rPr lang="en-ID" dirty="0" smtClean="0">
                <a:solidFill>
                  <a:srgbClr val="000000"/>
                </a:solidFill>
                <a:latin typeface="AdvGTIMES-R"/>
              </a:rPr>
              <a:t>(c) 3 MW load for 1000 h in a year</a:t>
            </a:r>
          </a:p>
          <a:p>
            <a:r>
              <a:rPr lang="en-ID" dirty="0" smtClean="0">
                <a:solidFill>
                  <a:srgbClr val="000000"/>
                </a:solidFill>
                <a:latin typeface="AdvGTIMES-R"/>
              </a:rPr>
              <a:t>(d) With LDC as shown in Fig. </a:t>
            </a:r>
            <a:r>
              <a:rPr lang="en-ID" dirty="0" smtClean="0">
                <a:solidFill>
                  <a:srgbClr val="0000FF"/>
                </a:solidFill>
                <a:latin typeface="AdvGTIMES-R"/>
              </a:rPr>
              <a:t>5.4</a:t>
            </a:r>
            <a:endParaRPr lang="en-US" dirty="0">
              <a:latin typeface="AdvGTIMES-R"/>
            </a:endParaRPr>
          </a:p>
        </p:txBody>
      </p:sp>
      <p:sp>
        <p:nvSpPr>
          <p:cNvPr id="7" name="Rectangle 6"/>
          <p:cNvSpPr/>
          <p:nvPr/>
        </p:nvSpPr>
        <p:spPr>
          <a:xfrm>
            <a:off x="5564558" y="730286"/>
            <a:ext cx="4070604" cy="1754326"/>
          </a:xfrm>
          <a:prstGeom prst="rect">
            <a:avLst/>
          </a:prstGeom>
        </p:spPr>
        <p:txBody>
          <a:bodyPr wrap="square">
            <a:spAutoFit/>
          </a:bodyPr>
          <a:lstStyle/>
          <a:p>
            <a:pPr marL="342900" indent="-342900">
              <a:buFont typeface="+mj-lt"/>
              <a:buAutoNum type="arabicPeriod"/>
            </a:pPr>
            <a:r>
              <a:rPr lang="en-ID" dirty="0" smtClean="0">
                <a:solidFill>
                  <a:srgbClr val="000000"/>
                </a:solidFill>
                <a:latin typeface="AdvGTIMES-R"/>
              </a:rPr>
              <a:t>For </a:t>
            </a:r>
            <a:r>
              <a:rPr lang="en-ID" dirty="0">
                <a:solidFill>
                  <a:srgbClr val="000000"/>
                </a:solidFill>
                <a:latin typeface="AdvGTIMES-R"/>
              </a:rPr>
              <a:t>some types of electric power generation technologies available in your </a:t>
            </a:r>
            <a:r>
              <a:rPr lang="en-ID" dirty="0" smtClean="0">
                <a:solidFill>
                  <a:srgbClr val="000000"/>
                </a:solidFill>
                <a:latin typeface="AdvGTIMES-R"/>
              </a:rPr>
              <a:t>area of </a:t>
            </a:r>
            <a:r>
              <a:rPr lang="en-ID" dirty="0">
                <a:solidFill>
                  <a:srgbClr val="000000"/>
                </a:solidFill>
                <a:latin typeface="AdvGTIMES-R"/>
              </a:rPr>
              <a:t>living, find out the investment cost (in R/kW), the operational cost due </a:t>
            </a:r>
            <a:r>
              <a:rPr lang="en-ID" dirty="0" smtClean="0">
                <a:solidFill>
                  <a:srgbClr val="000000"/>
                </a:solidFill>
                <a:latin typeface="AdvGTIMES-R"/>
              </a:rPr>
              <a:t>to fuel </a:t>
            </a:r>
            <a:r>
              <a:rPr lang="en-ID" dirty="0">
                <a:solidFill>
                  <a:srgbClr val="000000"/>
                </a:solidFill>
                <a:latin typeface="AdvGTIMES-R"/>
              </a:rPr>
              <a:t>(in R/kWh) and average life (in year</a:t>
            </a:r>
            <a:r>
              <a:rPr lang="en-ID" dirty="0" smtClean="0">
                <a:solidFill>
                  <a:srgbClr val="000000"/>
                </a:solidFill>
                <a:latin typeface="AdvGTIMES-R"/>
              </a:rPr>
              <a:t>).</a:t>
            </a:r>
            <a:endParaRPr lang="en-ID" dirty="0">
              <a:solidFill>
                <a:srgbClr val="000000"/>
              </a:solidFill>
              <a:latin typeface="AdvGTIMES-R"/>
            </a:endParaRPr>
          </a:p>
        </p:txBody>
      </p:sp>
    </p:spTree>
    <p:extLst>
      <p:ext uri="{BB962C8B-B14F-4D97-AF65-F5344CB8AC3E}">
        <p14:creationId xmlns:p14="http://schemas.microsoft.com/office/powerpoint/2010/main" val="257421410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183</a:t>
            </a:fld>
            <a:endParaRPr lang="en-US"/>
          </a:p>
        </p:txBody>
      </p:sp>
      <p:sp>
        <p:nvSpPr>
          <p:cNvPr id="6" name="Rectangle 5"/>
          <p:cNvSpPr/>
          <p:nvPr/>
        </p:nvSpPr>
        <p:spPr>
          <a:xfrm>
            <a:off x="352044" y="274320"/>
            <a:ext cx="9185148" cy="646331"/>
          </a:xfrm>
          <a:prstGeom prst="rect">
            <a:avLst/>
          </a:prstGeom>
        </p:spPr>
        <p:txBody>
          <a:bodyPr wrap="square">
            <a:spAutoFit/>
          </a:bodyPr>
          <a:lstStyle/>
          <a:p>
            <a:r>
              <a:rPr lang="en-ID" dirty="0" smtClean="0">
                <a:solidFill>
                  <a:srgbClr val="000000"/>
                </a:solidFill>
                <a:latin typeface="AdvGTIMES-R"/>
              </a:rPr>
              <a:t>3</a:t>
            </a:r>
            <a:r>
              <a:rPr lang="en-ID" dirty="0">
                <a:solidFill>
                  <a:srgbClr val="000000"/>
                </a:solidFill>
                <a:latin typeface="AdvGTIMES-R"/>
              </a:rPr>
              <a:t>. In problem 2, if we are going to have some percentage of generation reserve,</a:t>
            </a:r>
          </a:p>
          <a:p>
            <a:r>
              <a:rPr lang="en-ID" dirty="0">
                <a:solidFill>
                  <a:srgbClr val="000000"/>
                </a:solidFill>
                <a:latin typeface="AdvGTIMES-R"/>
              </a:rPr>
              <a:t>from what generation technology should it be selected? Why</a:t>
            </a:r>
            <a:r>
              <a:rPr lang="en-ID" dirty="0" smtClean="0">
                <a:solidFill>
                  <a:srgbClr val="000000"/>
                </a:solidFill>
                <a:latin typeface="AdvGTIMES-R"/>
              </a:rPr>
              <a:t>?</a:t>
            </a:r>
            <a:endParaRPr lang="en-ID" dirty="0">
              <a:solidFill>
                <a:srgbClr val="000000"/>
              </a:solidFill>
              <a:latin typeface="AdvGTIMES-R"/>
            </a:endParaRPr>
          </a:p>
        </p:txBody>
      </p:sp>
      <p:sp>
        <p:nvSpPr>
          <p:cNvPr id="7" name="Rectangle 6"/>
          <p:cNvSpPr/>
          <p:nvPr/>
        </p:nvSpPr>
        <p:spPr>
          <a:xfrm>
            <a:off x="352044" y="1203960"/>
            <a:ext cx="9185148" cy="1200329"/>
          </a:xfrm>
          <a:prstGeom prst="rect">
            <a:avLst/>
          </a:prstGeom>
        </p:spPr>
        <p:txBody>
          <a:bodyPr wrap="square">
            <a:spAutoFit/>
          </a:bodyPr>
          <a:lstStyle/>
          <a:p>
            <a:r>
              <a:rPr lang="en-ID" dirty="0" smtClean="0">
                <a:solidFill>
                  <a:srgbClr val="000000"/>
                </a:solidFill>
                <a:latin typeface="AdvGTIMES-R"/>
              </a:rPr>
              <a:t>4</a:t>
            </a:r>
            <a:r>
              <a:rPr lang="en-ID" dirty="0">
                <a:solidFill>
                  <a:srgbClr val="000000"/>
                </a:solidFill>
                <a:latin typeface="AdvGTIMES-R"/>
              </a:rPr>
              <a:t>. For supplying 1 MW load for h hours in a year, using each of the technologies</a:t>
            </a:r>
          </a:p>
          <a:p>
            <a:r>
              <a:rPr lang="en-ID" dirty="0">
                <a:solidFill>
                  <a:srgbClr val="000000"/>
                </a:solidFill>
                <a:latin typeface="AdvGTIMES-R"/>
              </a:rPr>
              <a:t>outlined in problem 2, calculate and draw total cost in terms of h; as h </a:t>
            </a:r>
            <a:r>
              <a:rPr lang="en-ID" dirty="0" smtClean="0">
                <a:solidFill>
                  <a:srgbClr val="000000"/>
                </a:solidFill>
                <a:latin typeface="AdvGTIMES-R"/>
              </a:rPr>
              <a:t>varies </a:t>
            </a:r>
            <a:r>
              <a:rPr lang="en-ID" dirty="0">
                <a:latin typeface="AdvGTIMES-R"/>
              </a:rPr>
              <a:t>from zero to 8760 (Assume the interest rate to be 10%). Based on that, select</a:t>
            </a:r>
          </a:p>
          <a:p>
            <a:r>
              <a:rPr lang="en-ID" dirty="0">
                <a:latin typeface="AdvGTIMES-R"/>
              </a:rPr>
              <a:t>the optimum generation technology of problem 2</a:t>
            </a:r>
            <a:r>
              <a:rPr lang="en-ID" dirty="0" smtClean="0">
                <a:latin typeface="AdvGTIMES-R"/>
              </a:rPr>
              <a:t>.</a:t>
            </a:r>
            <a:endParaRPr lang="en-US" dirty="0">
              <a:latin typeface="AdvGTIMES-R"/>
            </a:endParaRPr>
          </a:p>
        </p:txBody>
      </p:sp>
      <p:sp>
        <p:nvSpPr>
          <p:cNvPr id="2" name="Rectangle 1"/>
          <p:cNvSpPr/>
          <p:nvPr/>
        </p:nvSpPr>
        <p:spPr>
          <a:xfrm>
            <a:off x="402518" y="2541449"/>
            <a:ext cx="8450580" cy="1200329"/>
          </a:xfrm>
          <a:prstGeom prst="rect">
            <a:avLst/>
          </a:prstGeom>
        </p:spPr>
        <p:txBody>
          <a:bodyPr wrap="square">
            <a:spAutoFit/>
          </a:bodyPr>
          <a:lstStyle/>
          <a:p>
            <a:r>
              <a:rPr lang="en-ID" dirty="0" smtClean="0">
                <a:latin typeface="AdvGTIMES-R"/>
              </a:rPr>
              <a:t>5</a:t>
            </a:r>
            <a:r>
              <a:rPr lang="en-ID" dirty="0">
                <a:latin typeface="AdvGTIMES-R"/>
              </a:rPr>
              <a:t>. In Sect. 5.3, assume the operation costs of the existing units (type D) to be</a:t>
            </a:r>
          </a:p>
          <a:p>
            <a:r>
              <a:rPr lang="en-ID" dirty="0">
                <a:latin typeface="AdvGTIMES-R"/>
              </a:rPr>
              <a:t>R18/MWh (fuel cost) due to their low efficiencies. In that case, solve</a:t>
            </a:r>
          </a:p>
          <a:p>
            <a:r>
              <a:rPr lang="en-ID" dirty="0">
                <a:latin typeface="AdvGTIMES-R"/>
              </a:rPr>
              <a:t>CASE1_ABC3 again. Calculate the generation reserve and justify the results</a:t>
            </a:r>
          </a:p>
          <a:p>
            <a:r>
              <a:rPr lang="en-US" dirty="0"/>
              <a:t>[#GEP1.m; Appendix L: (L.1)].</a:t>
            </a:r>
            <a:endParaRPr lang="en-US" dirty="0">
              <a:latin typeface="AdvGTIMES-R"/>
            </a:endParaRPr>
          </a:p>
        </p:txBody>
      </p:sp>
    </p:spTree>
    <p:extLst>
      <p:ext uri="{BB962C8B-B14F-4D97-AF65-F5344CB8AC3E}">
        <p14:creationId xmlns:p14="http://schemas.microsoft.com/office/powerpoint/2010/main" val="414720696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184</a:t>
            </a:fld>
            <a:endParaRPr lang="en-US"/>
          </a:p>
        </p:txBody>
      </p:sp>
      <p:sp>
        <p:nvSpPr>
          <p:cNvPr id="2" name="Rectangle 1"/>
          <p:cNvSpPr/>
          <p:nvPr/>
        </p:nvSpPr>
        <p:spPr>
          <a:xfrm>
            <a:off x="236220" y="195144"/>
            <a:ext cx="4953000" cy="769441"/>
          </a:xfrm>
          <a:prstGeom prst="rect">
            <a:avLst/>
          </a:prstGeom>
        </p:spPr>
        <p:txBody>
          <a:bodyPr>
            <a:spAutoFit/>
          </a:bodyPr>
          <a:lstStyle/>
          <a:p>
            <a:r>
              <a:rPr lang="en-US" sz="2400" b="1" dirty="0">
                <a:latin typeface="AdvGTIMES-B"/>
              </a:rPr>
              <a:t>Chapter 7</a:t>
            </a:r>
          </a:p>
          <a:p>
            <a:r>
              <a:rPr lang="en-US" sz="2000" b="1" dirty="0">
                <a:latin typeface="AdvGTIMES-B"/>
              </a:rPr>
              <a:t>Substation Expansion Planning</a:t>
            </a:r>
            <a:endParaRPr lang="en-US" sz="2000" b="1" dirty="0"/>
          </a:p>
        </p:txBody>
      </p:sp>
      <p:sp>
        <p:nvSpPr>
          <p:cNvPr id="3" name="Rectangle 2"/>
          <p:cNvSpPr/>
          <p:nvPr/>
        </p:nvSpPr>
        <p:spPr>
          <a:xfrm>
            <a:off x="236220" y="1049774"/>
            <a:ext cx="2106667" cy="400110"/>
          </a:xfrm>
          <a:prstGeom prst="rect">
            <a:avLst/>
          </a:prstGeom>
        </p:spPr>
        <p:txBody>
          <a:bodyPr wrap="none">
            <a:spAutoFit/>
          </a:bodyPr>
          <a:lstStyle/>
          <a:p>
            <a:r>
              <a:rPr lang="en-US" sz="2000" b="1" dirty="0">
                <a:latin typeface="AdvGTIMES-B"/>
              </a:rPr>
              <a:t>7.1 Introduction</a:t>
            </a:r>
            <a:endParaRPr lang="en-US" sz="2000" b="1" dirty="0"/>
          </a:p>
        </p:txBody>
      </p:sp>
      <p:sp>
        <p:nvSpPr>
          <p:cNvPr id="6" name="Rectangle 5"/>
          <p:cNvSpPr/>
          <p:nvPr/>
        </p:nvSpPr>
        <p:spPr>
          <a:xfrm>
            <a:off x="667512" y="1535073"/>
            <a:ext cx="8750808" cy="4524315"/>
          </a:xfrm>
          <a:prstGeom prst="rect">
            <a:avLst/>
          </a:prstGeom>
        </p:spPr>
        <p:txBody>
          <a:bodyPr wrap="square">
            <a:spAutoFit/>
          </a:bodyPr>
          <a:lstStyle/>
          <a:p>
            <a:r>
              <a:rPr lang="en-ID" dirty="0">
                <a:solidFill>
                  <a:srgbClr val="000000"/>
                </a:solidFill>
                <a:latin typeface="AdvGTIMES-R"/>
              </a:rPr>
              <a:t>With electric power consumption growth, desired new transmission system elements</a:t>
            </a:r>
          </a:p>
          <a:p>
            <a:r>
              <a:rPr lang="en-ID" dirty="0">
                <a:solidFill>
                  <a:srgbClr val="000000"/>
                </a:solidFill>
                <a:latin typeface="AdvGTIMES-R"/>
              </a:rPr>
              <a:t>are needed to overcome the possible lack of adequacy problems so that with</a:t>
            </a:r>
          </a:p>
          <a:p>
            <a:r>
              <a:rPr lang="en-ID" dirty="0">
                <a:solidFill>
                  <a:srgbClr val="000000"/>
                </a:solidFill>
                <a:latin typeface="AdvGTIMES-R"/>
              </a:rPr>
              <a:t>the least costs, various operational constraints are met. In the so-called Substation</a:t>
            </a:r>
          </a:p>
          <a:p>
            <a:r>
              <a:rPr lang="en-ID" dirty="0">
                <a:solidFill>
                  <a:srgbClr val="000000"/>
                </a:solidFill>
                <a:latin typeface="AdvGTIMES-R"/>
              </a:rPr>
              <a:t>Expansion Planning (SEP), the problem is to determine the required expansion</a:t>
            </a:r>
          </a:p>
          <a:p>
            <a:r>
              <a:rPr lang="en-ID" dirty="0">
                <a:solidFill>
                  <a:srgbClr val="000000"/>
                </a:solidFill>
                <a:latin typeface="AdvGTIMES-R"/>
              </a:rPr>
              <a:t>capacities of the existing substations as well as the locations and the sizes of new</a:t>
            </a:r>
          </a:p>
          <a:p>
            <a:r>
              <a:rPr lang="en-ID" dirty="0">
                <a:solidFill>
                  <a:srgbClr val="000000"/>
                </a:solidFill>
                <a:latin typeface="AdvGTIMES-R"/>
              </a:rPr>
              <a:t>substations together with the required availability times, so that the loads can be</a:t>
            </a:r>
          </a:p>
          <a:p>
            <a:r>
              <a:rPr lang="en-US" dirty="0">
                <a:solidFill>
                  <a:srgbClr val="000000"/>
                </a:solidFill>
                <a:latin typeface="AdvGTIMES-R"/>
              </a:rPr>
              <a:t>adequately supplied.</a:t>
            </a:r>
          </a:p>
          <a:p>
            <a:r>
              <a:rPr lang="en-ID" dirty="0">
                <a:solidFill>
                  <a:srgbClr val="000000"/>
                </a:solidFill>
                <a:latin typeface="AdvGTIMES-R"/>
              </a:rPr>
              <a:t>The loads to be supplied are widely geographically distributed. For substation</a:t>
            </a:r>
          </a:p>
          <a:p>
            <a:r>
              <a:rPr lang="en-ID" dirty="0">
                <a:solidFill>
                  <a:srgbClr val="000000"/>
                </a:solidFill>
                <a:latin typeface="AdvGTIMES-R"/>
              </a:rPr>
              <a:t>planning, the normal procedure is to initially determine the distribution</a:t>
            </a:r>
          </a:p>
          <a:p>
            <a:r>
              <a:rPr lang="en-ID" dirty="0">
                <a:solidFill>
                  <a:srgbClr val="000000"/>
                </a:solidFill>
                <a:latin typeface="AdvGTIMES-R"/>
              </a:rPr>
              <a:t>substation requirements and moving upward, to finally determine the transmission</a:t>
            </a:r>
          </a:p>
          <a:p>
            <a:r>
              <a:rPr lang="en-ID" dirty="0">
                <a:solidFill>
                  <a:srgbClr val="000000"/>
                </a:solidFill>
                <a:latin typeface="AdvGTIMES-R"/>
              </a:rPr>
              <a:t>substation requirements. This approach, although accurate and practical for short</a:t>
            </a:r>
          </a:p>
          <a:p>
            <a:r>
              <a:rPr lang="en-ID" dirty="0">
                <a:solidFill>
                  <a:srgbClr val="000000"/>
                </a:solidFill>
                <a:latin typeface="AdvGTIMES-R"/>
              </a:rPr>
              <a:t>and midterm </a:t>
            </a:r>
            <a:r>
              <a:rPr lang="en-ID" dirty="0" err="1">
                <a:solidFill>
                  <a:srgbClr val="000000"/>
                </a:solidFill>
                <a:latin typeface="AdvGTIMES-R"/>
              </a:rPr>
              <a:t>plannings</a:t>
            </a:r>
            <a:r>
              <a:rPr lang="en-ID" dirty="0">
                <a:solidFill>
                  <a:srgbClr val="000000"/>
                </a:solidFill>
                <a:latin typeface="AdvGTIMES-R"/>
              </a:rPr>
              <a:t>, may prove impractical for long-term studies (say, 5 years</a:t>
            </a:r>
          </a:p>
          <a:p>
            <a:r>
              <a:rPr lang="en-ID" dirty="0">
                <a:solidFill>
                  <a:srgbClr val="000000"/>
                </a:solidFill>
                <a:latin typeface="AdvGTIMES-R"/>
              </a:rPr>
              <a:t>onward) of transmission substations, as the transmission owner (developer) may</a:t>
            </a:r>
          </a:p>
          <a:p>
            <a:r>
              <a:rPr lang="en-ID" dirty="0">
                <a:solidFill>
                  <a:srgbClr val="000000"/>
                </a:solidFill>
                <a:latin typeface="AdvGTIMES-R"/>
              </a:rPr>
              <a:t>wish to determine the possible allocations and sizes of the substations (either new or</a:t>
            </a:r>
          </a:p>
          <a:p>
            <a:r>
              <a:rPr lang="en-ID" dirty="0">
                <a:solidFill>
                  <a:srgbClr val="000000"/>
                </a:solidFill>
                <a:latin typeface="AdvGTIMES-R"/>
              </a:rPr>
              <a:t>expansion of existing) without involving in much details of the downward grids</a:t>
            </a:r>
          </a:p>
          <a:p>
            <a:r>
              <a:rPr lang="en-ID" dirty="0">
                <a:solidFill>
                  <a:srgbClr val="000000"/>
                </a:solidFill>
                <a:latin typeface="AdvGTIMES-R"/>
              </a:rPr>
              <a:t>(sub-transmission and distribution). </a:t>
            </a:r>
            <a:endParaRPr lang="en-US" dirty="0"/>
          </a:p>
        </p:txBody>
      </p:sp>
    </p:spTree>
    <p:extLst>
      <p:ext uri="{BB962C8B-B14F-4D97-AF65-F5344CB8AC3E}">
        <p14:creationId xmlns:p14="http://schemas.microsoft.com/office/powerpoint/2010/main" val="423351441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185</a:t>
            </a:fld>
            <a:endParaRPr lang="en-US"/>
          </a:p>
        </p:txBody>
      </p:sp>
      <p:sp>
        <p:nvSpPr>
          <p:cNvPr id="6" name="Rectangle 5"/>
          <p:cNvSpPr/>
          <p:nvPr/>
        </p:nvSpPr>
        <p:spPr>
          <a:xfrm>
            <a:off x="548640" y="339092"/>
            <a:ext cx="8750808" cy="4247317"/>
          </a:xfrm>
          <a:prstGeom prst="rect">
            <a:avLst/>
          </a:prstGeom>
        </p:spPr>
        <p:txBody>
          <a:bodyPr wrap="square">
            <a:spAutoFit/>
          </a:bodyPr>
          <a:lstStyle/>
          <a:p>
            <a:r>
              <a:rPr lang="en-ID" dirty="0" smtClean="0">
                <a:solidFill>
                  <a:srgbClr val="000000"/>
                </a:solidFill>
                <a:latin typeface="AdvGTIMES-R"/>
              </a:rPr>
              <a:t>One </a:t>
            </a:r>
            <a:r>
              <a:rPr lang="en-ID" dirty="0">
                <a:solidFill>
                  <a:srgbClr val="000000"/>
                </a:solidFill>
                <a:latin typeface="AdvGTIMES-R"/>
              </a:rPr>
              <a:t>way to overcome this problem is to </a:t>
            </a:r>
            <a:r>
              <a:rPr lang="en-ID" dirty="0" smtClean="0">
                <a:solidFill>
                  <a:srgbClr val="000000"/>
                </a:solidFill>
                <a:latin typeface="AdvGTIMES-R"/>
              </a:rPr>
              <a:t>propose an </a:t>
            </a:r>
            <a:r>
              <a:rPr lang="en-ID" dirty="0">
                <a:solidFill>
                  <a:srgbClr val="000000"/>
                </a:solidFill>
                <a:latin typeface="AdvGTIMES-R"/>
              </a:rPr>
              <a:t>algorithm in which the geographically distributed loads are somehow assigned </a:t>
            </a:r>
            <a:r>
              <a:rPr lang="en-ID" dirty="0" smtClean="0">
                <a:solidFill>
                  <a:srgbClr val="000000"/>
                </a:solidFill>
                <a:latin typeface="AdvGTIMES-R"/>
              </a:rPr>
              <a:t>to transmission </a:t>
            </a:r>
            <a:r>
              <a:rPr lang="en-ID" dirty="0">
                <a:solidFill>
                  <a:srgbClr val="000000"/>
                </a:solidFill>
                <a:latin typeface="AdvGTIMES-R"/>
              </a:rPr>
              <a:t>substations. Although this does not happen in practice, the </a:t>
            </a:r>
            <a:r>
              <a:rPr lang="en-ID" dirty="0" smtClean="0">
                <a:solidFill>
                  <a:srgbClr val="000000"/>
                </a:solidFill>
                <a:latin typeface="AdvGTIMES-R"/>
              </a:rPr>
              <a:t>final transmission </a:t>
            </a:r>
            <a:r>
              <a:rPr lang="en-ID" dirty="0">
                <a:solidFill>
                  <a:srgbClr val="000000"/>
                </a:solidFill>
                <a:latin typeface="AdvGTIMES-R"/>
              </a:rPr>
              <a:t>substations allocations and capacities can prove appropriate, </a:t>
            </a:r>
            <a:r>
              <a:rPr lang="en-ID" dirty="0" smtClean="0">
                <a:solidFill>
                  <a:srgbClr val="000000"/>
                </a:solidFill>
                <a:latin typeface="AdvGTIMES-R"/>
              </a:rPr>
              <a:t>provided various </a:t>
            </a:r>
            <a:r>
              <a:rPr lang="en-ID" dirty="0">
                <a:solidFill>
                  <a:srgbClr val="000000"/>
                </a:solidFill>
                <a:latin typeface="AdvGTIMES-R"/>
              </a:rPr>
              <a:t>constraints are properly observed. The assigning procedure is, however</a:t>
            </a:r>
            <a:r>
              <a:rPr lang="en-ID" dirty="0" smtClean="0">
                <a:solidFill>
                  <a:srgbClr val="000000"/>
                </a:solidFill>
                <a:latin typeface="AdvGTIMES-R"/>
              </a:rPr>
              <a:t>, crucial </a:t>
            </a:r>
            <a:r>
              <a:rPr lang="en-ID" dirty="0">
                <a:solidFill>
                  <a:srgbClr val="000000"/>
                </a:solidFill>
                <a:latin typeface="AdvGTIMES-R"/>
              </a:rPr>
              <a:t>as an unsuitable procedure can result in improper solutions</a:t>
            </a:r>
            <a:r>
              <a:rPr lang="en-ID" dirty="0" smtClean="0">
                <a:solidFill>
                  <a:srgbClr val="000000"/>
                </a:solidFill>
                <a:latin typeface="AdvGTIMES-R"/>
              </a:rPr>
              <a:t>. </a:t>
            </a:r>
          </a:p>
          <a:p>
            <a:r>
              <a:rPr lang="en-ID" dirty="0" smtClean="0">
                <a:solidFill>
                  <a:srgbClr val="000000"/>
                </a:solidFill>
                <a:latin typeface="AdvGTIMES-R"/>
              </a:rPr>
              <a:t>In this chapter, the problem of SEP is described for transmission and  </a:t>
            </a:r>
            <a:r>
              <a:rPr lang="en-ID" dirty="0" err="1" smtClean="0">
                <a:solidFill>
                  <a:srgbClr val="000000"/>
                </a:solidFill>
                <a:latin typeface="AdvGTIMES-R"/>
              </a:rPr>
              <a:t>subtransmission</a:t>
            </a:r>
            <a:r>
              <a:rPr lang="en-ID" dirty="0" smtClean="0">
                <a:solidFill>
                  <a:srgbClr val="000000"/>
                </a:solidFill>
                <a:latin typeface="AdvGTIMES-R"/>
              </a:rPr>
              <a:t> levels. The approaches described are, however, general enough to be applied for distribution level, too, with minor modifications. The SEP problem is</a:t>
            </a:r>
          </a:p>
          <a:p>
            <a:r>
              <a:rPr lang="en-ID" dirty="0" smtClean="0">
                <a:solidFill>
                  <a:srgbClr val="000000"/>
                </a:solidFill>
                <a:latin typeface="AdvGTIMES-R"/>
              </a:rPr>
              <a:t>defined in </a:t>
            </a:r>
            <a:r>
              <a:rPr lang="en-ID" dirty="0" smtClean="0">
                <a:solidFill>
                  <a:srgbClr val="0000FF"/>
                </a:solidFill>
                <a:latin typeface="AdvGTIMES-R"/>
              </a:rPr>
              <a:t>Sect. 7.2</a:t>
            </a:r>
            <a:r>
              <a:rPr lang="en-ID" dirty="0" smtClean="0">
                <a:solidFill>
                  <a:srgbClr val="000000"/>
                </a:solidFill>
                <a:latin typeface="AdvGTIMES-R"/>
              </a:rPr>
              <a:t>. A basic case is covered, in </a:t>
            </a:r>
            <a:r>
              <a:rPr lang="en-ID" dirty="0" smtClean="0">
                <a:solidFill>
                  <a:srgbClr val="0000FF"/>
                </a:solidFill>
                <a:latin typeface="AdvGTIMES-R"/>
              </a:rPr>
              <a:t>Sect. 7.3</a:t>
            </a:r>
            <a:r>
              <a:rPr lang="en-ID" dirty="0" smtClean="0">
                <a:solidFill>
                  <a:srgbClr val="000000"/>
                </a:solidFill>
                <a:latin typeface="AdvGTIMES-R"/>
              </a:rPr>
              <a:t>, so that the reader can</a:t>
            </a:r>
          </a:p>
          <a:p>
            <a:r>
              <a:rPr lang="en-ID" dirty="0" smtClean="0">
                <a:solidFill>
                  <a:srgbClr val="000000"/>
                </a:solidFill>
                <a:latin typeface="AdvGTIMES-R"/>
              </a:rPr>
              <a:t>readily follow up some basic objective function terms and constraints. An </a:t>
            </a:r>
            <a:r>
              <a:rPr lang="en-ID" dirty="0" err="1" smtClean="0">
                <a:solidFill>
                  <a:srgbClr val="000000"/>
                </a:solidFill>
                <a:latin typeface="AdvGTIMES-R"/>
              </a:rPr>
              <a:t>ptimization</a:t>
            </a:r>
            <a:endParaRPr lang="en-ID" dirty="0" smtClean="0">
              <a:solidFill>
                <a:srgbClr val="000000"/>
              </a:solidFill>
              <a:latin typeface="AdvGTIMES-R"/>
            </a:endParaRPr>
          </a:p>
          <a:p>
            <a:r>
              <a:rPr lang="en-ID" dirty="0" smtClean="0">
                <a:solidFill>
                  <a:srgbClr val="000000"/>
                </a:solidFill>
                <a:latin typeface="AdvGTIMES-R"/>
              </a:rPr>
              <a:t>based view is then covered (</a:t>
            </a:r>
            <a:r>
              <a:rPr lang="en-ID" dirty="0" smtClean="0">
                <a:solidFill>
                  <a:srgbClr val="0000FF"/>
                </a:solidFill>
                <a:latin typeface="AdvGTIMES-R"/>
              </a:rPr>
              <a:t>Sect. 7.4</a:t>
            </a:r>
            <a:r>
              <a:rPr lang="en-ID" dirty="0" smtClean="0">
                <a:solidFill>
                  <a:srgbClr val="000000"/>
                </a:solidFill>
                <a:latin typeface="AdvGTIMES-R"/>
              </a:rPr>
              <a:t>) in which some practical objective function terms and constraints are defined. An advanced case is then followed, in </a:t>
            </a:r>
            <a:r>
              <a:rPr lang="en-ID" dirty="0" smtClean="0">
                <a:latin typeface="AdvGTIMES-R"/>
              </a:rPr>
              <a:t>Sect. 7.5 in which a complex optimization problem is also defined together with its</a:t>
            </a:r>
          </a:p>
          <a:p>
            <a:r>
              <a:rPr lang="en-ID" dirty="0" smtClean="0">
                <a:latin typeface="AdvGTIMES-R"/>
              </a:rPr>
              <a:t>specific solution methodology. Numerical results are demonstrated in Sect. 7.6.</a:t>
            </a:r>
            <a:endParaRPr lang="en-US" dirty="0">
              <a:latin typeface="AdvGTIMES-R"/>
            </a:endParaRPr>
          </a:p>
        </p:txBody>
      </p:sp>
    </p:spTree>
    <p:extLst>
      <p:ext uri="{BB962C8B-B14F-4D97-AF65-F5344CB8AC3E}">
        <p14:creationId xmlns:p14="http://schemas.microsoft.com/office/powerpoint/2010/main" val="202222250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186</a:t>
            </a:fld>
            <a:endParaRPr lang="en-US"/>
          </a:p>
        </p:txBody>
      </p:sp>
      <p:sp>
        <p:nvSpPr>
          <p:cNvPr id="2" name="Rectangle 1"/>
          <p:cNvSpPr/>
          <p:nvPr/>
        </p:nvSpPr>
        <p:spPr>
          <a:xfrm>
            <a:off x="287597" y="336542"/>
            <a:ext cx="2888932" cy="400110"/>
          </a:xfrm>
          <a:prstGeom prst="rect">
            <a:avLst/>
          </a:prstGeom>
        </p:spPr>
        <p:txBody>
          <a:bodyPr wrap="none">
            <a:spAutoFit/>
          </a:bodyPr>
          <a:lstStyle/>
          <a:p>
            <a:r>
              <a:rPr lang="en-US" sz="2000" b="1" dirty="0">
                <a:latin typeface="AdvGTIMES-B"/>
              </a:rPr>
              <a:t>7.2 Problem Definition</a:t>
            </a:r>
            <a:endParaRPr lang="en-US" sz="2000" b="1" dirty="0"/>
          </a:p>
        </p:txBody>
      </p:sp>
      <p:sp>
        <p:nvSpPr>
          <p:cNvPr id="3" name="Rectangle 2"/>
          <p:cNvSpPr/>
          <p:nvPr/>
        </p:nvSpPr>
        <p:spPr>
          <a:xfrm>
            <a:off x="483108" y="887397"/>
            <a:ext cx="8377428" cy="2031325"/>
          </a:xfrm>
          <a:prstGeom prst="rect">
            <a:avLst/>
          </a:prstGeom>
        </p:spPr>
        <p:txBody>
          <a:bodyPr wrap="square">
            <a:spAutoFit/>
          </a:bodyPr>
          <a:lstStyle/>
          <a:p>
            <a:r>
              <a:rPr lang="en-ID" dirty="0">
                <a:latin typeface="AdvGTIMES-R"/>
              </a:rPr>
              <a:t>The SEP may be defined as an optimization problem in which all the investment</a:t>
            </a:r>
          </a:p>
          <a:p>
            <a:r>
              <a:rPr lang="en-ID" dirty="0">
                <a:latin typeface="AdvGTIMES-R"/>
              </a:rPr>
              <a:t>costs as well as the operational costs have to be minimized, while various</a:t>
            </a:r>
          </a:p>
          <a:p>
            <a:r>
              <a:rPr lang="en-ID" dirty="0">
                <a:latin typeface="AdvGTIMES-R"/>
              </a:rPr>
              <a:t>constraints are met. The final solution should determine</a:t>
            </a:r>
          </a:p>
          <a:p>
            <a:r>
              <a:rPr lang="en-ID" dirty="0">
                <a:latin typeface="AdvGTIMES-R"/>
              </a:rPr>
              <a:t>(a) The expansion capacity of any existing substation (provided feasible),</a:t>
            </a:r>
          </a:p>
          <a:p>
            <a:r>
              <a:rPr lang="en-ID" dirty="0">
                <a:latin typeface="AdvGTIMES-R"/>
              </a:rPr>
              <a:t>(b) The allocation and the size of any new substation,</a:t>
            </a:r>
          </a:p>
          <a:p>
            <a:r>
              <a:rPr lang="en-US" dirty="0">
                <a:latin typeface="AdvGTIMES-R"/>
              </a:rPr>
              <a:t>(c) The investment costs.</a:t>
            </a:r>
          </a:p>
          <a:p>
            <a:r>
              <a:rPr lang="en-ID" dirty="0">
                <a:latin typeface="AdvGTIMES-R"/>
              </a:rPr>
              <a:t>In mathematical terms, the problem may be defined as</a:t>
            </a:r>
            <a:endParaRPr lang="en-US" dirty="0"/>
          </a:p>
        </p:txBody>
      </p:sp>
      <p:pic>
        <p:nvPicPr>
          <p:cNvPr id="6" name="Picture 5"/>
          <p:cNvPicPr>
            <a:picLocks noChangeAspect="1"/>
          </p:cNvPicPr>
          <p:nvPr/>
        </p:nvPicPr>
        <p:blipFill>
          <a:blip r:embed="rId2"/>
          <a:stretch>
            <a:fillRect/>
          </a:stretch>
        </p:blipFill>
        <p:spPr>
          <a:xfrm>
            <a:off x="1025508" y="2918722"/>
            <a:ext cx="7117011" cy="491990"/>
          </a:xfrm>
          <a:prstGeom prst="rect">
            <a:avLst/>
          </a:prstGeom>
        </p:spPr>
      </p:pic>
      <p:pic>
        <p:nvPicPr>
          <p:cNvPr id="7" name="Picture 6"/>
          <p:cNvPicPr>
            <a:picLocks noChangeAspect="1"/>
          </p:cNvPicPr>
          <p:nvPr/>
        </p:nvPicPr>
        <p:blipFill>
          <a:blip r:embed="rId3"/>
          <a:stretch>
            <a:fillRect/>
          </a:stretch>
        </p:blipFill>
        <p:spPr>
          <a:xfrm>
            <a:off x="1131609" y="3491305"/>
            <a:ext cx="7010910" cy="468047"/>
          </a:xfrm>
          <a:prstGeom prst="rect">
            <a:avLst/>
          </a:prstGeom>
        </p:spPr>
      </p:pic>
      <p:sp>
        <p:nvSpPr>
          <p:cNvPr id="8" name="Rectangle 7"/>
          <p:cNvSpPr/>
          <p:nvPr/>
        </p:nvSpPr>
        <p:spPr>
          <a:xfrm>
            <a:off x="483108" y="4242482"/>
            <a:ext cx="9154668" cy="1200329"/>
          </a:xfrm>
          <a:prstGeom prst="rect">
            <a:avLst/>
          </a:prstGeom>
        </p:spPr>
        <p:txBody>
          <a:bodyPr wrap="square">
            <a:spAutoFit/>
          </a:bodyPr>
          <a:lstStyle/>
          <a:p>
            <a:r>
              <a:rPr lang="en-ID" dirty="0">
                <a:solidFill>
                  <a:srgbClr val="000000"/>
                </a:solidFill>
                <a:latin typeface="AdvGTIMES-R"/>
              </a:rPr>
              <a:t>where </a:t>
            </a:r>
            <a:r>
              <a:rPr lang="en-ID" dirty="0" err="1">
                <a:solidFill>
                  <a:srgbClr val="000000"/>
                </a:solidFill>
                <a:latin typeface="AdvGTIMES-IT"/>
              </a:rPr>
              <a:t>C</a:t>
            </a:r>
            <a:r>
              <a:rPr lang="en-ID" sz="800" dirty="0" err="1">
                <a:solidFill>
                  <a:srgbClr val="000000"/>
                </a:solidFill>
                <a:latin typeface="AdvGTIMES-IT"/>
              </a:rPr>
              <a:t>inv</a:t>
            </a:r>
            <a:r>
              <a:rPr lang="en-ID" sz="800" dirty="0">
                <a:solidFill>
                  <a:srgbClr val="000000"/>
                </a:solidFill>
                <a:latin typeface="AdvGTIMES-IT"/>
              </a:rPr>
              <a:t> </a:t>
            </a:r>
            <a:r>
              <a:rPr lang="en-ID" dirty="0">
                <a:solidFill>
                  <a:srgbClr val="000000"/>
                </a:solidFill>
                <a:latin typeface="AdvGTIMES-R"/>
              </a:rPr>
              <a:t>refers to all investment costs and </a:t>
            </a:r>
            <a:r>
              <a:rPr lang="en-ID" dirty="0">
                <a:solidFill>
                  <a:srgbClr val="000000"/>
                </a:solidFill>
                <a:latin typeface="AdvGTIMES-IT"/>
              </a:rPr>
              <a:t>C</a:t>
            </a:r>
            <a:r>
              <a:rPr lang="en-ID" sz="800" dirty="0">
                <a:solidFill>
                  <a:srgbClr val="000000"/>
                </a:solidFill>
                <a:latin typeface="AdvGTIMES-IT"/>
              </a:rPr>
              <a:t>opt </a:t>
            </a:r>
            <a:r>
              <a:rPr lang="en-ID" dirty="0">
                <a:solidFill>
                  <a:srgbClr val="000000"/>
                </a:solidFill>
                <a:latin typeface="AdvGTIMES-R"/>
              </a:rPr>
              <a:t>denotes the operational costs.</a:t>
            </a:r>
          </a:p>
          <a:p>
            <a:r>
              <a:rPr lang="en-ID" dirty="0">
                <a:solidFill>
                  <a:srgbClr val="000000"/>
                </a:solidFill>
                <a:latin typeface="AdvGTIMES-R"/>
              </a:rPr>
              <a:t>A typical investment cost is the cost of constructing a new substation, whereas the</a:t>
            </a:r>
          </a:p>
          <a:p>
            <a:r>
              <a:rPr lang="en-ID" dirty="0">
                <a:solidFill>
                  <a:srgbClr val="000000"/>
                </a:solidFill>
                <a:latin typeface="AdvGTIMES-R"/>
              </a:rPr>
              <a:t>cost of providing the losses is a typical operational cost.</a:t>
            </a:r>
          </a:p>
          <a:p>
            <a:r>
              <a:rPr lang="en-ID" dirty="0">
                <a:solidFill>
                  <a:srgbClr val="000000"/>
                </a:solidFill>
                <a:latin typeface="AdvGTIMES-R"/>
              </a:rPr>
              <a:t>Various constraints should also be observed during the optimization process</a:t>
            </a:r>
            <a:r>
              <a:rPr lang="en-ID" dirty="0" smtClean="0">
                <a:solidFill>
                  <a:srgbClr val="000000"/>
                </a:solidFill>
                <a:latin typeface="AdvGTIMES-R"/>
              </a:rPr>
              <a:t>.</a:t>
            </a:r>
            <a:endParaRPr lang="en-ID" dirty="0">
              <a:solidFill>
                <a:srgbClr val="000000"/>
              </a:solidFill>
              <a:latin typeface="AdvGTIMES-R"/>
            </a:endParaRPr>
          </a:p>
        </p:txBody>
      </p:sp>
    </p:spTree>
    <p:extLst>
      <p:ext uri="{BB962C8B-B14F-4D97-AF65-F5344CB8AC3E}">
        <p14:creationId xmlns:p14="http://schemas.microsoft.com/office/powerpoint/2010/main" val="59980624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187</a:t>
            </a:fld>
            <a:endParaRPr lang="en-US"/>
          </a:p>
        </p:txBody>
      </p:sp>
      <p:sp>
        <p:nvSpPr>
          <p:cNvPr id="6" name="Rectangle 5"/>
          <p:cNvSpPr/>
          <p:nvPr/>
        </p:nvSpPr>
        <p:spPr>
          <a:xfrm>
            <a:off x="419100" y="345769"/>
            <a:ext cx="9154668" cy="1477328"/>
          </a:xfrm>
          <a:prstGeom prst="rect">
            <a:avLst/>
          </a:prstGeom>
        </p:spPr>
        <p:txBody>
          <a:bodyPr wrap="square">
            <a:spAutoFit/>
          </a:bodyPr>
          <a:lstStyle/>
          <a:p>
            <a:r>
              <a:rPr lang="en-ID" dirty="0" smtClean="0">
                <a:solidFill>
                  <a:srgbClr val="000000"/>
                </a:solidFill>
                <a:latin typeface="AdvGTIMES-R"/>
              </a:rPr>
              <a:t>For </a:t>
            </a:r>
            <a:r>
              <a:rPr lang="en-ID" dirty="0">
                <a:solidFill>
                  <a:srgbClr val="000000"/>
                </a:solidFill>
                <a:latin typeface="AdvGTIMES-R"/>
              </a:rPr>
              <a:t>instance, the capacity of a single substation should not violate a specified limit,</a:t>
            </a:r>
          </a:p>
          <a:p>
            <a:r>
              <a:rPr lang="en-ID" dirty="0">
                <a:solidFill>
                  <a:srgbClr val="000000"/>
                </a:solidFill>
                <a:latin typeface="AdvGTIMES-R"/>
              </a:rPr>
              <a:t>or a feeder (line) loading should not violate its thermal capacity.</a:t>
            </a:r>
          </a:p>
          <a:p>
            <a:r>
              <a:rPr lang="en-ID" dirty="0">
                <a:solidFill>
                  <a:srgbClr val="000000"/>
                </a:solidFill>
                <a:latin typeface="AdvGTIMES-R"/>
              </a:rPr>
              <a:t>Before proceeding any further in terms of mathematical formulation, we will</a:t>
            </a:r>
          </a:p>
          <a:p>
            <a:r>
              <a:rPr lang="en-ID" dirty="0">
                <a:solidFill>
                  <a:srgbClr val="000000"/>
                </a:solidFill>
                <a:latin typeface="AdvGTIMES-R"/>
              </a:rPr>
              <a:t>proceed with a basic case in </a:t>
            </a:r>
            <a:r>
              <a:rPr lang="en-ID" dirty="0">
                <a:solidFill>
                  <a:srgbClr val="0000FF"/>
                </a:solidFill>
                <a:latin typeface="AdvGTIMES-R"/>
              </a:rPr>
              <a:t>Sect. 7.3 </a:t>
            </a:r>
            <a:r>
              <a:rPr lang="en-ID" dirty="0">
                <a:solidFill>
                  <a:srgbClr val="000000"/>
                </a:solidFill>
                <a:latin typeface="AdvGTIMES-R"/>
              </a:rPr>
              <a:t>to apprehend some basic issues. We will</a:t>
            </a:r>
          </a:p>
          <a:p>
            <a:r>
              <a:rPr lang="en-ID" dirty="0">
                <a:solidFill>
                  <a:srgbClr val="000000"/>
                </a:solidFill>
                <a:latin typeface="AdvGTIMES-R"/>
              </a:rPr>
              <a:t>come back to mathematical aspects in </a:t>
            </a:r>
            <a:r>
              <a:rPr lang="en-ID" dirty="0">
                <a:solidFill>
                  <a:srgbClr val="0000FF"/>
                </a:solidFill>
                <a:latin typeface="AdvGTIMES-R"/>
              </a:rPr>
              <a:t>Sect. 7.4</a:t>
            </a:r>
            <a:r>
              <a:rPr lang="en-ID" dirty="0">
                <a:solidFill>
                  <a:srgbClr val="000000"/>
                </a:solidFill>
                <a:latin typeface="AdvGTIMES-R"/>
              </a:rPr>
              <a:t>.</a:t>
            </a:r>
            <a:endParaRPr lang="en-US" dirty="0"/>
          </a:p>
        </p:txBody>
      </p:sp>
      <p:sp>
        <p:nvSpPr>
          <p:cNvPr id="2" name="Rectangle 1"/>
          <p:cNvSpPr/>
          <p:nvPr/>
        </p:nvSpPr>
        <p:spPr>
          <a:xfrm>
            <a:off x="184665" y="1927598"/>
            <a:ext cx="2217530" cy="400110"/>
          </a:xfrm>
          <a:prstGeom prst="rect">
            <a:avLst/>
          </a:prstGeom>
        </p:spPr>
        <p:txBody>
          <a:bodyPr wrap="none">
            <a:spAutoFit/>
          </a:bodyPr>
          <a:lstStyle/>
          <a:p>
            <a:r>
              <a:rPr lang="en-US" sz="2000" b="1" dirty="0">
                <a:latin typeface="AdvGTIMES-B"/>
              </a:rPr>
              <a:t>7.3 A Basic Case</a:t>
            </a:r>
            <a:endParaRPr lang="en-US" sz="2000" b="1" dirty="0"/>
          </a:p>
        </p:txBody>
      </p:sp>
      <p:sp>
        <p:nvSpPr>
          <p:cNvPr id="3" name="Rectangle 2"/>
          <p:cNvSpPr/>
          <p:nvPr/>
        </p:nvSpPr>
        <p:spPr>
          <a:xfrm>
            <a:off x="184665" y="2461867"/>
            <a:ext cx="3331361" cy="400110"/>
          </a:xfrm>
          <a:prstGeom prst="rect">
            <a:avLst/>
          </a:prstGeom>
        </p:spPr>
        <p:txBody>
          <a:bodyPr wrap="none">
            <a:spAutoFit/>
          </a:bodyPr>
          <a:lstStyle/>
          <a:p>
            <a:r>
              <a:rPr lang="en-US" sz="2000" b="1" dirty="0">
                <a:latin typeface="AdvGTIMES-BI"/>
              </a:rPr>
              <a:t>7.3.1 Problem Description</a:t>
            </a:r>
            <a:endParaRPr lang="en-US" sz="2000" b="1" dirty="0"/>
          </a:p>
        </p:txBody>
      </p:sp>
      <p:sp>
        <p:nvSpPr>
          <p:cNvPr id="7" name="Rectangle 6"/>
          <p:cNvSpPr/>
          <p:nvPr/>
        </p:nvSpPr>
        <p:spPr>
          <a:xfrm>
            <a:off x="492252" y="2996136"/>
            <a:ext cx="9017508" cy="2862322"/>
          </a:xfrm>
          <a:prstGeom prst="rect">
            <a:avLst/>
          </a:prstGeom>
        </p:spPr>
        <p:txBody>
          <a:bodyPr wrap="square">
            <a:spAutoFit/>
          </a:bodyPr>
          <a:lstStyle/>
          <a:p>
            <a:r>
              <a:rPr lang="en-ID" dirty="0">
                <a:solidFill>
                  <a:srgbClr val="000000"/>
                </a:solidFill>
                <a:latin typeface="AdvGTIMES-R"/>
              </a:rPr>
              <a:t>Consider an 11-load node case as depicted in Fig. </a:t>
            </a:r>
            <a:r>
              <a:rPr lang="en-ID" dirty="0">
                <a:solidFill>
                  <a:srgbClr val="0000FF"/>
                </a:solidFill>
                <a:latin typeface="AdvGTIMES-R"/>
              </a:rPr>
              <a:t>7.1</a:t>
            </a:r>
            <a:r>
              <a:rPr lang="en-ID" dirty="0">
                <a:solidFill>
                  <a:srgbClr val="000000"/>
                </a:solidFill>
                <a:latin typeface="AdvGTIMES-R"/>
              </a:rPr>
              <a:t>, fed in 33 kV and to be</a:t>
            </a:r>
          </a:p>
          <a:p>
            <a:r>
              <a:rPr lang="en-ID" dirty="0">
                <a:solidFill>
                  <a:srgbClr val="000000"/>
                </a:solidFill>
                <a:latin typeface="AdvGTIMES-R"/>
              </a:rPr>
              <a:t>supplied through high-voltage (HV) substation(s) (say 230 kV:33 kV).</a:t>
            </a:r>
          </a:p>
          <a:p>
            <a:r>
              <a:rPr lang="en-ID" dirty="0">
                <a:solidFill>
                  <a:srgbClr val="000000"/>
                </a:solidFill>
                <a:latin typeface="AdvGTIMES-R"/>
              </a:rPr>
              <a:t>The aim is to determine the HV substation(s) required so that the loads are</a:t>
            </a:r>
          </a:p>
          <a:p>
            <a:r>
              <a:rPr lang="en-ID" dirty="0">
                <a:solidFill>
                  <a:srgbClr val="000000"/>
                </a:solidFill>
                <a:latin typeface="AdvGTIMES-R"/>
              </a:rPr>
              <a:t>completely supplied. A high voltage line (bold) is assumed as the supplying grid</a:t>
            </a:r>
          </a:p>
          <a:p>
            <a:r>
              <a:rPr lang="en-US" dirty="0">
                <a:solidFill>
                  <a:srgbClr val="000000"/>
                </a:solidFill>
                <a:latin typeface="AdvGTIMES-R"/>
              </a:rPr>
              <a:t>for the HV substation(s).</a:t>
            </a:r>
          </a:p>
          <a:p>
            <a:r>
              <a:rPr lang="en-ID" dirty="0">
                <a:solidFill>
                  <a:srgbClr val="000000"/>
                </a:solidFill>
                <a:latin typeface="AdvGTIMES-R"/>
              </a:rPr>
              <a:t>Some simple and feasible solutions are</a:t>
            </a:r>
          </a:p>
          <a:p>
            <a:pPr marL="342900" indent="-342900">
              <a:buFont typeface="+mj-lt"/>
              <a:buAutoNum type="alphaLcParenR"/>
            </a:pPr>
            <a:r>
              <a:rPr lang="en-ID" dirty="0" smtClean="0">
                <a:solidFill>
                  <a:srgbClr val="000000"/>
                </a:solidFill>
                <a:latin typeface="AdvGTIMES-R"/>
              </a:rPr>
              <a:t>Allocate </a:t>
            </a:r>
            <a:r>
              <a:rPr lang="en-ID" dirty="0">
                <a:solidFill>
                  <a:srgbClr val="000000"/>
                </a:solidFill>
                <a:latin typeface="AdvGTIMES-R"/>
              </a:rPr>
              <a:t>a HV substation at each load node (Fig. </a:t>
            </a:r>
            <a:r>
              <a:rPr lang="en-ID" dirty="0">
                <a:solidFill>
                  <a:srgbClr val="0000FF"/>
                </a:solidFill>
                <a:latin typeface="AdvGTIMES-R"/>
              </a:rPr>
              <a:t>7.2</a:t>
            </a:r>
            <a:r>
              <a:rPr lang="en-ID" dirty="0">
                <a:solidFill>
                  <a:srgbClr val="000000"/>
                </a:solidFill>
                <a:latin typeface="AdvGTIMES-R"/>
              </a:rPr>
              <a:t>). Feed each HV </a:t>
            </a:r>
            <a:r>
              <a:rPr lang="en-ID" dirty="0" smtClean="0">
                <a:solidFill>
                  <a:srgbClr val="000000"/>
                </a:solidFill>
                <a:latin typeface="AdvGTIMES-R"/>
              </a:rPr>
              <a:t>substation </a:t>
            </a:r>
            <a:r>
              <a:rPr lang="en-US" dirty="0" smtClean="0">
                <a:solidFill>
                  <a:srgbClr val="000000"/>
                </a:solidFill>
                <a:latin typeface="AdvGTIMES-R"/>
              </a:rPr>
              <a:t>by </a:t>
            </a:r>
            <a:r>
              <a:rPr lang="en-US" dirty="0">
                <a:solidFill>
                  <a:srgbClr val="000000"/>
                </a:solidFill>
                <a:latin typeface="AdvGTIMES-R"/>
              </a:rPr>
              <a:t>the HV grid</a:t>
            </a:r>
            <a:r>
              <a:rPr lang="en-US" dirty="0" smtClean="0">
                <a:solidFill>
                  <a:srgbClr val="000000"/>
                </a:solidFill>
                <a:latin typeface="AdvGTIMES-R"/>
              </a:rPr>
              <a:t>. </a:t>
            </a:r>
          </a:p>
          <a:p>
            <a:pPr marL="342900" indent="-342900">
              <a:buFont typeface="+mj-lt"/>
              <a:buAutoNum type="alphaLcParenR"/>
            </a:pPr>
            <a:r>
              <a:rPr lang="en-ID" dirty="0" smtClean="0">
                <a:latin typeface="AdvGTIMES-R"/>
              </a:rPr>
              <a:t>Allocate </a:t>
            </a:r>
            <a:r>
              <a:rPr lang="en-ID" dirty="0">
                <a:latin typeface="AdvGTIMES-R"/>
              </a:rPr>
              <a:t>one HV substation and feed all load nodes through it (Fig. 7.3</a:t>
            </a:r>
            <a:r>
              <a:rPr lang="en-ID" dirty="0" smtClean="0">
                <a:latin typeface="AdvGTIMES-R"/>
              </a:rPr>
              <a:t>). Supply </a:t>
            </a:r>
            <a:r>
              <a:rPr lang="en-ID" dirty="0">
                <a:latin typeface="AdvGTIMES-R"/>
              </a:rPr>
              <a:t>the HV substation by the HV grid</a:t>
            </a:r>
            <a:r>
              <a:rPr lang="en-ID" dirty="0" smtClean="0">
                <a:latin typeface="AdvGTIMES-R"/>
              </a:rPr>
              <a:t>. </a:t>
            </a:r>
          </a:p>
        </p:txBody>
      </p:sp>
    </p:spTree>
    <p:extLst>
      <p:ext uri="{BB962C8B-B14F-4D97-AF65-F5344CB8AC3E}">
        <p14:creationId xmlns:p14="http://schemas.microsoft.com/office/powerpoint/2010/main" val="196257860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188</a:t>
            </a:fld>
            <a:endParaRPr lang="en-US"/>
          </a:p>
        </p:txBody>
      </p:sp>
      <p:sp>
        <p:nvSpPr>
          <p:cNvPr id="7" name="Rectangle 6"/>
          <p:cNvSpPr/>
          <p:nvPr/>
        </p:nvSpPr>
        <p:spPr>
          <a:xfrm>
            <a:off x="345948" y="152352"/>
            <a:ext cx="9017508" cy="646331"/>
          </a:xfrm>
          <a:prstGeom prst="rect">
            <a:avLst/>
          </a:prstGeom>
        </p:spPr>
        <p:txBody>
          <a:bodyPr wrap="square">
            <a:spAutoFit/>
          </a:bodyPr>
          <a:lstStyle/>
          <a:p>
            <a:pPr marL="342900" indent="-342900">
              <a:buFont typeface="+mj-lt"/>
              <a:buAutoNum type="alphaLcParenR" startAt="3"/>
            </a:pPr>
            <a:r>
              <a:rPr lang="en-ID" dirty="0" smtClean="0">
                <a:latin typeface="AdvGTIMES-R"/>
              </a:rPr>
              <a:t>Allocate </a:t>
            </a:r>
            <a:r>
              <a:rPr lang="en-ID" dirty="0">
                <a:latin typeface="AdvGTIMES-R"/>
              </a:rPr>
              <a:t>more than one HV substation and distribute loads among them</a:t>
            </a:r>
            <a:r>
              <a:rPr lang="en-ID" dirty="0" smtClean="0">
                <a:latin typeface="AdvGTIMES-R"/>
              </a:rPr>
              <a:t>. A </a:t>
            </a:r>
            <a:r>
              <a:rPr lang="en-ID" dirty="0">
                <a:latin typeface="AdvGTIMES-R"/>
              </a:rPr>
              <a:t>two-HV substation case is shown in Fig. 7.4.</a:t>
            </a:r>
            <a:endParaRPr lang="en-US" dirty="0">
              <a:latin typeface="AdvGTIMES-R"/>
            </a:endParaRPr>
          </a:p>
        </p:txBody>
      </p:sp>
      <p:pic>
        <p:nvPicPr>
          <p:cNvPr id="8" name="Picture 7"/>
          <p:cNvPicPr>
            <a:picLocks noChangeAspect="1"/>
          </p:cNvPicPr>
          <p:nvPr/>
        </p:nvPicPr>
        <p:blipFill>
          <a:blip r:embed="rId2"/>
          <a:stretch>
            <a:fillRect/>
          </a:stretch>
        </p:blipFill>
        <p:spPr>
          <a:xfrm>
            <a:off x="797537" y="798682"/>
            <a:ext cx="3885557" cy="2831485"/>
          </a:xfrm>
          <a:prstGeom prst="rect">
            <a:avLst/>
          </a:prstGeom>
        </p:spPr>
      </p:pic>
      <p:pic>
        <p:nvPicPr>
          <p:cNvPr id="9" name="Picture 8"/>
          <p:cNvPicPr>
            <a:picLocks noChangeAspect="1"/>
          </p:cNvPicPr>
          <p:nvPr/>
        </p:nvPicPr>
        <p:blipFill>
          <a:blip r:embed="rId3"/>
          <a:stretch>
            <a:fillRect/>
          </a:stretch>
        </p:blipFill>
        <p:spPr>
          <a:xfrm>
            <a:off x="4683094" y="798680"/>
            <a:ext cx="3770224" cy="2831487"/>
          </a:xfrm>
          <a:prstGeom prst="rect">
            <a:avLst/>
          </a:prstGeom>
        </p:spPr>
      </p:pic>
      <p:sp>
        <p:nvSpPr>
          <p:cNvPr id="10" name="Rectangle 9"/>
          <p:cNvSpPr/>
          <p:nvPr/>
        </p:nvSpPr>
        <p:spPr>
          <a:xfrm>
            <a:off x="592836" y="3998273"/>
            <a:ext cx="9163812" cy="1754326"/>
          </a:xfrm>
          <a:prstGeom prst="rect">
            <a:avLst/>
          </a:prstGeom>
        </p:spPr>
        <p:txBody>
          <a:bodyPr wrap="square">
            <a:spAutoFit/>
          </a:bodyPr>
          <a:lstStyle/>
          <a:p>
            <a:r>
              <a:rPr lang="en-ID" dirty="0">
                <a:latin typeface="AdvGTIMES-R"/>
              </a:rPr>
              <a:t>In case (a), the capacity of each HV substation can be equal to its </a:t>
            </a:r>
            <a:r>
              <a:rPr lang="en-ID" dirty="0" smtClean="0">
                <a:latin typeface="AdvGTIMES-R"/>
              </a:rPr>
              <a:t>respective load </a:t>
            </a:r>
            <a:r>
              <a:rPr lang="en-ID" dirty="0">
                <a:latin typeface="AdvGTIMES-R"/>
              </a:rPr>
              <a:t>magnitude. There is no cost for the downward grid, while there are some </a:t>
            </a:r>
            <a:r>
              <a:rPr lang="en-ID" dirty="0" smtClean="0">
                <a:latin typeface="AdvGTIMES-R"/>
              </a:rPr>
              <a:t>costs for </a:t>
            </a:r>
            <a:r>
              <a:rPr lang="en-ID" dirty="0">
                <a:latin typeface="AdvGTIMES-R"/>
              </a:rPr>
              <a:t>the upward grid (i.e., the grid for supplying the substations). In case (b), the </a:t>
            </a:r>
            <a:r>
              <a:rPr lang="en-ID" dirty="0" smtClean="0">
                <a:latin typeface="AdvGTIMES-R"/>
              </a:rPr>
              <a:t>HV substation </a:t>
            </a:r>
            <a:r>
              <a:rPr lang="en-ID" dirty="0">
                <a:latin typeface="AdvGTIMES-R"/>
              </a:rPr>
              <a:t>capacity should be equal to the sum of the loads. There are some </a:t>
            </a:r>
            <a:r>
              <a:rPr lang="en-ID" dirty="0" smtClean="0">
                <a:latin typeface="AdvGTIMES-R"/>
              </a:rPr>
              <a:t>costs for </a:t>
            </a:r>
            <a:r>
              <a:rPr lang="en-ID" dirty="0">
                <a:latin typeface="AdvGTIMES-R"/>
              </a:rPr>
              <a:t>both the downward and the upward grids. The problem is, however, where </a:t>
            </a:r>
            <a:r>
              <a:rPr lang="en-ID" dirty="0" smtClean="0">
                <a:latin typeface="AdvGTIMES-R"/>
              </a:rPr>
              <a:t>to allocate </a:t>
            </a:r>
            <a:r>
              <a:rPr lang="en-ID" dirty="0">
                <a:latin typeface="AdvGTIMES-R"/>
              </a:rPr>
              <a:t>the HV </a:t>
            </a:r>
            <a:r>
              <a:rPr lang="en-ID" dirty="0" smtClean="0">
                <a:latin typeface="AdvGTIMES-R"/>
              </a:rPr>
              <a:t>substation</a:t>
            </a:r>
            <a:endParaRPr lang="en-US" dirty="0"/>
          </a:p>
        </p:txBody>
      </p:sp>
      <p:sp>
        <p:nvSpPr>
          <p:cNvPr id="11" name="Rectangle 10"/>
          <p:cNvSpPr/>
          <p:nvPr/>
        </p:nvSpPr>
        <p:spPr>
          <a:xfrm>
            <a:off x="1138293" y="3570521"/>
            <a:ext cx="3016403" cy="307777"/>
          </a:xfrm>
          <a:prstGeom prst="rect">
            <a:avLst/>
          </a:prstGeom>
        </p:spPr>
        <p:txBody>
          <a:bodyPr wrap="none">
            <a:spAutoFit/>
          </a:bodyPr>
          <a:lstStyle/>
          <a:p>
            <a:r>
              <a:rPr lang="en-ID" sz="1400" dirty="0">
                <a:latin typeface="AdvGTIMES-B"/>
              </a:rPr>
              <a:t>Fig. 7.1 </a:t>
            </a:r>
            <a:r>
              <a:rPr lang="en-ID" sz="1400" dirty="0">
                <a:latin typeface="AdvGTIMES-R"/>
              </a:rPr>
              <a:t>A simple 11-load node case</a:t>
            </a:r>
            <a:endParaRPr lang="en-US" sz="1400" dirty="0"/>
          </a:p>
        </p:txBody>
      </p:sp>
      <p:sp>
        <p:nvSpPr>
          <p:cNvPr id="12" name="Rectangle 11"/>
          <p:cNvSpPr/>
          <p:nvPr/>
        </p:nvSpPr>
        <p:spPr>
          <a:xfrm>
            <a:off x="4945048" y="3559818"/>
            <a:ext cx="3417923" cy="307777"/>
          </a:xfrm>
          <a:prstGeom prst="rect">
            <a:avLst/>
          </a:prstGeom>
        </p:spPr>
        <p:txBody>
          <a:bodyPr wrap="none">
            <a:spAutoFit/>
          </a:bodyPr>
          <a:lstStyle/>
          <a:p>
            <a:r>
              <a:rPr lang="en-ID" sz="1400" dirty="0">
                <a:latin typeface="AdvGTIMES-B"/>
              </a:rPr>
              <a:t>Fig. 7.2 </a:t>
            </a:r>
            <a:r>
              <a:rPr lang="en-ID" sz="1400" dirty="0">
                <a:latin typeface="AdvGTIMES-R"/>
              </a:rPr>
              <a:t>HV substation at each load node</a:t>
            </a:r>
            <a:endParaRPr lang="en-US" sz="1400" dirty="0"/>
          </a:p>
        </p:txBody>
      </p:sp>
    </p:spTree>
    <p:extLst>
      <p:ext uri="{BB962C8B-B14F-4D97-AF65-F5344CB8AC3E}">
        <p14:creationId xmlns:p14="http://schemas.microsoft.com/office/powerpoint/2010/main" val="336992782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189</a:t>
            </a:fld>
            <a:endParaRPr lang="en-US"/>
          </a:p>
        </p:txBody>
      </p:sp>
      <p:sp>
        <p:nvSpPr>
          <p:cNvPr id="6" name="Rectangle 5"/>
          <p:cNvSpPr/>
          <p:nvPr/>
        </p:nvSpPr>
        <p:spPr>
          <a:xfrm>
            <a:off x="455676" y="282795"/>
            <a:ext cx="9163812" cy="923330"/>
          </a:xfrm>
          <a:prstGeom prst="rect">
            <a:avLst/>
          </a:prstGeom>
        </p:spPr>
        <p:txBody>
          <a:bodyPr wrap="square">
            <a:spAutoFit/>
          </a:bodyPr>
          <a:lstStyle/>
          <a:p>
            <a:r>
              <a:rPr lang="en-ID" dirty="0" smtClean="0">
                <a:latin typeface="AdvGTIMES-R"/>
              </a:rPr>
              <a:t>In </a:t>
            </a:r>
            <a:r>
              <a:rPr lang="en-ID" dirty="0">
                <a:latin typeface="AdvGTIMES-R"/>
              </a:rPr>
              <a:t>case (c), again, there are some costs for both </a:t>
            </a:r>
            <a:r>
              <a:rPr lang="en-ID" dirty="0" smtClean="0">
                <a:latin typeface="AdvGTIMES-R"/>
              </a:rPr>
              <a:t>the downward </a:t>
            </a:r>
            <a:r>
              <a:rPr lang="en-ID" dirty="0">
                <a:latin typeface="AdvGTIMES-R"/>
              </a:rPr>
              <a:t>and the upward grids. However, the decision is more complicated as </a:t>
            </a:r>
            <a:r>
              <a:rPr lang="en-ID" dirty="0" smtClean="0">
                <a:latin typeface="AdvGTIMES-R"/>
              </a:rPr>
              <a:t>we should </a:t>
            </a:r>
            <a:r>
              <a:rPr lang="en-ID" dirty="0">
                <a:latin typeface="AdvGTIMES-R"/>
              </a:rPr>
              <a:t>determine the number, allocations and sizes of the HV substations.</a:t>
            </a:r>
            <a:endParaRPr lang="en-US" dirty="0"/>
          </a:p>
        </p:txBody>
      </p:sp>
      <p:sp>
        <p:nvSpPr>
          <p:cNvPr id="7" name="Rectangle 6"/>
          <p:cNvSpPr/>
          <p:nvPr/>
        </p:nvSpPr>
        <p:spPr>
          <a:xfrm>
            <a:off x="1120975" y="4085581"/>
            <a:ext cx="3249608" cy="307777"/>
          </a:xfrm>
          <a:prstGeom prst="rect">
            <a:avLst/>
          </a:prstGeom>
        </p:spPr>
        <p:txBody>
          <a:bodyPr wrap="none">
            <a:spAutoFit/>
          </a:bodyPr>
          <a:lstStyle/>
          <a:p>
            <a:r>
              <a:rPr lang="en-ID" sz="1400" dirty="0">
                <a:latin typeface="AdvGTIMES-B"/>
              </a:rPr>
              <a:t>Fig. 7.3 </a:t>
            </a:r>
            <a:r>
              <a:rPr lang="en-ID" sz="1400" dirty="0">
                <a:latin typeface="AdvGTIMES-R"/>
              </a:rPr>
              <a:t>HV substation at a single point</a:t>
            </a:r>
            <a:endParaRPr lang="en-US" sz="1400" dirty="0"/>
          </a:p>
        </p:txBody>
      </p:sp>
      <p:sp>
        <p:nvSpPr>
          <p:cNvPr id="8" name="Rectangle 7"/>
          <p:cNvSpPr/>
          <p:nvPr/>
        </p:nvSpPr>
        <p:spPr>
          <a:xfrm>
            <a:off x="5878431" y="4085581"/>
            <a:ext cx="2863028" cy="307777"/>
          </a:xfrm>
          <a:prstGeom prst="rect">
            <a:avLst/>
          </a:prstGeom>
        </p:spPr>
        <p:txBody>
          <a:bodyPr wrap="none">
            <a:spAutoFit/>
          </a:bodyPr>
          <a:lstStyle/>
          <a:p>
            <a:r>
              <a:rPr lang="en-ID" sz="1400" dirty="0">
                <a:latin typeface="AdvGTIMES-B"/>
              </a:rPr>
              <a:t>Fig. 7.4 </a:t>
            </a:r>
            <a:r>
              <a:rPr lang="en-ID" sz="1400" dirty="0">
                <a:latin typeface="AdvGTIMES-R"/>
              </a:rPr>
              <a:t>A two HV substation case</a:t>
            </a:r>
            <a:endParaRPr lang="en-US" sz="1400" dirty="0"/>
          </a:p>
        </p:txBody>
      </p:sp>
      <p:pic>
        <p:nvPicPr>
          <p:cNvPr id="9" name="Picture 8"/>
          <p:cNvPicPr>
            <a:picLocks noChangeAspect="1"/>
          </p:cNvPicPr>
          <p:nvPr/>
        </p:nvPicPr>
        <p:blipFill>
          <a:blip r:embed="rId2"/>
          <a:stretch>
            <a:fillRect/>
          </a:stretch>
        </p:blipFill>
        <p:spPr>
          <a:xfrm>
            <a:off x="586549" y="1206125"/>
            <a:ext cx="4515185" cy="2853811"/>
          </a:xfrm>
          <a:prstGeom prst="rect">
            <a:avLst/>
          </a:prstGeom>
        </p:spPr>
      </p:pic>
      <p:pic>
        <p:nvPicPr>
          <p:cNvPr id="10" name="Picture 9"/>
          <p:cNvPicPr>
            <a:picLocks noChangeAspect="1"/>
          </p:cNvPicPr>
          <p:nvPr/>
        </p:nvPicPr>
        <p:blipFill>
          <a:blip r:embed="rId3"/>
          <a:stretch>
            <a:fillRect/>
          </a:stretch>
        </p:blipFill>
        <p:spPr>
          <a:xfrm>
            <a:off x="5101734" y="1241467"/>
            <a:ext cx="4416423" cy="2818469"/>
          </a:xfrm>
          <a:prstGeom prst="rect">
            <a:avLst/>
          </a:prstGeom>
        </p:spPr>
      </p:pic>
      <p:sp>
        <p:nvSpPr>
          <p:cNvPr id="11" name="Rectangle 10"/>
          <p:cNvSpPr/>
          <p:nvPr/>
        </p:nvSpPr>
        <p:spPr>
          <a:xfrm>
            <a:off x="576072" y="4553909"/>
            <a:ext cx="8878824" cy="1200329"/>
          </a:xfrm>
          <a:prstGeom prst="rect">
            <a:avLst/>
          </a:prstGeom>
        </p:spPr>
        <p:txBody>
          <a:bodyPr wrap="square">
            <a:spAutoFit/>
          </a:bodyPr>
          <a:lstStyle/>
          <a:p>
            <a:r>
              <a:rPr lang="en-ID" dirty="0">
                <a:solidFill>
                  <a:srgbClr val="000000"/>
                </a:solidFill>
                <a:latin typeface="AdvGTIMES-R"/>
              </a:rPr>
              <a:t>A planner should decide on the best choice. The </a:t>
            </a:r>
            <a:r>
              <a:rPr lang="en-ID" dirty="0">
                <a:solidFill>
                  <a:srgbClr val="000000"/>
                </a:solidFill>
                <a:latin typeface="AdvGTIMES-IT"/>
              </a:rPr>
              <a:t>best </a:t>
            </a:r>
            <a:r>
              <a:rPr lang="en-ID" dirty="0">
                <a:solidFill>
                  <a:srgbClr val="000000"/>
                </a:solidFill>
                <a:latin typeface="AdvGTIMES-R"/>
              </a:rPr>
              <a:t>implies the </a:t>
            </a:r>
            <a:r>
              <a:rPr lang="en-ID" dirty="0">
                <a:solidFill>
                  <a:srgbClr val="000000"/>
                </a:solidFill>
                <a:latin typeface="AdvGTIMES-IT"/>
              </a:rPr>
              <a:t>lowest </a:t>
            </a:r>
            <a:r>
              <a:rPr lang="en-ID" dirty="0" smtClean="0">
                <a:solidFill>
                  <a:srgbClr val="000000"/>
                </a:solidFill>
                <a:latin typeface="AdvGTIMES-IT"/>
              </a:rPr>
              <a:t>cost </a:t>
            </a:r>
            <a:r>
              <a:rPr lang="en-ID" dirty="0" smtClean="0">
                <a:solidFill>
                  <a:srgbClr val="000000"/>
                </a:solidFill>
                <a:latin typeface="AdvGTIMES-R"/>
              </a:rPr>
              <a:t>choice</a:t>
            </a:r>
            <a:r>
              <a:rPr lang="en-ID" dirty="0">
                <a:solidFill>
                  <a:srgbClr val="000000"/>
                </a:solidFill>
                <a:latin typeface="AdvGTIMES-R"/>
              </a:rPr>
              <a:t>. The overall costs (see (</a:t>
            </a:r>
            <a:r>
              <a:rPr lang="en-ID" dirty="0">
                <a:solidFill>
                  <a:srgbClr val="0000FF"/>
                </a:solidFill>
                <a:latin typeface="AdvGTIMES-R"/>
              </a:rPr>
              <a:t>7.1</a:t>
            </a:r>
            <a:r>
              <a:rPr lang="en-ID" dirty="0">
                <a:solidFill>
                  <a:srgbClr val="000000"/>
                </a:solidFill>
                <a:latin typeface="AdvGTIMES-R"/>
              </a:rPr>
              <a:t>)) may be divided into three main terms</a:t>
            </a:r>
          </a:p>
          <a:p>
            <a:pPr marL="342900" indent="-342900">
              <a:buFont typeface="+mj-lt"/>
              <a:buAutoNum type="arabicPeriod"/>
            </a:pPr>
            <a:r>
              <a:rPr lang="en-ID" dirty="0" smtClean="0">
                <a:solidFill>
                  <a:srgbClr val="000000"/>
                </a:solidFill>
                <a:latin typeface="AdvGTIMES-IT"/>
              </a:rPr>
              <a:t>The </a:t>
            </a:r>
            <a:r>
              <a:rPr lang="en-ID" dirty="0">
                <a:solidFill>
                  <a:srgbClr val="000000"/>
                </a:solidFill>
                <a:latin typeface="AdvGTIMES-IT"/>
              </a:rPr>
              <a:t>cost associated with the HV substations</a:t>
            </a:r>
            <a:r>
              <a:rPr lang="en-ID" dirty="0">
                <a:solidFill>
                  <a:srgbClr val="000000"/>
                </a:solidFill>
                <a:latin typeface="AdvGTIMES-R"/>
              </a:rPr>
              <a:t>. This cost term, is divided </a:t>
            </a:r>
            <a:r>
              <a:rPr lang="en-ID" dirty="0" smtClean="0">
                <a:solidFill>
                  <a:srgbClr val="000000"/>
                </a:solidFill>
                <a:latin typeface="AdvGTIMES-R"/>
              </a:rPr>
              <a:t>into </a:t>
            </a:r>
            <a:r>
              <a:rPr lang="en-US" dirty="0" smtClean="0">
                <a:solidFill>
                  <a:srgbClr val="000000"/>
                </a:solidFill>
                <a:latin typeface="AdvGTIMES-R"/>
              </a:rPr>
              <a:t>three </a:t>
            </a:r>
            <a:r>
              <a:rPr lang="en-US" dirty="0">
                <a:solidFill>
                  <a:srgbClr val="000000"/>
                </a:solidFill>
                <a:latin typeface="AdvGTIMES-R"/>
              </a:rPr>
              <a:t>main </a:t>
            </a:r>
            <a:r>
              <a:rPr lang="en-US" dirty="0" smtClean="0">
                <a:solidFill>
                  <a:srgbClr val="000000"/>
                </a:solidFill>
                <a:latin typeface="AdvGTIMES-R"/>
              </a:rPr>
              <a:t>terms</a:t>
            </a:r>
            <a:endParaRPr lang="en-US" dirty="0">
              <a:solidFill>
                <a:srgbClr val="000000"/>
              </a:solidFill>
              <a:latin typeface="AdvGTIMES-R"/>
            </a:endParaRPr>
          </a:p>
        </p:txBody>
      </p:sp>
    </p:spTree>
    <p:extLst>
      <p:ext uri="{BB962C8B-B14F-4D97-AF65-F5344CB8AC3E}">
        <p14:creationId xmlns:p14="http://schemas.microsoft.com/office/powerpoint/2010/main" val="432485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508" y="280339"/>
            <a:ext cx="6347460" cy="400110"/>
          </a:xfrm>
          <a:prstGeom prst="rect">
            <a:avLst/>
          </a:prstGeom>
        </p:spPr>
        <p:txBody>
          <a:bodyPr wrap="square">
            <a:spAutoFit/>
          </a:bodyPr>
          <a:lstStyle/>
          <a:p>
            <a:r>
              <a:rPr lang="id-ID" sz="2000" dirty="0"/>
              <a:t>1.5.2 Perencanaan Distribusi Versus Transmisi</a:t>
            </a:r>
            <a:endParaRPr lang="en-US" sz="2000" dirty="0"/>
          </a:p>
        </p:txBody>
      </p:sp>
      <p:sp>
        <p:nvSpPr>
          <p:cNvPr id="3" name="Rectangle 2"/>
          <p:cNvSpPr/>
          <p:nvPr/>
        </p:nvSpPr>
        <p:spPr>
          <a:xfrm>
            <a:off x="867156" y="751576"/>
            <a:ext cx="8724900" cy="1200329"/>
          </a:xfrm>
          <a:prstGeom prst="rect">
            <a:avLst/>
          </a:prstGeom>
        </p:spPr>
        <p:txBody>
          <a:bodyPr wrap="square">
            <a:spAutoFit/>
          </a:bodyPr>
          <a:lstStyle/>
          <a:p>
            <a:r>
              <a:rPr lang="en-ID" dirty="0">
                <a:solidFill>
                  <a:srgbClr val="000000"/>
                </a:solidFill>
                <a:latin typeface="AdvGTIMES-R"/>
              </a:rPr>
              <a:t>Kami </a:t>
            </a:r>
            <a:r>
              <a:rPr lang="en-ID" dirty="0" err="1">
                <a:solidFill>
                  <a:srgbClr val="000000"/>
                </a:solidFill>
                <a:latin typeface="AdvGTIMES-R"/>
              </a:rPr>
              <a:t>telah</a:t>
            </a:r>
            <a:r>
              <a:rPr lang="en-ID" dirty="0">
                <a:solidFill>
                  <a:srgbClr val="000000"/>
                </a:solidFill>
                <a:latin typeface="AdvGTIMES-R"/>
              </a:rPr>
              <a:t> </a:t>
            </a:r>
            <a:r>
              <a:rPr lang="en-ID" dirty="0" err="1">
                <a:solidFill>
                  <a:srgbClr val="000000"/>
                </a:solidFill>
                <a:latin typeface="AdvGTIMES-R"/>
              </a:rPr>
              <a:t>membahas</a:t>
            </a:r>
            <a:r>
              <a:rPr lang="en-ID" dirty="0">
                <a:solidFill>
                  <a:srgbClr val="000000"/>
                </a:solidFill>
                <a:latin typeface="AdvGTIMES-R"/>
              </a:rPr>
              <a:t> </a:t>
            </a:r>
            <a:r>
              <a:rPr lang="en-ID" dirty="0" err="1">
                <a:solidFill>
                  <a:srgbClr val="000000"/>
                </a:solidFill>
                <a:latin typeface="AdvGTIMES-R"/>
              </a:rPr>
              <a:t>sebelumnya</a:t>
            </a:r>
            <a:r>
              <a:rPr lang="en-ID" dirty="0">
                <a:solidFill>
                  <a:srgbClr val="000000"/>
                </a:solidFill>
                <a:latin typeface="AdvGTIMES-R"/>
              </a:rPr>
              <a:t> di Sect. 1.3 </a:t>
            </a:r>
            <a:r>
              <a:rPr lang="en-ID" dirty="0" err="1">
                <a:solidFill>
                  <a:srgbClr val="000000"/>
                </a:solidFill>
                <a:latin typeface="AdvGTIMES-R"/>
              </a:rPr>
              <a:t>bahwa</a:t>
            </a:r>
            <a:r>
              <a:rPr lang="en-ID" dirty="0">
                <a:solidFill>
                  <a:srgbClr val="000000"/>
                </a:solidFill>
                <a:latin typeface="AdvGTIMES-R"/>
              </a:rPr>
              <a:t> </a:t>
            </a:r>
            <a:r>
              <a:rPr lang="en-ID" dirty="0" err="1">
                <a:solidFill>
                  <a:srgbClr val="000000"/>
                </a:solidFill>
                <a:latin typeface="AdvGTIMES-R"/>
              </a:rPr>
              <a:t>kita</a:t>
            </a:r>
            <a:r>
              <a:rPr lang="en-ID" dirty="0">
                <a:solidFill>
                  <a:srgbClr val="000000"/>
                </a:solidFill>
                <a:latin typeface="AdvGTIMES-R"/>
              </a:rPr>
              <a:t> </a:t>
            </a:r>
            <a:r>
              <a:rPr lang="en-ID" dirty="0" err="1">
                <a:solidFill>
                  <a:srgbClr val="000000"/>
                </a:solidFill>
                <a:latin typeface="AdvGTIMES-R"/>
              </a:rPr>
              <a:t>dapat</a:t>
            </a:r>
            <a:r>
              <a:rPr lang="en-ID" dirty="0">
                <a:solidFill>
                  <a:srgbClr val="000000"/>
                </a:solidFill>
                <a:latin typeface="AdvGTIMES-R"/>
              </a:rPr>
              <a:t> </a:t>
            </a:r>
            <a:r>
              <a:rPr lang="en-ID" dirty="0" err="1">
                <a:solidFill>
                  <a:srgbClr val="000000"/>
                </a:solidFill>
                <a:latin typeface="AdvGTIMES-R"/>
              </a:rPr>
              <a:t>membedakan</a:t>
            </a:r>
            <a:r>
              <a:rPr lang="en-ID" dirty="0">
                <a:solidFill>
                  <a:srgbClr val="000000"/>
                </a:solidFill>
                <a:latin typeface="AdvGTIMES-R"/>
              </a:rPr>
              <a:t> </a:t>
            </a:r>
            <a:r>
              <a:rPr lang="en-ID" dirty="0" err="1">
                <a:solidFill>
                  <a:srgbClr val="000000"/>
                </a:solidFill>
                <a:latin typeface="AdvGTIMES-R"/>
              </a:rPr>
              <a:t>tiga</a:t>
            </a:r>
            <a:r>
              <a:rPr lang="en-ID" dirty="0">
                <a:solidFill>
                  <a:srgbClr val="000000"/>
                </a:solidFill>
                <a:latin typeface="AdvGTIMES-R"/>
              </a:rPr>
              <a:t> </a:t>
            </a:r>
            <a:r>
              <a:rPr lang="en-ID" dirty="0" err="1">
                <a:solidFill>
                  <a:srgbClr val="000000"/>
                </a:solidFill>
                <a:latin typeface="AdvGTIMES-R"/>
              </a:rPr>
              <a:t>tingkat</a:t>
            </a:r>
            <a:r>
              <a:rPr lang="en-ID" dirty="0">
                <a:solidFill>
                  <a:srgbClr val="000000"/>
                </a:solidFill>
                <a:latin typeface="AdvGTIMES-R"/>
              </a:rPr>
              <a:t> </a:t>
            </a:r>
            <a:r>
              <a:rPr lang="en-ID" dirty="0" err="1">
                <a:solidFill>
                  <a:srgbClr val="000000"/>
                </a:solidFill>
                <a:latin typeface="AdvGTIMES-R"/>
              </a:rPr>
              <a:t>utama</a:t>
            </a:r>
            <a:r>
              <a:rPr lang="en-ID" dirty="0">
                <a:solidFill>
                  <a:srgbClr val="000000"/>
                </a:solidFill>
                <a:latin typeface="AdvGTIMES-R"/>
              </a:rPr>
              <a:t> </a:t>
            </a:r>
            <a:r>
              <a:rPr lang="en-ID" dirty="0" err="1">
                <a:solidFill>
                  <a:srgbClr val="000000"/>
                </a:solidFill>
                <a:latin typeface="AdvGTIMES-R"/>
              </a:rPr>
              <a:t>untuk</a:t>
            </a:r>
            <a:r>
              <a:rPr lang="en-ID" dirty="0">
                <a:solidFill>
                  <a:srgbClr val="000000"/>
                </a:solidFill>
                <a:latin typeface="AdvGTIMES-R"/>
              </a:rPr>
              <a:t> </a:t>
            </a:r>
            <a:r>
              <a:rPr lang="en-ID" dirty="0" err="1">
                <a:solidFill>
                  <a:srgbClr val="000000"/>
                </a:solidFill>
                <a:latin typeface="AdvGTIMES-R"/>
              </a:rPr>
              <a:t>struktur</a:t>
            </a:r>
            <a:r>
              <a:rPr lang="en-ID" dirty="0">
                <a:solidFill>
                  <a:srgbClr val="000000"/>
                </a:solidFill>
                <a:latin typeface="AdvGTIMES-R"/>
              </a:rPr>
              <a:t> </a:t>
            </a:r>
            <a:r>
              <a:rPr lang="en-ID" dirty="0" err="1">
                <a:solidFill>
                  <a:srgbClr val="000000"/>
                </a:solidFill>
                <a:latin typeface="AdvGTIMES-R"/>
              </a:rPr>
              <a:t>sistem</a:t>
            </a:r>
            <a:r>
              <a:rPr lang="en-ID" dirty="0">
                <a:solidFill>
                  <a:srgbClr val="000000"/>
                </a:solidFill>
                <a:latin typeface="AdvGTIMES-R"/>
              </a:rPr>
              <a:t> </a:t>
            </a:r>
            <a:r>
              <a:rPr lang="en-ID" dirty="0" err="1">
                <a:solidFill>
                  <a:srgbClr val="000000"/>
                </a:solidFill>
                <a:latin typeface="AdvGTIMES-R"/>
              </a:rPr>
              <a:t>tenaga</a:t>
            </a:r>
            <a:r>
              <a:rPr lang="en-ID" dirty="0">
                <a:solidFill>
                  <a:srgbClr val="000000"/>
                </a:solidFill>
                <a:latin typeface="AdvGTIMES-R"/>
              </a:rPr>
              <a:t> </a:t>
            </a:r>
            <a:r>
              <a:rPr lang="en-ID" dirty="0" err="1">
                <a:solidFill>
                  <a:srgbClr val="000000"/>
                </a:solidFill>
                <a:latin typeface="AdvGTIMES-R"/>
              </a:rPr>
              <a:t>listrik</a:t>
            </a:r>
            <a:r>
              <a:rPr lang="en-ID" dirty="0">
                <a:solidFill>
                  <a:srgbClr val="000000"/>
                </a:solidFill>
                <a:latin typeface="AdvGTIMES-R"/>
              </a:rPr>
              <a:t>, </a:t>
            </a:r>
            <a:r>
              <a:rPr lang="en-ID" dirty="0" err="1">
                <a:solidFill>
                  <a:srgbClr val="000000"/>
                </a:solidFill>
                <a:latin typeface="AdvGTIMES-R"/>
              </a:rPr>
              <a:t>yaitu</a:t>
            </a:r>
            <a:r>
              <a:rPr lang="en-ID" dirty="0">
                <a:solidFill>
                  <a:srgbClr val="000000"/>
                </a:solidFill>
                <a:latin typeface="AdvGTIMES-R"/>
              </a:rPr>
              <a:t> </a:t>
            </a:r>
            <a:r>
              <a:rPr lang="en-ID" dirty="0" err="1">
                <a:solidFill>
                  <a:srgbClr val="000000"/>
                </a:solidFill>
                <a:latin typeface="AdvGTIMES-R"/>
              </a:rPr>
              <a:t>transmisi</a:t>
            </a:r>
            <a:r>
              <a:rPr lang="en-ID" dirty="0">
                <a:solidFill>
                  <a:srgbClr val="000000"/>
                </a:solidFill>
                <a:latin typeface="AdvGTIMES-R"/>
              </a:rPr>
              <a:t>, sub </a:t>
            </a:r>
            <a:r>
              <a:rPr lang="en-ID" dirty="0" err="1">
                <a:solidFill>
                  <a:srgbClr val="000000"/>
                </a:solidFill>
                <a:latin typeface="AdvGTIMES-R"/>
              </a:rPr>
              <a:t>transmisi</a:t>
            </a:r>
            <a:r>
              <a:rPr lang="en-ID" dirty="0">
                <a:solidFill>
                  <a:srgbClr val="000000"/>
                </a:solidFill>
                <a:latin typeface="AdvGTIMES-R"/>
              </a:rPr>
              <a:t> </a:t>
            </a:r>
            <a:r>
              <a:rPr lang="en-ID" dirty="0" err="1">
                <a:solidFill>
                  <a:srgbClr val="000000"/>
                </a:solidFill>
                <a:latin typeface="AdvGTIMES-R"/>
              </a:rPr>
              <a:t>dan</a:t>
            </a:r>
            <a:r>
              <a:rPr lang="en-ID" dirty="0">
                <a:solidFill>
                  <a:srgbClr val="000000"/>
                </a:solidFill>
                <a:latin typeface="AdvGTIMES-R"/>
              </a:rPr>
              <a:t> </a:t>
            </a:r>
            <a:r>
              <a:rPr lang="en-ID" dirty="0" err="1">
                <a:solidFill>
                  <a:srgbClr val="000000"/>
                </a:solidFill>
                <a:latin typeface="AdvGTIMES-R"/>
              </a:rPr>
              <a:t>distribusi.Tingkat</a:t>
            </a:r>
            <a:r>
              <a:rPr lang="en-ID" dirty="0">
                <a:solidFill>
                  <a:srgbClr val="000000"/>
                </a:solidFill>
                <a:latin typeface="AdvGTIMES-R"/>
              </a:rPr>
              <a:t> </a:t>
            </a:r>
            <a:r>
              <a:rPr lang="en-ID" dirty="0" err="1">
                <a:solidFill>
                  <a:srgbClr val="000000"/>
                </a:solidFill>
                <a:latin typeface="AdvGTIMES-R"/>
              </a:rPr>
              <a:t>distribusi</a:t>
            </a:r>
            <a:r>
              <a:rPr lang="en-ID" dirty="0">
                <a:solidFill>
                  <a:srgbClr val="000000"/>
                </a:solidFill>
                <a:latin typeface="AdvGTIMES-R"/>
              </a:rPr>
              <a:t> </a:t>
            </a:r>
            <a:r>
              <a:rPr lang="en-ID" dirty="0" err="1">
                <a:solidFill>
                  <a:srgbClr val="000000"/>
                </a:solidFill>
                <a:latin typeface="AdvGTIMES-R"/>
              </a:rPr>
              <a:t>sering</a:t>
            </a:r>
            <a:r>
              <a:rPr lang="en-ID" dirty="0">
                <a:solidFill>
                  <a:srgbClr val="000000"/>
                </a:solidFill>
                <a:latin typeface="AdvGTIMES-R"/>
              </a:rPr>
              <a:t> </a:t>
            </a:r>
            <a:r>
              <a:rPr lang="en-ID" dirty="0" err="1">
                <a:solidFill>
                  <a:srgbClr val="000000"/>
                </a:solidFill>
                <a:latin typeface="AdvGTIMES-R"/>
              </a:rPr>
              <a:t>direncanakan</a:t>
            </a:r>
            <a:r>
              <a:rPr lang="en-ID" dirty="0">
                <a:solidFill>
                  <a:srgbClr val="000000"/>
                </a:solidFill>
                <a:latin typeface="AdvGTIMES-R"/>
              </a:rPr>
              <a:t>; </a:t>
            </a:r>
            <a:r>
              <a:rPr lang="en-ID" dirty="0" err="1">
                <a:solidFill>
                  <a:srgbClr val="000000"/>
                </a:solidFill>
                <a:latin typeface="AdvGTIMES-R"/>
              </a:rPr>
              <a:t>atau</a:t>
            </a:r>
            <a:r>
              <a:rPr lang="en-ID" dirty="0">
                <a:solidFill>
                  <a:srgbClr val="000000"/>
                </a:solidFill>
                <a:latin typeface="AdvGTIMES-R"/>
              </a:rPr>
              <a:t> </a:t>
            </a:r>
            <a:r>
              <a:rPr lang="en-ID" dirty="0" err="1">
                <a:solidFill>
                  <a:srgbClr val="000000"/>
                </a:solidFill>
                <a:latin typeface="AdvGTIMES-R"/>
              </a:rPr>
              <a:t>setidaknya</a:t>
            </a:r>
            <a:r>
              <a:rPr lang="en-ID" dirty="0">
                <a:solidFill>
                  <a:srgbClr val="000000"/>
                </a:solidFill>
                <a:latin typeface="AdvGTIMES-R"/>
              </a:rPr>
              <a:t> </a:t>
            </a:r>
            <a:r>
              <a:rPr lang="en-ID" dirty="0" err="1">
                <a:solidFill>
                  <a:srgbClr val="000000"/>
                </a:solidFill>
                <a:latin typeface="AdvGTIMES-R"/>
              </a:rPr>
              <a:t>dioperasikan</a:t>
            </a:r>
            <a:r>
              <a:rPr lang="en-ID" dirty="0">
                <a:solidFill>
                  <a:srgbClr val="000000"/>
                </a:solidFill>
                <a:latin typeface="AdvGTIMES-R"/>
              </a:rPr>
              <a:t>, </a:t>
            </a:r>
            <a:r>
              <a:rPr lang="en-ID" dirty="0" err="1">
                <a:solidFill>
                  <a:srgbClr val="000000"/>
                </a:solidFill>
                <a:latin typeface="AdvGTIMES-R"/>
              </a:rPr>
              <a:t>secara</a:t>
            </a:r>
            <a:r>
              <a:rPr lang="en-ID" dirty="0">
                <a:solidFill>
                  <a:srgbClr val="000000"/>
                </a:solidFill>
                <a:latin typeface="AdvGTIMES-R"/>
              </a:rPr>
              <a:t> radial. </a:t>
            </a:r>
          </a:p>
        </p:txBody>
      </p:sp>
      <p:sp>
        <p:nvSpPr>
          <p:cNvPr id="4" name="Rectangle 3"/>
          <p:cNvSpPr/>
          <p:nvPr/>
        </p:nvSpPr>
        <p:spPr>
          <a:xfrm>
            <a:off x="867156" y="4141408"/>
            <a:ext cx="8587740" cy="1200329"/>
          </a:xfrm>
          <a:prstGeom prst="rect">
            <a:avLst/>
          </a:prstGeom>
        </p:spPr>
        <p:txBody>
          <a:bodyPr wrap="square">
            <a:spAutoFit/>
          </a:bodyPr>
          <a:lstStyle/>
          <a:p>
            <a:r>
              <a:rPr lang="en-ID" dirty="0" err="1">
                <a:solidFill>
                  <a:srgbClr val="000000"/>
                </a:solidFill>
                <a:latin typeface="AdvGTIMES-R"/>
              </a:rPr>
              <a:t>Melihat</a:t>
            </a:r>
            <a:r>
              <a:rPr lang="en-ID" dirty="0">
                <a:solidFill>
                  <a:srgbClr val="000000"/>
                </a:solidFill>
                <a:latin typeface="AdvGTIMES-R"/>
              </a:rPr>
              <a:t> </a:t>
            </a:r>
            <a:r>
              <a:rPr lang="en-ID" dirty="0" err="1">
                <a:solidFill>
                  <a:srgbClr val="000000"/>
                </a:solidFill>
                <a:latin typeface="AdvGTIMES-R"/>
              </a:rPr>
              <a:t>tingkat</a:t>
            </a:r>
            <a:r>
              <a:rPr lang="en-ID" dirty="0">
                <a:solidFill>
                  <a:srgbClr val="000000"/>
                </a:solidFill>
                <a:latin typeface="AdvGTIMES-R"/>
              </a:rPr>
              <a:t> </a:t>
            </a:r>
            <a:r>
              <a:rPr lang="en-ID" dirty="0" err="1">
                <a:solidFill>
                  <a:srgbClr val="000000"/>
                </a:solidFill>
                <a:latin typeface="AdvGTIMES-R"/>
              </a:rPr>
              <a:t>transmisi</a:t>
            </a:r>
            <a:r>
              <a:rPr lang="en-ID" dirty="0">
                <a:solidFill>
                  <a:srgbClr val="000000"/>
                </a:solidFill>
                <a:latin typeface="AdvGTIMES-R"/>
              </a:rPr>
              <a:t> </a:t>
            </a:r>
            <a:r>
              <a:rPr lang="en-ID" dirty="0" err="1">
                <a:solidFill>
                  <a:srgbClr val="000000"/>
                </a:solidFill>
                <a:latin typeface="AdvGTIMES-R"/>
              </a:rPr>
              <a:t>dan</a:t>
            </a:r>
            <a:r>
              <a:rPr lang="en-ID" dirty="0">
                <a:solidFill>
                  <a:srgbClr val="000000"/>
                </a:solidFill>
                <a:latin typeface="AdvGTIMES-R"/>
              </a:rPr>
              <a:t> sub-</a:t>
            </a:r>
            <a:r>
              <a:rPr lang="en-ID" dirty="0" err="1">
                <a:solidFill>
                  <a:srgbClr val="000000"/>
                </a:solidFill>
                <a:latin typeface="AdvGTIMES-R"/>
              </a:rPr>
              <a:t>transmisi</a:t>
            </a:r>
            <a:r>
              <a:rPr lang="en-ID" dirty="0">
                <a:solidFill>
                  <a:srgbClr val="000000"/>
                </a:solidFill>
                <a:latin typeface="AdvGTIMES-R"/>
              </a:rPr>
              <a:t>, </a:t>
            </a:r>
            <a:r>
              <a:rPr lang="en-ID" dirty="0" err="1">
                <a:solidFill>
                  <a:srgbClr val="000000"/>
                </a:solidFill>
                <a:latin typeface="AdvGTIMES-R"/>
              </a:rPr>
              <a:t>ini</a:t>
            </a:r>
            <a:r>
              <a:rPr lang="en-ID" dirty="0">
                <a:solidFill>
                  <a:srgbClr val="000000"/>
                </a:solidFill>
                <a:latin typeface="AdvGTIMES-R"/>
              </a:rPr>
              <a:t> </a:t>
            </a:r>
            <a:r>
              <a:rPr lang="en-ID" dirty="0" err="1">
                <a:solidFill>
                  <a:srgbClr val="000000"/>
                </a:solidFill>
                <a:latin typeface="AdvGTIMES-R"/>
              </a:rPr>
              <a:t>umumnya</a:t>
            </a:r>
            <a:r>
              <a:rPr lang="en-ID" dirty="0">
                <a:solidFill>
                  <a:srgbClr val="000000"/>
                </a:solidFill>
                <a:latin typeface="AdvGTIMES-R"/>
              </a:rPr>
              <a:t> </a:t>
            </a:r>
            <a:r>
              <a:rPr lang="en-ID" dirty="0" err="1">
                <a:solidFill>
                  <a:srgbClr val="000000"/>
                </a:solidFill>
                <a:latin typeface="AdvGTIMES-R"/>
              </a:rPr>
              <a:t>saling</a:t>
            </a:r>
            <a:r>
              <a:rPr lang="en-ID" dirty="0">
                <a:solidFill>
                  <a:srgbClr val="000000"/>
                </a:solidFill>
                <a:latin typeface="AdvGTIMES-R"/>
              </a:rPr>
              <a:t> </a:t>
            </a:r>
            <a:r>
              <a:rPr lang="en-ID" dirty="0" err="1">
                <a:solidFill>
                  <a:srgbClr val="000000"/>
                </a:solidFill>
                <a:latin typeface="AdvGTIMES-R"/>
              </a:rPr>
              <a:t>terkait</a:t>
            </a:r>
            <a:r>
              <a:rPr lang="en-ID" dirty="0">
                <a:solidFill>
                  <a:srgbClr val="000000"/>
                </a:solidFill>
                <a:latin typeface="AdvGTIMES-R"/>
              </a:rPr>
              <a:t>, </a:t>
            </a:r>
            <a:r>
              <a:rPr lang="en-ID" dirty="0" err="1">
                <a:solidFill>
                  <a:srgbClr val="000000"/>
                </a:solidFill>
                <a:latin typeface="AdvGTIMES-R"/>
              </a:rPr>
              <a:t>seperti</a:t>
            </a:r>
            <a:r>
              <a:rPr lang="en-ID" dirty="0">
                <a:solidFill>
                  <a:srgbClr val="000000"/>
                </a:solidFill>
                <a:latin typeface="AdvGTIMES-R"/>
              </a:rPr>
              <a:t> yang </a:t>
            </a:r>
            <a:r>
              <a:rPr lang="en-ID" dirty="0" err="1">
                <a:solidFill>
                  <a:srgbClr val="000000"/>
                </a:solidFill>
                <a:latin typeface="AdvGTIMES-R"/>
              </a:rPr>
              <a:t>ditunjukkan</a:t>
            </a:r>
            <a:r>
              <a:rPr lang="en-ID" dirty="0">
                <a:solidFill>
                  <a:srgbClr val="000000"/>
                </a:solidFill>
                <a:latin typeface="AdvGTIMES-R"/>
              </a:rPr>
              <a:t> </a:t>
            </a:r>
            <a:r>
              <a:rPr lang="en-ID" dirty="0" err="1">
                <a:solidFill>
                  <a:srgbClr val="000000"/>
                </a:solidFill>
                <a:latin typeface="AdvGTIMES-R"/>
              </a:rPr>
              <a:t>pada</a:t>
            </a:r>
            <a:r>
              <a:rPr lang="en-ID" dirty="0">
                <a:solidFill>
                  <a:srgbClr val="000000"/>
                </a:solidFill>
                <a:latin typeface="AdvGTIMES-R"/>
              </a:rPr>
              <a:t> </a:t>
            </a:r>
            <a:r>
              <a:rPr lang="en-ID" dirty="0" err="1">
                <a:solidFill>
                  <a:srgbClr val="000000"/>
                </a:solidFill>
                <a:latin typeface="AdvGTIMES-R"/>
              </a:rPr>
              <a:t>Gambar</a:t>
            </a:r>
            <a:r>
              <a:rPr lang="en-ID" dirty="0">
                <a:solidFill>
                  <a:srgbClr val="000000"/>
                </a:solidFill>
                <a:latin typeface="AdvGTIMES-R"/>
              </a:rPr>
              <a:t> 1.1. </a:t>
            </a:r>
            <a:r>
              <a:rPr lang="en-ID" dirty="0" err="1">
                <a:solidFill>
                  <a:srgbClr val="000000"/>
                </a:solidFill>
                <a:latin typeface="AdvGTIMES-R"/>
              </a:rPr>
              <a:t>Biasanya</a:t>
            </a:r>
            <a:r>
              <a:rPr lang="en-ID" dirty="0">
                <a:solidFill>
                  <a:srgbClr val="000000"/>
                </a:solidFill>
                <a:latin typeface="AdvGTIMES-R"/>
              </a:rPr>
              <a:t> </a:t>
            </a:r>
            <a:r>
              <a:rPr lang="en-ID" dirty="0" err="1">
                <a:solidFill>
                  <a:srgbClr val="000000"/>
                </a:solidFill>
                <a:latin typeface="AdvGTIMES-R"/>
              </a:rPr>
              <a:t>keduanya</a:t>
            </a:r>
            <a:r>
              <a:rPr lang="en-ID" dirty="0">
                <a:solidFill>
                  <a:srgbClr val="000000"/>
                </a:solidFill>
                <a:latin typeface="AdvGTIMES-R"/>
              </a:rPr>
              <a:t> </a:t>
            </a:r>
            <a:r>
              <a:rPr lang="en-ID" dirty="0" err="1">
                <a:solidFill>
                  <a:srgbClr val="000000"/>
                </a:solidFill>
                <a:latin typeface="AdvGTIMES-R"/>
              </a:rPr>
              <a:t>dapat</a:t>
            </a:r>
            <a:r>
              <a:rPr lang="en-ID" dirty="0">
                <a:solidFill>
                  <a:srgbClr val="000000"/>
                </a:solidFill>
                <a:latin typeface="AdvGTIMES-R"/>
              </a:rPr>
              <a:t> </a:t>
            </a:r>
            <a:r>
              <a:rPr lang="en-ID" dirty="0" err="1">
                <a:solidFill>
                  <a:srgbClr val="000000"/>
                </a:solidFill>
                <a:latin typeface="AdvGTIMES-R"/>
              </a:rPr>
              <a:t>diperlakukan</a:t>
            </a:r>
            <a:r>
              <a:rPr lang="en-ID" dirty="0">
                <a:solidFill>
                  <a:srgbClr val="000000"/>
                </a:solidFill>
                <a:latin typeface="AdvGTIMES-R"/>
              </a:rPr>
              <a:t> </a:t>
            </a:r>
            <a:r>
              <a:rPr lang="en-ID" dirty="0" err="1">
                <a:solidFill>
                  <a:srgbClr val="000000"/>
                </a:solidFill>
                <a:latin typeface="AdvGTIMES-R"/>
              </a:rPr>
              <a:t>sama</a:t>
            </a:r>
            <a:r>
              <a:rPr lang="en-ID" dirty="0">
                <a:solidFill>
                  <a:srgbClr val="000000"/>
                </a:solidFill>
                <a:latin typeface="AdvGTIMES-R"/>
              </a:rPr>
              <a:t>, </a:t>
            </a:r>
            <a:r>
              <a:rPr lang="en-ID" dirty="0" err="1">
                <a:solidFill>
                  <a:srgbClr val="000000"/>
                </a:solidFill>
                <a:latin typeface="AdvGTIMES-R"/>
              </a:rPr>
              <a:t>dalam</a:t>
            </a:r>
            <a:r>
              <a:rPr lang="en-ID" dirty="0">
                <a:solidFill>
                  <a:srgbClr val="000000"/>
                </a:solidFill>
                <a:latin typeface="AdvGTIMES-R"/>
              </a:rPr>
              <a:t> </a:t>
            </a:r>
            <a:r>
              <a:rPr lang="en-ID" dirty="0" err="1">
                <a:solidFill>
                  <a:srgbClr val="000000"/>
                </a:solidFill>
                <a:latin typeface="AdvGTIMES-R"/>
              </a:rPr>
              <a:t>hal</a:t>
            </a:r>
            <a:r>
              <a:rPr lang="en-ID" dirty="0">
                <a:solidFill>
                  <a:srgbClr val="000000"/>
                </a:solidFill>
                <a:latin typeface="AdvGTIMES-R"/>
              </a:rPr>
              <a:t>, </a:t>
            </a:r>
            <a:r>
              <a:rPr lang="en-ID" dirty="0" err="1">
                <a:solidFill>
                  <a:srgbClr val="000000"/>
                </a:solidFill>
                <a:latin typeface="AdvGTIMES-R"/>
              </a:rPr>
              <a:t>studi</a:t>
            </a:r>
            <a:r>
              <a:rPr lang="en-ID" dirty="0">
                <a:solidFill>
                  <a:srgbClr val="000000"/>
                </a:solidFill>
                <a:latin typeface="AdvGTIMES-R"/>
              </a:rPr>
              <a:t> </a:t>
            </a:r>
            <a:r>
              <a:rPr lang="en-ID" dirty="0" err="1">
                <a:solidFill>
                  <a:srgbClr val="000000"/>
                </a:solidFill>
                <a:latin typeface="AdvGTIMES-R"/>
              </a:rPr>
              <a:t>dibutuhkan</a:t>
            </a:r>
            <a:r>
              <a:rPr lang="en-ID" dirty="0">
                <a:solidFill>
                  <a:srgbClr val="000000"/>
                </a:solidFill>
                <a:latin typeface="AdvGTIMES-R"/>
              </a:rPr>
              <a:t> </a:t>
            </a:r>
            <a:r>
              <a:rPr lang="en-ID" dirty="0" err="1">
                <a:solidFill>
                  <a:srgbClr val="000000"/>
                </a:solidFill>
                <a:latin typeface="AdvGTIMES-R"/>
              </a:rPr>
              <a:t>dan</a:t>
            </a:r>
            <a:r>
              <a:rPr lang="en-ID" dirty="0">
                <a:solidFill>
                  <a:srgbClr val="000000"/>
                </a:solidFill>
                <a:latin typeface="AdvGTIMES-R"/>
              </a:rPr>
              <a:t> </a:t>
            </a:r>
            <a:r>
              <a:rPr lang="en-ID" dirty="0" err="1">
                <a:solidFill>
                  <a:srgbClr val="000000"/>
                </a:solidFill>
                <a:latin typeface="AdvGTIMES-R"/>
              </a:rPr>
              <a:t>dilibatkan</a:t>
            </a:r>
            <a:r>
              <a:rPr lang="en-ID" dirty="0">
                <a:solidFill>
                  <a:srgbClr val="000000"/>
                </a:solidFill>
                <a:latin typeface="AdvGTIMES-R"/>
              </a:rPr>
              <a:t>. Dari </a:t>
            </a:r>
            <a:r>
              <a:rPr lang="en-ID" dirty="0" err="1">
                <a:solidFill>
                  <a:srgbClr val="000000"/>
                </a:solidFill>
                <a:latin typeface="AdvGTIMES-R"/>
              </a:rPr>
              <a:t>sini</a:t>
            </a:r>
            <a:r>
              <a:rPr lang="en-ID" dirty="0">
                <a:solidFill>
                  <a:srgbClr val="000000"/>
                </a:solidFill>
                <a:latin typeface="AdvGTIMES-R"/>
              </a:rPr>
              <a:t>, </a:t>
            </a:r>
            <a:r>
              <a:rPr lang="en-ID" dirty="0" err="1">
                <a:solidFill>
                  <a:srgbClr val="000000"/>
                </a:solidFill>
                <a:latin typeface="AdvGTIMES-R"/>
              </a:rPr>
              <a:t>dengan</a:t>
            </a:r>
            <a:r>
              <a:rPr lang="en-ID" dirty="0">
                <a:solidFill>
                  <a:srgbClr val="000000"/>
                </a:solidFill>
                <a:latin typeface="AdvGTIMES-R"/>
              </a:rPr>
              <a:t> </a:t>
            </a:r>
            <a:r>
              <a:rPr lang="en-ID" dirty="0" err="1">
                <a:solidFill>
                  <a:srgbClr val="000000"/>
                </a:solidFill>
                <a:latin typeface="AdvGTIMES-R"/>
              </a:rPr>
              <a:t>transmisi</a:t>
            </a:r>
            <a:r>
              <a:rPr lang="en-ID" dirty="0">
                <a:solidFill>
                  <a:srgbClr val="000000"/>
                </a:solidFill>
                <a:latin typeface="AdvGTIMES-R"/>
              </a:rPr>
              <a:t>, kami </a:t>
            </a:r>
            <a:r>
              <a:rPr lang="en-ID" dirty="0" err="1">
                <a:solidFill>
                  <a:srgbClr val="000000"/>
                </a:solidFill>
                <a:latin typeface="AdvGTIMES-R"/>
              </a:rPr>
              <a:t>berarti</a:t>
            </a:r>
            <a:r>
              <a:rPr lang="en-ID" dirty="0">
                <a:solidFill>
                  <a:srgbClr val="000000"/>
                </a:solidFill>
                <a:latin typeface="AdvGTIMES-R"/>
              </a:rPr>
              <a:t> </a:t>
            </a:r>
            <a:r>
              <a:rPr lang="en-ID" dirty="0" err="1">
                <a:solidFill>
                  <a:srgbClr val="000000"/>
                </a:solidFill>
                <a:latin typeface="AdvGTIMES-R"/>
              </a:rPr>
              <a:t>tingkat</a:t>
            </a:r>
            <a:r>
              <a:rPr lang="en-ID" dirty="0">
                <a:solidFill>
                  <a:srgbClr val="000000"/>
                </a:solidFill>
                <a:latin typeface="AdvGTIMES-R"/>
              </a:rPr>
              <a:t> </a:t>
            </a:r>
            <a:r>
              <a:rPr lang="en-ID" dirty="0" err="1">
                <a:solidFill>
                  <a:srgbClr val="000000"/>
                </a:solidFill>
                <a:latin typeface="AdvGTIMES-R"/>
              </a:rPr>
              <a:t>transmisi</a:t>
            </a:r>
            <a:r>
              <a:rPr lang="en-ID" dirty="0">
                <a:solidFill>
                  <a:srgbClr val="000000"/>
                </a:solidFill>
                <a:latin typeface="AdvGTIMES-R"/>
              </a:rPr>
              <a:t> </a:t>
            </a:r>
            <a:r>
              <a:rPr lang="en-ID" dirty="0" err="1">
                <a:solidFill>
                  <a:srgbClr val="000000"/>
                </a:solidFill>
                <a:latin typeface="AdvGTIMES-R"/>
              </a:rPr>
              <a:t>dan</a:t>
            </a:r>
            <a:r>
              <a:rPr lang="en-ID" dirty="0">
                <a:solidFill>
                  <a:srgbClr val="000000"/>
                </a:solidFill>
                <a:latin typeface="AdvGTIMES-R"/>
              </a:rPr>
              <a:t> / </a:t>
            </a:r>
            <a:r>
              <a:rPr lang="en-ID" dirty="0" err="1">
                <a:solidFill>
                  <a:srgbClr val="000000"/>
                </a:solidFill>
                <a:latin typeface="AdvGTIMES-R"/>
              </a:rPr>
              <a:t>atau</a:t>
            </a:r>
            <a:r>
              <a:rPr lang="en-ID" dirty="0">
                <a:solidFill>
                  <a:srgbClr val="000000"/>
                </a:solidFill>
                <a:latin typeface="AdvGTIMES-R"/>
              </a:rPr>
              <a:t> sub-</a:t>
            </a:r>
            <a:r>
              <a:rPr lang="en-ID" dirty="0" err="1">
                <a:solidFill>
                  <a:srgbClr val="000000"/>
                </a:solidFill>
                <a:latin typeface="AdvGTIMES-R"/>
              </a:rPr>
              <a:t>transmisi</a:t>
            </a:r>
            <a:r>
              <a:rPr lang="en-ID" dirty="0">
                <a:solidFill>
                  <a:srgbClr val="000000"/>
                </a:solidFill>
                <a:latin typeface="AdvGTIMES-R"/>
              </a:rPr>
              <a:t>, </a:t>
            </a:r>
            <a:r>
              <a:rPr lang="en-ID" dirty="0" err="1">
                <a:solidFill>
                  <a:srgbClr val="000000"/>
                </a:solidFill>
                <a:latin typeface="AdvGTIMES-R"/>
              </a:rPr>
              <a:t>kecuali</a:t>
            </a:r>
            <a:r>
              <a:rPr lang="en-ID" dirty="0">
                <a:solidFill>
                  <a:srgbClr val="000000"/>
                </a:solidFill>
                <a:latin typeface="AdvGTIMES-R"/>
              </a:rPr>
              <a:t> </a:t>
            </a:r>
            <a:r>
              <a:rPr lang="en-ID" dirty="0" err="1">
                <a:solidFill>
                  <a:srgbClr val="000000"/>
                </a:solidFill>
                <a:latin typeface="AdvGTIMES-R"/>
              </a:rPr>
              <a:t>jika</a:t>
            </a:r>
            <a:r>
              <a:rPr lang="en-ID" dirty="0">
                <a:solidFill>
                  <a:srgbClr val="000000"/>
                </a:solidFill>
                <a:latin typeface="AdvGTIMES-R"/>
              </a:rPr>
              <a:t> </a:t>
            </a:r>
            <a:r>
              <a:rPr lang="en-ID" dirty="0" err="1">
                <a:solidFill>
                  <a:srgbClr val="000000"/>
                </a:solidFill>
                <a:latin typeface="AdvGTIMES-R"/>
              </a:rPr>
              <a:t>tidak</a:t>
            </a:r>
            <a:r>
              <a:rPr lang="en-ID" dirty="0">
                <a:solidFill>
                  <a:srgbClr val="000000"/>
                </a:solidFill>
                <a:latin typeface="AdvGTIMES-R"/>
              </a:rPr>
              <a:t> </a:t>
            </a:r>
            <a:r>
              <a:rPr lang="en-ID" dirty="0" err="1">
                <a:solidFill>
                  <a:srgbClr val="000000"/>
                </a:solidFill>
                <a:latin typeface="AdvGTIMES-R"/>
              </a:rPr>
              <a:t>ditentukan</a:t>
            </a:r>
            <a:r>
              <a:rPr lang="en-ID" dirty="0">
                <a:solidFill>
                  <a:srgbClr val="000000"/>
                </a:solidFill>
                <a:latin typeface="AdvGTIMES-R"/>
              </a:rPr>
              <a:t>.</a:t>
            </a:r>
            <a:endParaRPr lang="en-US" dirty="0">
              <a:solidFill>
                <a:srgbClr val="000000"/>
              </a:solidFill>
              <a:latin typeface="AdvGTIMES-R"/>
            </a:endParaRPr>
          </a:p>
        </p:txBody>
      </p:sp>
      <p:sp>
        <p:nvSpPr>
          <p:cNvPr id="6" name="Date Placeholder 5"/>
          <p:cNvSpPr>
            <a:spLocks noGrp="1"/>
          </p:cNvSpPr>
          <p:nvPr>
            <p:ph type="dt" sz="half" idx="10"/>
          </p:nvPr>
        </p:nvSpPr>
        <p:spPr/>
        <p:txBody>
          <a:bodyPr/>
          <a:lstStyle/>
          <a:p>
            <a:fld id="{BF906192-577A-41EB-94EE-D4EFA2BE4C5F}" type="datetime9">
              <a:rPr lang="en-US" smtClean="0"/>
              <a:t>10/18/2017 1:14:56 PM</a:t>
            </a:fld>
            <a:endParaRPr lang="en-US"/>
          </a:p>
        </p:txBody>
      </p:sp>
      <p:sp>
        <p:nvSpPr>
          <p:cNvPr id="7" name="Slide Number Placeholder 6"/>
          <p:cNvSpPr>
            <a:spLocks noGrp="1"/>
          </p:cNvSpPr>
          <p:nvPr>
            <p:ph type="sldNum" sz="quarter" idx="12"/>
          </p:nvPr>
        </p:nvSpPr>
        <p:spPr/>
        <p:txBody>
          <a:bodyPr/>
          <a:lstStyle/>
          <a:p>
            <a:fld id="{C7448EEC-1D14-4DD9-B8EB-772171F61A1D}" type="slidenum">
              <a:rPr lang="en-US" smtClean="0"/>
              <a:t>19</a:t>
            </a:fld>
            <a:endParaRPr lang="en-US"/>
          </a:p>
        </p:txBody>
      </p:sp>
      <p:sp>
        <p:nvSpPr>
          <p:cNvPr id="8" name="Rectangle 7"/>
          <p:cNvSpPr/>
          <p:nvPr/>
        </p:nvSpPr>
        <p:spPr>
          <a:xfrm>
            <a:off x="867156" y="2064231"/>
            <a:ext cx="8724900" cy="2031325"/>
          </a:xfrm>
          <a:prstGeom prst="rect">
            <a:avLst/>
          </a:prstGeom>
        </p:spPr>
        <p:txBody>
          <a:bodyPr wrap="square">
            <a:spAutoFit/>
          </a:bodyPr>
          <a:lstStyle/>
          <a:p>
            <a:r>
              <a:rPr lang="en-ID" dirty="0" err="1">
                <a:solidFill>
                  <a:srgbClr val="000000"/>
                </a:solidFill>
                <a:latin typeface="AdvGTIMES-R"/>
              </a:rPr>
              <a:t>Gambar</a:t>
            </a:r>
            <a:r>
              <a:rPr lang="en-ID" dirty="0">
                <a:solidFill>
                  <a:srgbClr val="000000"/>
                </a:solidFill>
                <a:latin typeface="AdvGTIMES-R"/>
              </a:rPr>
              <a:t> 1.5 </a:t>
            </a:r>
            <a:r>
              <a:rPr lang="en-ID" dirty="0" err="1">
                <a:solidFill>
                  <a:srgbClr val="000000"/>
                </a:solidFill>
                <a:latin typeface="AdvGTIMES-R"/>
              </a:rPr>
              <a:t>melukiskan</a:t>
            </a:r>
            <a:r>
              <a:rPr lang="en-ID" dirty="0">
                <a:solidFill>
                  <a:srgbClr val="000000"/>
                </a:solidFill>
                <a:latin typeface="AdvGTIMES-R"/>
              </a:rPr>
              <a:t> </a:t>
            </a:r>
            <a:r>
              <a:rPr lang="en-ID" dirty="0" err="1">
                <a:solidFill>
                  <a:srgbClr val="000000"/>
                </a:solidFill>
                <a:latin typeface="AdvGTIMES-R"/>
              </a:rPr>
              <a:t>tipikal</a:t>
            </a:r>
            <a:r>
              <a:rPr lang="en-ID" dirty="0">
                <a:solidFill>
                  <a:srgbClr val="000000"/>
                </a:solidFill>
                <a:latin typeface="AdvGTIMES-R"/>
              </a:rPr>
              <a:t> </a:t>
            </a:r>
            <a:r>
              <a:rPr lang="en-ID" dirty="0" err="1">
                <a:solidFill>
                  <a:srgbClr val="000000"/>
                </a:solidFill>
                <a:latin typeface="AdvGTIMES-R"/>
              </a:rPr>
              <a:t>jaringan</a:t>
            </a:r>
            <a:r>
              <a:rPr lang="en-ID" dirty="0">
                <a:solidFill>
                  <a:srgbClr val="000000"/>
                </a:solidFill>
                <a:latin typeface="AdvGTIMES-R"/>
              </a:rPr>
              <a:t> </a:t>
            </a:r>
            <a:r>
              <a:rPr lang="en-ID" dirty="0" err="1">
                <a:solidFill>
                  <a:srgbClr val="000000"/>
                </a:solidFill>
                <a:latin typeface="AdvGTIMES-R"/>
              </a:rPr>
              <a:t>distribusi</a:t>
            </a:r>
            <a:r>
              <a:rPr lang="en-ID" dirty="0">
                <a:solidFill>
                  <a:srgbClr val="000000"/>
                </a:solidFill>
                <a:latin typeface="AdvGTIMES-R"/>
              </a:rPr>
              <a:t> yang </a:t>
            </a:r>
            <a:r>
              <a:rPr lang="en-ID" dirty="0" err="1">
                <a:solidFill>
                  <a:srgbClr val="000000"/>
                </a:solidFill>
                <a:latin typeface="AdvGTIMES-R"/>
              </a:rPr>
              <a:t>mulai</a:t>
            </a:r>
            <a:r>
              <a:rPr lang="en-ID" dirty="0">
                <a:solidFill>
                  <a:srgbClr val="000000"/>
                </a:solidFill>
                <a:latin typeface="AdvGTIMES-R"/>
              </a:rPr>
              <a:t> </a:t>
            </a:r>
            <a:r>
              <a:rPr lang="en-ID" dirty="0" err="1">
                <a:solidFill>
                  <a:srgbClr val="000000"/>
                </a:solidFill>
                <a:latin typeface="AdvGTIMES-R"/>
              </a:rPr>
              <a:t>dari</a:t>
            </a:r>
            <a:r>
              <a:rPr lang="en-ID" dirty="0">
                <a:solidFill>
                  <a:srgbClr val="000000"/>
                </a:solidFill>
                <a:latin typeface="AdvGTIMES-R"/>
              </a:rPr>
              <a:t> </a:t>
            </a:r>
            <a:r>
              <a:rPr lang="en-ID" dirty="0" err="1">
                <a:solidFill>
                  <a:srgbClr val="000000"/>
                </a:solidFill>
                <a:latin typeface="AdvGTIMES-R"/>
              </a:rPr>
              <a:t>gardu</a:t>
            </a:r>
            <a:r>
              <a:rPr lang="en-ID" dirty="0">
                <a:solidFill>
                  <a:srgbClr val="000000"/>
                </a:solidFill>
                <a:latin typeface="AdvGTIMES-R"/>
              </a:rPr>
              <a:t> 63 kV: 20 kV, </a:t>
            </a:r>
            <a:r>
              <a:rPr lang="en-ID" dirty="0" err="1">
                <a:solidFill>
                  <a:srgbClr val="000000"/>
                </a:solidFill>
                <a:latin typeface="AdvGTIMES-R"/>
              </a:rPr>
              <a:t>berakhir</a:t>
            </a:r>
            <a:r>
              <a:rPr lang="en-ID" dirty="0">
                <a:solidFill>
                  <a:srgbClr val="000000"/>
                </a:solidFill>
                <a:latin typeface="AdvGTIMES-R"/>
              </a:rPr>
              <a:t> </a:t>
            </a:r>
            <a:r>
              <a:rPr lang="en-ID" dirty="0" err="1">
                <a:solidFill>
                  <a:srgbClr val="000000"/>
                </a:solidFill>
                <a:latin typeface="AdvGTIMES-R"/>
              </a:rPr>
              <a:t>pada</a:t>
            </a:r>
            <a:r>
              <a:rPr lang="en-ID" dirty="0">
                <a:solidFill>
                  <a:srgbClr val="000000"/>
                </a:solidFill>
                <a:latin typeface="AdvGTIMES-R"/>
              </a:rPr>
              <a:t> </a:t>
            </a:r>
            <a:r>
              <a:rPr lang="en-ID" dirty="0" err="1">
                <a:solidFill>
                  <a:srgbClr val="000000"/>
                </a:solidFill>
                <a:latin typeface="AdvGTIMES-R"/>
              </a:rPr>
              <a:t>beberapa</a:t>
            </a:r>
            <a:r>
              <a:rPr lang="en-ID" dirty="0">
                <a:solidFill>
                  <a:srgbClr val="000000"/>
                </a:solidFill>
                <a:latin typeface="AdvGTIMES-R"/>
              </a:rPr>
              <a:t> </a:t>
            </a:r>
            <a:r>
              <a:rPr lang="en-ID" dirty="0" err="1">
                <a:solidFill>
                  <a:srgbClr val="000000"/>
                </a:solidFill>
                <a:latin typeface="AdvGTIMES-R"/>
              </a:rPr>
              <a:t>jenis</a:t>
            </a:r>
            <a:r>
              <a:rPr lang="en-ID" dirty="0">
                <a:solidFill>
                  <a:srgbClr val="000000"/>
                </a:solidFill>
                <a:latin typeface="AdvGTIMES-R"/>
              </a:rPr>
              <a:t> </a:t>
            </a:r>
            <a:r>
              <a:rPr lang="en-ID" dirty="0" err="1">
                <a:solidFill>
                  <a:srgbClr val="000000"/>
                </a:solidFill>
                <a:latin typeface="AdvGTIMES-R"/>
              </a:rPr>
              <a:t>beban</a:t>
            </a:r>
            <a:r>
              <a:rPr lang="en-ID" dirty="0">
                <a:solidFill>
                  <a:srgbClr val="000000"/>
                </a:solidFill>
                <a:latin typeface="AdvGTIMES-R"/>
              </a:rPr>
              <a:t>, </a:t>
            </a:r>
            <a:r>
              <a:rPr lang="en-ID" dirty="0" err="1">
                <a:solidFill>
                  <a:srgbClr val="000000"/>
                </a:solidFill>
                <a:latin typeface="AdvGTIMES-R"/>
              </a:rPr>
              <a:t>melalui</a:t>
            </a:r>
            <a:r>
              <a:rPr lang="en-ID" dirty="0">
                <a:solidFill>
                  <a:srgbClr val="000000"/>
                </a:solidFill>
                <a:latin typeface="AdvGTIMES-R"/>
              </a:rPr>
              <a:t> </a:t>
            </a:r>
            <a:r>
              <a:rPr lang="en-ID" dirty="0" err="1">
                <a:solidFill>
                  <a:srgbClr val="000000"/>
                </a:solidFill>
                <a:latin typeface="AdvGTIMES-R"/>
              </a:rPr>
              <a:t>penyulang</a:t>
            </a:r>
            <a:r>
              <a:rPr lang="en-ID" dirty="0">
                <a:solidFill>
                  <a:srgbClr val="000000"/>
                </a:solidFill>
                <a:latin typeface="AdvGTIMES-R"/>
              </a:rPr>
              <a:t> 20 kV </a:t>
            </a:r>
            <a:r>
              <a:rPr lang="en-ID" dirty="0" err="1">
                <a:solidFill>
                  <a:srgbClr val="000000"/>
                </a:solidFill>
                <a:latin typeface="AdvGTIMES-R"/>
              </a:rPr>
              <a:t>dan</a:t>
            </a:r>
            <a:r>
              <a:rPr lang="en-ID" dirty="0">
                <a:solidFill>
                  <a:srgbClr val="000000"/>
                </a:solidFill>
                <a:latin typeface="AdvGTIMES-R"/>
              </a:rPr>
              <a:t> 400 V. </a:t>
            </a:r>
            <a:r>
              <a:rPr lang="en-ID" dirty="0" err="1">
                <a:solidFill>
                  <a:srgbClr val="000000"/>
                </a:solidFill>
                <a:latin typeface="AdvGTIMES-R"/>
              </a:rPr>
              <a:t>Perhatikan</a:t>
            </a:r>
            <a:r>
              <a:rPr lang="en-ID" dirty="0">
                <a:solidFill>
                  <a:srgbClr val="000000"/>
                </a:solidFill>
                <a:latin typeface="AdvGTIMES-R"/>
              </a:rPr>
              <a:t> </a:t>
            </a:r>
            <a:r>
              <a:rPr lang="en-ID" dirty="0" err="1">
                <a:solidFill>
                  <a:srgbClr val="000000"/>
                </a:solidFill>
                <a:latin typeface="AdvGTIMES-R"/>
              </a:rPr>
              <a:t>bahwa</a:t>
            </a:r>
            <a:r>
              <a:rPr lang="en-ID" dirty="0">
                <a:solidFill>
                  <a:srgbClr val="000000"/>
                </a:solidFill>
                <a:latin typeface="AdvGTIMES-R"/>
              </a:rPr>
              <a:t> switch A </a:t>
            </a:r>
            <a:r>
              <a:rPr lang="en-ID" dirty="0" err="1">
                <a:solidFill>
                  <a:srgbClr val="000000"/>
                </a:solidFill>
                <a:latin typeface="AdvGTIMES-R"/>
              </a:rPr>
              <a:t>dan</a:t>
            </a:r>
            <a:r>
              <a:rPr lang="en-ID" dirty="0">
                <a:solidFill>
                  <a:srgbClr val="000000"/>
                </a:solidFill>
                <a:latin typeface="AdvGTIMES-R"/>
              </a:rPr>
              <a:t> B </a:t>
            </a:r>
            <a:r>
              <a:rPr lang="en-ID" dirty="0" err="1">
                <a:solidFill>
                  <a:srgbClr val="000000"/>
                </a:solidFill>
                <a:latin typeface="AdvGTIMES-R"/>
              </a:rPr>
              <a:t>biasanya</a:t>
            </a:r>
            <a:r>
              <a:rPr lang="en-ID" dirty="0">
                <a:solidFill>
                  <a:srgbClr val="000000"/>
                </a:solidFill>
                <a:latin typeface="AdvGTIMES-R"/>
              </a:rPr>
              <a:t> </a:t>
            </a:r>
            <a:r>
              <a:rPr lang="en-ID" dirty="0" err="1">
                <a:solidFill>
                  <a:srgbClr val="000000"/>
                </a:solidFill>
                <a:latin typeface="AdvGTIMES-R"/>
              </a:rPr>
              <a:t>terbuka</a:t>
            </a:r>
            <a:r>
              <a:rPr lang="en-ID" dirty="0">
                <a:solidFill>
                  <a:srgbClr val="000000"/>
                </a:solidFill>
                <a:latin typeface="AdvGTIMES-R"/>
              </a:rPr>
              <a:t> </a:t>
            </a:r>
            <a:r>
              <a:rPr lang="en-ID" dirty="0" err="1">
                <a:solidFill>
                  <a:srgbClr val="000000"/>
                </a:solidFill>
                <a:latin typeface="AdvGTIMES-R"/>
              </a:rPr>
              <a:t>dan</a:t>
            </a:r>
            <a:r>
              <a:rPr lang="en-ID" dirty="0">
                <a:solidFill>
                  <a:srgbClr val="000000"/>
                </a:solidFill>
                <a:latin typeface="AdvGTIMES-R"/>
              </a:rPr>
              <a:t> </a:t>
            </a:r>
            <a:r>
              <a:rPr lang="en-ID" dirty="0" err="1">
                <a:solidFill>
                  <a:srgbClr val="000000"/>
                </a:solidFill>
                <a:latin typeface="AdvGTIMES-R"/>
              </a:rPr>
              <a:t>dapat</a:t>
            </a:r>
            <a:r>
              <a:rPr lang="en-ID" dirty="0">
                <a:solidFill>
                  <a:srgbClr val="000000"/>
                </a:solidFill>
                <a:latin typeface="AdvGTIMES-R"/>
              </a:rPr>
              <a:t> </a:t>
            </a:r>
            <a:r>
              <a:rPr lang="en-ID" dirty="0" err="1">
                <a:solidFill>
                  <a:srgbClr val="000000"/>
                </a:solidFill>
                <a:latin typeface="AdvGTIMES-R"/>
              </a:rPr>
              <a:t>ditutup</a:t>
            </a:r>
            <a:r>
              <a:rPr lang="en-ID" dirty="0">
                <a:solidFill>
                  <a:srgbClr val="000000"/>
                </a:solidFill>
                <a:latin typeface="AdvGTIMES-R"/>
              </a:rPr>
              <a:t> </a:t>
            </a:r>
            <a:r>
              <a:rPr lang="en-ID" dirty="0" err="1">
                <a:solidFill>
                  <a:srgbClr val="000000"/>
                </a:solidFill>
                <a:latin typeface="AdvGTIMES-R"/>
              </a:rPr>
              <a:t>jika</a:t>
            </a:r>
            <a:r>
              <a:rPr lang="en-ID" dirty="0">
                <a:solidFill>
                  <a:srgbClr val="000000"/>
                </a:solidFill>
                <a:latin typeface="AdvGTIMES-R"/>
              </a:rPr>
              <a:t> </a:t>
            </a:r>
            <a:r>
              <a:rPr lang="en-ID" dirty="0" err="1">
                <a:solidFill>
                  <a:srgbClr val="000000"/>
                </a:solidFill>
                <a:latin typeface="AdvGTIMES-R"/>
              </a:rPr>
              <a:t>diperlukan</a:t>
            </a:r>
            <a:r>
              <a:rPr lang="en-ID" dirty="0">
                <a:solidFill>
                  <a:srgbClr val="000000"/>
                </a:solidFill>
                <a:latin typeface="AdvGTIMES-R"/>
              </a:rPr>
              <a:t>. </a:t>
            </a:r>
            <a:r>
              <a:rPr lang="en-ID" dirty="0" err="1">
                <a:solidFill>
                  <a:srgbClr val="000000"/>
                </a:solidFill>
                <a:latin typeface="AdvGTIMES-R"/>
              </a:rPr>
              <a:t>Sakelar</a:t>
            </a:r>
            <a:r>
              <a:rPr lang="en-ID" dirty="0">
                <a:solidFill>
                  <a:srgbClr val="000000"/>
                </a:solidFill>
                <a:latin typeface="AdvGTIMES-R"/>
              </a:rPr>
              <a:t> C </a:t>
            </a:r>
            <a:r>
              <a:rPr lang="en-ID" dirty="0" err="1">
                <a:solidFill>
                  <a:srgbClr val="000000"/>
                </a:solidFill>
                <a:latin typeface="AdvGTIMES-R"/>
              </a:rPr>
              <a:t>dan</a:t>
            </a:r>
            <a:r>
              <a:rPr lang="en-ID" dirty="0">
                <a:solidFill>
                  <a:srgbClr val="000000"/>
                </a:solidFill>
                <a:latin typeface="AdvGTIMES-R"/>
              </a:rPr>
              <a:t> D </a:t>
            </a:r>
            <a:r>
              <a:rPr lang="en-ID" dirty="0" err="1">
                <a:solidFill>
                  <a:srgbClr val="000000"/>
                </a:solidFill>
                <a:latin typeface="AdvGTIMES-R"/>
              </a:rPr>
              <a:t>biasanya</a:t>
            </a:r>
            <a:r>
              <a:rPr lang="en-ID" dirty="0">
                <a:solidFill>
                  <a:srgbClr val="000000"/>
                </a:solidFill>
                <a:latin typeface="AdvGTIMES-R"/>
              </a:rPr>
              <a:t> </a:t>
            </a:r>
            <a:r>
              <a:rPr lang="en-ID" dirty="0" err="1">
                <a:solidFill>
                  <a:srgbClr val="000000"/>
                </a:solidFill>
                <a:latin typeface="AdvGTIMES-R"/>
              </a:rPr>
              <a:t>tertutup</a:t>
            </a:r>
            <a:r>
              <a:rPr lang="en-ID" dirty="0">
                <a:solidFill>
                  <a:srgbClr val="000000"/>
                </a:solidFill>
                <a:latin typeface="AdvGTIMES-R"/>
              </a:rPr>
              <a:t> </a:t>
            </a:r>
            <a:r>
              <a:rPr lang="en-ID" dirty="0" err="1">
                <a:solidFill>
                  <a:srgbClr val="000000"/>
                </a:solidFill>
                <a:latin typeface="AdvGTIMES-R"/>
              </a:rPr>
              <a:t>dan</a:t>
            </a:r>
            <a:r>
              <a:rPr lang="en-ID" dirty="0">
                <a:solidFill>
                  <a:srgbClr val="000000"/>
                </a:solidFill>
                <a:latin typeface="AdvGTIMES-R"/>
              </a:rPr>
              <a:t> </a:t>
            </a:r>
            <a:r>
              <a:rPr lang="en-ID" dirty="0" err="1">
                <a:solidFill>
                  <a:srgbClr val="000000"/>
                </a:solidFill>
                <a:latin typeface="AdvGTIMES-R"/>
              </a:rPr>
              <a:t>dapat</a:t>
            </a:r>
            <a:r>
              <a:rPr lang="en-ID" dirty="0">
                <a:solidFill>
                  <a:srgbClr val="000000"/>
                </a:solidFill>
                <a:latin typeface="AdvGTIMES-R"/>
              </a:rPr>
              <a:t> </a:t>
            </a:r>
            <a:r>
              <a:rPr lang="en-ID" dirty="0" err="1">
                <a:solidFill>
                  <a:srgbClr val="000000"/>
                </a:solidFill>
                <a:latin typeface="AdvGTIMES-R"/>
              </a:rPr>
              <a:t>dibuka</a:t>
            </a:r>
            <a:r>
              <a:rPr lang="en-ID" dirty="0">
                <a:solidFill>
                  <a:srgbClr val="000000"/>
                </a:solidFill>
                <a:latin typeface="AdvGTIMES-R"/>
              </a:rPr>
              <a:t> </a:t>
            </a:r>
            <a:r>
              <a:rPr lang="en-ID" dirty="0" err="1">
                <a:solidFill>
                  <a:srgbClr val="000000"/>
                </a:solidFill>
                <a:latin typeface="AdvGTIMES-R"/>
              </a:rPr>
              <a:t>jika</a:t>
            </a:r>
            <a:r>
              <a:rPr lang="en-ID" dirty="0">
                <a:solidFill>
                  <a:srgbClr val="000000"/>
                </a:solidFill>
                <a:latin typeface="AdvGTIMES-R"/>
              </a:rPr>
              <a:t> </a:t>
            </a:r>
            <a:r>
              <a:rPr lang="en-ID" dirty="0" err="1">
                <a:solidFill>
                  <a:srgbClr val="000000"/>
                </a:solidFill>
                <a:latin typeface="AdvGTIMES-R"/>
              </a:rPr>
              <a:t>diperlukan</a:t>
            </a:r>
            <a:r>
              <a:rPr lang="en-ID" dirty="0">
                <a:solidFill>
                  <a:srgbClr val="000000"/>
                </a:solidFill>
                <a:latin typeface="AdvGTIMES-R"/>
              </a:rPr>
              <a:t>. </a:t>
            </a:r>
            <a:r>
              <a:rPr lang="en-ID" dirty="0" err="1">
                <a:solidFill>
                  <a:srgbClr val="000000"/>
                </a:solidFill>
                <a:latin typeface="AdvGTIMES-R"/>
              </a:rPr>
              <a:t>Sistem</a:t>
            </a:r>
            <a:r>
              <a:rPr lang="en-ID" dirty="0">
                <a:solidFill>
                  <a:srgbClr val="000000"/>
                </a:solidFill>
                <a:latin typeface="AdvGTIMES-R"/>
              </a:rPr>
              <a:t> </a:t>
            </a:r>
            <a:r>
              <a:rPr lang="en-ID" dirty="0" err="1">
                <a:solidFill>
                  <a:srgbClr val="000000"/>
                </a:solidFill>
                <a:latin typeface="AdvGTIMES-R"/>
              </a:rPr>
              <a:t>Pembangkit</a:t>
            </a:r>
            <a:r>
              <a:rPr lang="en-ID" dirty="0">
                <a:solidFill>
                  <a:srgbClr val="000000"/>
                </a:solidFill>
                <a:latin typeface="AdvGTIMES-R"/>
              </a:rPr>
              <a:t> </a:t>
            </a:r>
            <a:r>
              <a:rPr lang="en-ID" dirty="0" err="1">
                <a:solidFill>
                  <a:srgbClr val="000000"/>
                </a:solidFill>
                <a:latin typeface="AdvGTIMES-R"/>
              </a:rPr>
              <a:t>kecil</a:t>
            </a:r>
            <a:r>
              <a:rPr lang="en-ID" dirty="0">
                <a:solidFill>
                  <a:srgbClr val="000000"/>
                </a:solidFill>
                <a:latin typeface="AdvGTIMES-R"/>
              </a:rPr>
              <a:t> juga </a:t>
            </a:r>
            <a:r>
              <a:rPr lang="en-ID" dirty="0" err="1">
                <a:solidFill>
                  <a:srgbClr val="000000"/>
                </a:solidFill>
                <a:latin typeface="AdvGTIMES-R"/>
              </a:rPr>
              <a:t>terhubung</a:t>
            </a:r>
            <a:r>
              <a:rPr lang="en-ID" dirty="0">
                <a:solidFill>
                  <a:srgbClr val="000000"/>
                </a:solidFill>
                <a:latin typeface="AdvGTIMES-R"/>
              </a:rPr>
              <a:t> </a:t>
            </a:r>
            <a:r>
              <a:rPr lang="en-ID" dirty="0" err="1">
                <a:solidFill>
                  <a:srgbClr val="000000"/>
                </a:solidFill>
                <a:latin typeface="AdvGTIMES-R"/>
              </a:rPr>
              <a:t>ke</a:t>
            </a:r>
            <a:r>
              <a:rPr lang="en-ID" dirty="0">
                <a:solidFill>
                  <a:srgbClr val="000000"/>
                </a:solidFill>
                <a:latin typeface="AdvGTIMES-R"/>
              </a:rPr>
              <a:t> </a:t>
            </a:r>
            <a:r>
              <a:rPr lang="en-ID" dirty="0" err="1">
                <a:solidFill>
                  <a:srgbClr val="000000"/>
                </a:solidFill>
                <a:latin typeface="AdvGTIMES-R"/>
              </a:rPr>
              <a:t>jaringan</a:t>
            </a:r>
            <a:r>
              <a:rPr lang="en-ID" dirty="0">
                <a:solidFill>
                  <a:srgbClr val="000000"/>
                </a:solidFill>
                <a:latin typeface="AdvGTIMES-R"/>
              </a:rPr>
              <a:t>, </a:t>
            </a:r>
            <a:r>
              <a:rPr lang="en-ID" dirty="0" err="1">
                <a:solidFill>
                  <a:srgbClr val="000000"/>
                </a:solidFill>
                <a:latin typeface="AdvGTIMES-R"/>
              </a:rPr>
              <a:t>karena</a:t>
            </a:r>
            <a:r>
              <a:rPr lang="en-ID" dirty="0">
                <a:solidFill>
                  <a:srgbClr val="000000"/>
                </a:solidFill>
                <a:latin typeface="AdvGTIMES-R"/>
              </a:rPr>
              <a:t> </a:t>
            </a:r>
            <a:r>
              <a:rPr lang="en-ID" dirty="0" err="1">
                <a:solidFill>
                  <a:srgbClr val="000000"/>
                </a:solidFill>
                <a:latin typeface="AdvGTIMES-R"/>
              </a:rPr>
              <a:t>beberapa</a:t>
            </a:r>
            <a:r>
              <a:rPr lang="en-ID" dirty="0">
                <a:solidFill>
                  <a:srgbClr val="000000"/>
                </a:solidFill>
                <a:latin typeface="AdvGTIMES-R"/>
              </a:rPr>
              <a:t> </a:t>
            </a:r>
            <a:r>
              <a:rPr lang="en-ID" dirty="0" err="1">
                <a:solidFill>
                  <a:srgbClr val="000000"/>
                </a:solidFill>
                <a:latin typeface="AdvGTIMES-R"/>
              </a:rPr>
              <a:t>jenis</a:t>
            </a:r>
            <a:r>
              <a:rPr lang="en-ID" dirty="0">
                <a:solidFill>
                  <a:srgbClr val="000000"/>
                </a:solidFill>
                <a:latin typeface="AdvGTIMES-R"/>
              </a:rPr>
              <a:t> </a:t>
            </a:r>
            <a:r>
              <a:rPr lang="en-ID" dirty="0" err="1">
                <a:solidFill>
                  <a:srgbClr val="000000"/>
                </a:solidFill>
                <a:latin typeface="AdvGTIMES-R"/>
              </a:rPr>
              <a:t>pembangkit</a:t>
            </a:r>
            <a:r>
              <a:rPr lang="en-ID" dirty="0">
                <a:solidFill>
                  <a:srgbClr val="000000"/>
                </a:solidFill>
                <a:latin typeface="AdvGTIMES-R"/>
              </a:rPr>
              <a:t> </a:t>
            </a:r>
            <a:r>
              <a:rPr lang="en-ID" dirty="0" err="1">
                <a:solidFill>
                  <a:srgbClr val="000000"/>
                </a:solidFill>
                <a:latin typeface="AdvGTIMES-R"/>
              </a:rPr>
              <a:t>lokal</a:t>
            </a:r>
            <a:r>
              <a:rPr lang="en-ID" dirty="0">
                <a:solidFill>
                  <a:srgbClr val="000000"/>
                </a:solidFill>
                <a:latin typeface="AdvGTIMES-R"/>
              </a:rPr>
              <a:t> (</a:t>
            </a:r>
            <a:r>
              <a:rPr lang="en-ID" dirty="0" err="1">
                <a:solidFill>
                  <a:srgbClr val="000000"/>
                </a:solidFill>
                <a:latin typeface="AdvGTIMES-R"/>
              </a:rPr>
              <a:t>dinamai</a:t>
            </a:r>
            <a:r>
              <a:rPr lang="en-ID" dirty="0">
                <a:solidFill>
                  <a:srgbClr val="000000"/>
                </a:solidFill>
                <a:latin typeface="AdvGTIMES-R"/>
              </a:rPr>
              <a:t> </a:t>
            </a:r>
            <a:r>
              <a:rPr lang="en-ID" dirty="0" err="1">
                <a:solidFill>
                  <a:srgbClr val="000000"/>
                </a:solidFill>
                <a:latin typeface="AdvGTIMES-R"/>
              </a:rPr>
              <a:t>sebagai</a:t>
            </a:r>
            <a:r>
              <a:rPr lang="en-ID" dirty="0">
                <a:solidFill>
                  <a:srgbClr val="000000"/>
                </a:solidFill>
                <a:latin typeface="AdvGTIMES-R"/>
              </a:rPr>
              <a:t> Distributed Generations, </a:t>
            </a:r>
            <a:r>
              <a:rPr lang="en-ID" dirty="0" err="1">
                <a:solidFill>
                  <a:srgbClr val="000000"/>
                </a:solidFill>
                <a:latin typeface="AdvGTIMES-R"/>
              </a:rPr>
              <a:t>atau</a:t>
            </a:r>
            <a:r>
              <a:rPr lang="en-ID" dirty="0">
                <a:solidFill>
                  <a:srgbClr val="000000"/>
                </a:solidFill>
                <a:latin typeface="AdvGTIMES-R"/>
              </a:rPr>
              <a:t> DGs) </a:t>
            </a:r>
            <a:r>
              <a:rPr lang="en-ID" dirty="0" err="1">
                <a:solidFill>
                  <a:srgbClr val="000000"/>
                </a:solidFill>
                <a:latin typeface="AdvGTIMES-R"/>
              </a:rPr>
              <a:t>terhubung</a:t>
            </a:r>
            <a:r>
              <a:rPr lang="en-ID" dirty="0">
                <a:solidFill>
                  <a:srgbClr val="000000"/>
                </a:solidFill>
                <a:latin typeface="AdvGTIMES-R"/>
              </a:rPr>
              <a:t> </a:t>
            </a:r>
            <a:r>
              <a:rPr lang="en-ID" dirty="0" err="1">
                <a:solidFill>
                  <a:srgbClr val="000000"/>
                </a:solidFill>
                <a:latin typeface="AdvGTIMES-R"/>
              </a:rPr>
              <a:t>ke</a:t>
            </a:r>
            <a:r>
              <a:rPr lang="en-ID" dirty="0">
                <a:solidFill>
                  <a:srgbClr val="000000"/>
                </a:solidFill>
                <a:latin typeface="AdvGTIMES-R"/>
              </a:rPr>
              <a:t> </a:t>
            </a:r>
            <a:r>
              <a:rPr lang="en-ID" dirty="0" err="1">
                <a:solidFill>
                  <a:srgbClr val="000000"/>
                </a:solidFill>
                <a:latin typeface="AdvGTIMES-R"/>
              </a:rPr>
              <a:t>sistem</a:t>
            </a:r>
            <a:r>
              <a:rPr lang="en-ID" dirty="0">
                <a:solidFill>
                  <a:srgbClr val="000000"/>
                </a:solidFill>
                <a:latin typeface="AdvGTIMES-R"/>
              </a:rPr>
              <a:t> </a:t>
            </a:r>
            <a:r>
              <a:rPr lang="en-ID" dirty="0" err="1">
                <a:solidFill>
                  <a:srgbClr val="000000"/>
                </a:solidFill>
                <a:latin typeface="AdvGTIMES-R"/>
              </a:rPr>
              <a:t>distribusi</a:t>
            </a:r>
            <a:r>
              <a:rPr lang="en-ID" dirty="0">
                <a:solidFill>
                  <a:srgbClr val="000000"/>
                </a:solidFill>
                <a:latin typeface="AdvGTIMES-R"/>
              </a:rPr>
              <a:t>, </a:t>
            </a:r>
            <a:r>
              <a:rPr lang="en-ID" dirty="0" err="1">
                <a:solidFill>
                  <a:srgbClr val="000000"/>
                </a:solidFill>
                <a:latin typeface="AdvGTIMES-R"/>
              </a:rPr>
              <a:t>merupakan</a:t>
            </a:r>
            <a:r>
              <a:rPr lang="en-ID" dirty="0">
                <a:solidFill>
                  <a:srgbClr val="000000"/>
                </a:solidFill>
                <a:latin typeface="AdvGTIMES-R"/>
              </a:rPr>
              <a:t> </a:t>
            </a:r>
            <a:r>
              <a:rPr lang="en-ID" dirty="0" err="1">
                <a:solidFill>
                  <a:srgbClr val="000000"/>
                </a:solidFill>
                <a:latin typeface="AdvGTIMES-R"/>
              </a:rPr>
              <a:t>praktik</a:t>
            </a:r>
            <a:r>
              <a:rPr lang="en-ID" dirty="0">
                <a:solidFill>
                  <a:srgbClr val="000000"/>
                </a:solidFill>
                <a:latin typeface="AdvGTIMES-R"/>
              </a:rPr>
              <a:t> </a:t>
            </a:r>
            <a:r>
              <a:rPr lang="en-ID" dirty="0" err="1">
                <a:solidFill>
                  <a:srgbClr val="000000"/>
                </a:solidFill>
                <a:latin typeface="AdvGTIMES-R"/>
              </a:rPr>
              <a:t>industri</a:t>
            </a:r>
            <a:r>
              <a:rPr lang="en-ID" dirty="0">
                <a:solidFill>
                  <a:srgbClr val="000000"/>
                </a:solidFill>
                <a:latin typeface="AdvGTIMES-R"/>
              </a:rPr>
              <a:t> </a:t>
            </a:r>
            <a:r>
              <a:rPr lang="en-ID" dirty="0" err="1">
                <a:solidFill>
                  <a:srgbClr val="000000"/>
                </a:solidFill>
                <a:latin typeface="AdvGTIMES-R"/>
              </a:rPr>
              <a:t>saat</a:t>
            </a:r>
            <a:r>
              <a:rPr lang="en-ID" dirty="0">
                <a:solidFill>
                  <a:srgbClr val="000000"/>
                </a:solidFill>
                <a:latin typeface="AdvGTIMES-R"/>
              </a:rPr>
              <a:t> </a:t>
            </a:r>
            <a:r>
              <a:rPr lang="en-ID" dirty="0" err="1">
                <a:solidFill>
                  <a:srgbClr val="000000"/>
                </a:solidFill>
                <a:latin typeface="AdvGTIMES-R"/>
              </a:rPr>
              <a:t>ini</a:t>
            </a:r>
            <a:r>
              <a:rPr lang="en-ID" dirty="0">
                <a:solidFill>
                  <a:srgbClr val="000000"/>
                </a:solidFill>
                <a:latin typeface="AdvGTIMES-R"/>
              </a:rPr>
              <a:t>.</a:t>
            </a:r>
          </a:p>
        </p:txBody>
      </p:sp>
    </p:spTree>
    <p:extLst>
      <p:ext uri="{BB962C8B-B14F-4D97-AF65-F5344CB8AC3E}">
        <p14:creationId xmlns:p14="http://schemas.microsoft.com/office/powerpoint/2010/main" val="1306821911"/>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190</a:t>
            </a:fld>
            <a:endParaRPr lang="en-US"/>
          </a:p>
        </p:txBody>
      </p:sp>
      <p:sp>
        <p:nvSpPr>
          <p:cNvPr id="2" name="Rectangle 1"/>
          <p:cNvSpPr/>
          <p:nvPr/>
        </p:nvSpPr>
        <p:spPr>
          <a:xfrm>
            <a:off x="411480" y="199208"/>
            <a:ext cx="8878824" cy="2862322"/>
          </a:xfrm>
          <a:prstGeom prst="rect">
            <a:avLst/>
          </a:prstGeom>
        </p:spPr>
        <p:txBody>
          <a:bodyPr wrap="square">
            <a:spAutoFit/>
          </a:bodyPr>
          <a:lstStyle/>
          <a:p>
            <a:pPr marL="742950" lvl="1" indent="-285750">
              <a:buFont typeface="Arial" panose="020B0604020202020204" pitchFamily="34" charset="0"/>
              <a:buChar char="•"/>
            </a:pPr>
            <a:r>
              <a:rPr lang="en-ID" dirty="0" smtClean="0">
                <a:solidFill>
                  <a:srgbClr val="000000"/>
                </a:solidFill>
                <a:latin typeface="AdvGTIMES-IT"/>
              </a:rPr>
              <a:t>Land </a:t>
            </a:r>
            <a:r>
              <a:rPr lang="en-ID" dirty="0">
                <a:solidFill>
                  <a:srgbClr val="000000"/>
                </a:solidFill>
                <a:latin typeface="AdvGTIMES-IT"/>
              </a:rPr>
              <a:t>cost</a:t>
            </a:r>
            <a:r>
              <a:rPr lang="en-ID" dirty="0">
                <a:solidFill>
                  <a:srgbClr val="000000"/>
                </a:solidFill>
                <a:latin typeface="AdvGTIMES-R"/>
              </a:rPr>
              <a:t>. Normally, the land cost near the load nodes is higher. Moreover</a:t>
            </a:r>
            <a:r>
              <a:rPr lang="en-ID" dirty="0" smtClean="0">
                <a:solidFill>
                  <a:srgbClr val="000000"/>
                </a:solidFill>
                <a:latin typeface="AdvGTIMES-R"/>
              </a:rPr>
              <a:t>, although </a:t>
            </a:r>
            <a:r>
              <a:rPr lang="en-ID" dirty="0">
                <a:solidFill>
                  <a:srgbClr val="000000"/>
                </a:solidFill>
                <a:latin typeface="AdvGTIMES-R"/>
              </a:rPr>
              <a:t>the overall HV capacities of solutions (a), (b) and (c) are the same</a:t>
            </a:r>
            <a:r>
              <a:rPr lang="en-ID" dirty="0" smtClean="0">
                <a:solidFill>
                  <a:srgbClr val="000000"/>
                </a:solidFill>
                <a:latin typeface="AdvGTIMES-R"/>
              </a:rPr>
              <a:t>, the </a:t>
            </a:r>
            <a:r>
              <a:rPr lang="en-ID" dirty="0">
                <a:solidFill>
                  <a:srgbClr val="000000"/>
                </a:solidFill>
                <a:latin typeface="AdvGTIMES-R"/>
              </a:rPr>
              <a:t>lands required are not the same</a:t>
            </a:r>
            <a:r>
              <a:rPr lang="en-ID" dirty="0" smtClean="0">
                <a:solidFill>
                  <a:srgbClr val="000000"/>
                </a:solidFill>
                <a:latin typeface="AdvGTIMES-R"/>
              </a:rPr>
              <a:t>. </a:t>
            </a:r>
          </a:p>
          <a:p>
            <a:pPr marL="742950" lvl="1" indent="-285750">
              <a:buFont typeface="Arial" panose="020B0604020202020204" pitchFamily="34" charset="0"/>
              <a:buChar char="•"/>
            </a:pPr>
            <a:r>
              <a:rPr lang="en-ID" dirty="0" smtClean="0">
                <a:solidFill>
                  <a:srgbClr val="000000"/>
                </a:solidFill>
                <a:latin typeface="AdvGTIMES-IT"/>
              </a:rPr>
              <a:t>Equipment </a:t>
            </a:r>
            <a:r>
              <a:rPr lang="en-ID" dirty="0">
                <a:solidFill>
                  <a:srgbClr val="000000"/>
                </a:solidFill>
                <a:latin typeface="AdvGTIMES-IT"/>
              </a:rPr>
              <a:t>cost</a:t>
            </a:r>
            <a:r>
              <a:rPr lang="en-ID" dirty="0">
                <a:solidFill>
                  <a:srgbClr val="000000"/>
                </a:solidFill>
                <a:latin typeface="AdvGTIMES-R"/>
              </a:rPr>
              <a:t>. This is due to transformers, switchgears, etc. for </a:t>
            </a:r>
            <a:r>
              <a:rPr lang="en-ID" dirty="0" smtClean="0">
                <a:solidFill>
                  <a:srgbClr val="000000"/>
                </a:solidFill>
                <a:latin typeface="AdvGTIMES-R"/>
              </a:rPr>
              <a:t>each substation</a:t>
            </a:r>
            <a:r>
              <a:rPr lang="en-ID" dirty="0">
                <a:solidFill>
                  <a:srgbClr val="000000"/>
                </a:solidFill>
                <a:latin typeface="AdvGTIMES-R"/>
              </a:rPr>
              <a:t>. This is proportional to the substation capacity. However, it </a:t>
            </a:r>
            <a:r>
              <a:rPr lang="en-ID" dirty="0" smtClean="0">
                <a:solidFill>
                  <a:srgbClr val="000000"/>
                </a:solidFill>
                <a:latin typeface="AdvGTIMES-R"/>
              </a:rPr>
              <a:t>is not </a:t>
            </a:r>
            <a:r>
              <a:rPr lang="en-ID" dirty="0">
                <a:solidFill>
                  <a:srgbClr val="000000"/>
                </a:solidFill>
                <a:latin typeface="AdvGTIMES-R"/>
              </a:rPr>
              <a:t>linearly proportional, i.e., a 2 </a:t>
            </a:r>
            <a:r>
              <a:rPr lang="en-ID" dirty="0">
                <a:solidFill>
                  <a:srgbClr val="000000"/>
                </a:solidFill>
                <a:latin typeface="AdvTir_symb"/>
              </a:rPr>
              <a:t>9 </a:t>
            </a:r>
            <a:r>
              <a:rPr lang="en-ID" dirty="0">
                <a:solidFill>
                  <a:srgbClr val="000000"/>
                </a:solidFill>
                <a:latin typeface="AdvGTIMES-R"/>
              </a:rPr>
              <a:t>30</a:t>
            </a:r>
            <a:r>
              <a:rPr lang="en-ID" sz="800" dirty="0">
                <a:solidFill>
                  <a:srgbClr val="0000FF"/>
                </a:solidFill>
                <a:latin typeface="AdvGTIMES-R"/>
              </a:rPr>
              <a:t>1 </a:t>
            </a:r>
            <a:r>
              <a:rPr lang="en-ID" dirty="0">
                <a:solidFill>
                  <a:srgbClr val="000000"/>
                </a:solidFill>
                <a:latin typeface="AdvGTIMES-R"/>
              </a:rPr>
              <a:t>MVA substation is not </a:t>
            </a:r>
            <a:r>
              <a:rPr lang="en-ID" dirty="0" smtClean="0">
                <a:solidFill>
                  <a:srgbClr val="000000"/>
                </a:solidFill>
                <a:latin typeface="AdvGTIMES-R"/>
              </a:rPr>
              <a:t>necessarily two-times </a:t>
            </a:r>
            <a:r>
              <a:rPr lang="en-ID" dirty="0">
                <a:solidFill>
                  <a:srgbClr val="000000"/>
                </a:solidFill>
                <a:latin typeface="AdvGTIMES-R"/>
              </a:rPr>
              <a:t>(but lower) more costly than a 1 </a:t>
            </a:r>
            <a:r>
              <a:rPr lang="en-ID" dirty="0">
                <a:solidFill>
                  <a:srgbClr val="000000"/>
                </a:solidFill>
                <a:latin typeface="AdvTir_symb"/>
              </a:rPr>
              <a:t>9 </a:t>
            </a:r>
            <a:r>
              <a:rPr lang="en-ID" dirty="0">
                <a:solidFill>
                  <a:srgbClr val="000000"/>
                </a:solidFill>
                <a:latin typeface="AdvGTIMES-R"/>
              </a:rPr>
              <a:t>30 MVA substation</a:t>
            </a:r>
            <a:r>
              <a:rPr lang="en-ID" dirty="0" smtClean="0">
                <a:solidFill>
                  <a:srgbClr val="000000"/>
                </a:solidFill>
                <a:latin typeface="AdvGTIMES-R"/>
              </a:rPr>
              <a:t>. </a:t>
            </a:r>
          </a:p>
          <a:p>
            <a:pPr marL="742950" lvl="1" indent="-285750">
              <a:buFont typeface="Arial" panose="020B0604020202020204" pitchFamily="34" charset="0"/>
              <a:buChar char="•"/>
            </a:pPr>
            <a:r>
              <a:rPr lang="en-ID" dirty="0" smtClean="0">
                <a:latin typeface="AdvGTIMES-R"/>
              </a:rPr>
              <a:t>The </a:t>
            </a:r>
            <a:r>
              <a:rPr lang="en-ID" dirty="0">
                <a:latin typeface="AdvGTIMES-R"/>
              </a:rPr>
              <a:t>cost of losses. While the former two costs refer to the investment costs</a:t>
            </a:r>
            <a:r>
              <a:rPr lang="en-ID" dirty="0" smtClean="0">
                <a:latin typeface="AdvGTIMES-R"/>
              </a:rPr>
              <a:t>, another </a:t>
            </a:r>
            <a:r>
              <a:rPr lang="en-ID" dirty="0">
                <a:latin typeface="AdvGTIMES-R"/>
              </a:rPr>
              <a:t>cost to be observed is the cost of substation losses, as an </a:t>
            </a:r>
            <a:r>
              <a:rPr lang="en-ID" dirty="0" smtClean="0">
                <a:latin typeface="AdvGTIMES-R"/>
              </a:rPr>
              <a:t>operational </a:t>
            </a:r>
            <a:r>
              <a:rPr lang="en-US" dirty="0" smtClean="0">
                <a:latin typeface="AdvGTIMES-R"/>
              </a:rPr>
              <a:t>cost </a:t>
            </a:r>
            <a:r>
              <a:rPr lang="en-US" dirty="0">
                <a:latin typeface="AdvGTIMES-R"/>
              </a:rPr>
              <a:t>(see (7.1)).</a:t>
            </a:r>
          </a:p>
        </p:txBody>
      </p:sp>
      <p:sp>
        <p:nvSpPr>
          <p:cNvPr id="3" name="Rectangle 2"/>
          <p:cNvSpPr/>
          <p:nvPr/>
        </p:nvSpPr>
        <p:spPr>
          <a:xfrm>
            <a:off x="603504" y="3023264"/>
            <a:ext cx="8878824" cy="369332"/>
          </a:xfrm>
          <a:prstGeom prst="rect">
            <a:avLst/>
          </a:prstGeom>
        </p:spPr>
        <p:txBody>
          <a:bodyPr wrap="square">
            <a:spAutoFit/>
          </a:bodyPr>
          <a:lstStyle/>
          <a:p>
            <a:r>
              <a:rPr lang="en-ID" dirty="0">
                <a:latin typeface="AdvGTIMES-R"/>
              </a:rPr>
              <a:t>As a result, the cost associated with the HV substation is</a:t>
            </a:r>
            <a:endParaRPr lang="en-US" dirty="0"/>
          </a:p>
        </p:txBody>
      </p:sp>
      <p:pic>
        <p:nvPicPr>
          <p:cNvPr id="6" name="Picture 5"/>
          <p:cNvPicPr>
            <a:picLocks noChangeAspect="1"/>
          </p:cNvPicPr>
          <p:nvPr/>
        </p:nvPicPr>
        <p:blipFill>
          <a:blip r:embed="rId2"/>
          <a:stretch>
            <a:fillRect/>
          </a:stretch>
        </p:blipFill>
        <p:spPr>
          <a:xfrm>
            <a:off x="1291160" y="3392595"/>
            <a:ext cx="7651672" cy="1018821"/>
          </a:xfrm>
          <a:prstGeom prst="rect">
            <a:avLst/>
          </a:prstGeom>
        </p:spPr>
      </p:pic>
      <p:sp>
        <p:nvSpPr>
          <p:cNvPr id="7" name="Rectangle 6"/>
          <p:cNvSpPr/>
          <p:nvPr/>
        </p:nvSpPr>
        <p:spPr>
          <a:xfrm>
            <a:off x="303458" y="4411416"/>
            <a:ext cx="8549640" cy="1754326"/>
          </a:xfrm>
          <a:prstGeom prst="rect">
            <a:avLst/>
          </a:prstGeom>
        </p:spPr>
        <p:txBody>
          <a:bodyPr wrap="square">
            <a:spAutoFit/>
          </a:bodyPr>
          <a:lstStyle/>
          <a:p>
            <a:pPr marL="342900" indent="-342900">
              <a:buFont typeface="+mj-lt"/>
              <a:buAutoNum type="arabicPeriod" startAt="2"/>
            </a:pPr>
            <a:r>
              <a:rPr lang="en-ID" dirty="0" smtClean="0">
                <a:latin typeface="AdvGTIMES-IT"/>
              </a:rPr>
              <a:t>The </a:t>
            </a:r>
            <a:r>
              <a:rPr lang="en-ID" dirty="0">
                <a:latin typeface="AdvGTIMES-IT"/>
              </a:rPr>
              <a:t>cost associated with the downward grid</a:t>
            </a:r>
            <a:r>
              <a:rPr lang="en-ID" dirty="0">
                <a:latin typeface="AdvGTIMES-R"/>
              </a:rPr>
              <a:t>. This cost term primarily </a:t>
            </a:r>
            <a:r>
              <a:rPr lang="en-ID" dirty="0" smtClean="0">
                <a:latin typeface="AdvGTIMES-R"/>
              </a:rPr>
              <a:t>depends on </a:t>
            </a:r>
            <a:r>
              <a:rPr lang="en-ID" dirty="0">
                <a:latin typeface="AdvGTIMES-R"/>
              </a:rPr>
              <a:t>the feeder cost itself, i.e., the cost per unit length (depending on the type </a:t>
            </a:r>
            <a:r>
              <a:rPr lang="en-ID" dirty="0" smtClean="0">
                <a:latin typeface="AdvGTIMES-R"/>
              </a:rPr>
              <a:t>and the </a:t>
            </a:r>
            <a:r>
              <a:rPr lang="en-ID" dirty="0">
                <a:latin typeface="AdvGTIMES-R"/>
              </a:rPr>
              <a:t>cross sectional area) and the length. Later on, we will talk why we </a:t>
            </a:r>
            <a:r>
              <a:rPr lang="en-ID" dirty="0" smtClean="0">
                <a:latin typeface="AdvGTIMES-R"/>
              </a:rPr>
              <a:t>should choose </a:t>
            </a:r>
            <a:r>
              <a:rPr lang="en-ID" dirty="0">
                <a:latin typeface="AdvGTIMES-R"/>
              </a:rPr>
              <a:t>an appropriate downward feeder. In terms of this cost term, solution (a</a:t>
            </a:r>
            <a:r>
              <a:rPr lang="en-ID" dirty="0" smtClean="0">
                <a:latin typeface="AdvGTIMES-R"/>
              </a:rPr>
              <a:t>) is </a:t>
            </a:r>
            <a:r>
              <a:rPr lang="en-ID" dirty="0">
                <a:latin typeface="AdvGTIMES-R"/>
              </a:rPr>
              <a:t>the best, as there is no downward grid cost. Solution (c) can be better than (b</a:t>
            </a:r>
            <a:r>
              <a:rPr lang="en-ID" dirty="0" smtClean="0">
                <a:latin typeface="AdvGTIMES-R"/>
              </a:rPr>
              <a:t>) as </a:t>
            </a:r>
            <a:r>
              <a:rPr lang="en-ID" dirty="0">
                <a:latin typeface="AdvGTIMES-R"/>
              </a:rPr>
              <a:t>more lengthy feeders are used in (b</a:t>
            </a:r>
            <a:r>
              <a:rPr lang="en-ID" dirty="0" smtClean="0">
                <a:latin typeface="AdvGTIMES-R"/>
              </a:rPr>
              <a:t>).</a:t>
            </a:r>
            <a:endParaRPr lang="en-US" dirty="0"/>
          </a:p>
        </p:txBody>
      </p:sp>
    </p:spTree>
    <p:extLst>
      <p:ext uri="{BB962C8B-B14F-4D97-AF65-F5344CB8AC3E}">
        <p14:creationId xmlns:p14="http://schemas.microsoft.com/office/powerpoint/2010/main" val="128176000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191</a:t>
            </a:fld>
            <a:endParaRPr lang="en-US"/>
          </a:p>
        </p:txBody>
      </p:sp>
      <p:sp>
        <p:nvSpPr>
          <p:cNvPr id="2" name="Rectangle 1"/>
          <p:cNvSpPr/>
          <p:nvPr/>
        </p:nvSpPr>
        <p:spPr>
          <a:xfrm>
            <a:off x="613920" y="441788"/>
            <a:ext cx="8549640" cy="1200329"/>
          </a:xfrm>
          <a:prstGeom prst="rect">
            <a:avLst/>
          </a:prstGeom>
        </p:spPr>
        <p:txBody>
          <a:bodyPr wrap="square">
            <a:spAutoFit/>
          </a:bodyPr>
          <a:lstStyle/>
          <a:p>
            <a:pPr marL="342900" indent="-342900">
              <a:buFont typeface="+mj-lt"/>
              <a:buAutoNum type="arabicPeriod" startAt="3"/>
            </a:pPr>
            <a:r>
              <a:rPr lang="en-ID" dirty="0" smtClean="0">
                <a:latin typeface="AdvGTIMES-IT"/>
              </a:rPr>
              <a:t>The </a:t>
            </a:r>
            <a:r>
              <a:rPr lang="en-ID" dirty="0">
                <a:latin typeface="AdvGTIMES-IT"/>
              </a:rPr>
              <a:t>cost associated with the upward grid</a:t>
            </a:r>
            <a:r>
              <a:rPr lang="en-ID" dirty="0">
                <a:latin typeface="AdvGTIMES-R"/>
              </a:rPr>
              <a:t>. The discussion here is similar to </a:t>
            </a:r>
            <a:r>
              <a:rPr lang="en-ID" dirty="0" smtClean="0">
                <a:latin typeface="AdvGTIMES-R"/>
              </a:rPr>
              <a:t>the discussion </a:t>
            </a:r>
            <a:r>
              <a:rPr lang="en-ID" dirty="0">
                <a:latin typeface="AdvGTIMES-R"/>
              </a:rPr>
              <a:t>for the cost of the downward grid. In terms of this cost term</a:t>
            </a:r>
            <a:r>
              <a:rPr lang="en-ID" dirty="0" smtClean="0">
                <a:latin typeface="AdvGTIMES-R"/>
              </a:rPr>
              <a:t>, solutions </a:t>
            </a:r>
            <a:r>
              <a:rPr lang="en-ID" dirty="0">
                <a:latin typeface="AdvGTIMES-R"/>
              </a:rPr>
              <a:t>(b), (c) and (a) may be regarded as the prior choices, respectively</a:t>
            </a:r>
            <a:r>
              <a:rPr lang="en-ID" dirty="0" smtClean="0">
                <a:latin typeface="AdvGTIMES-R"/>
              </a:rPr>
              <a:t>, based </a:t>
            </a:r>
            <a:r>
              <a:rPr lang="en-ID" dirty="0">
                <a:latin typeface="AdvGTIMES-R"/>
              </a:rPr>
              <a:t>on upward grid lengths.</a:t>
            </a:r>
            <a:endParaRPr lang="en-US" dirty="0"/>
          </a:p>
        </p:txBody>
      </p:sp>
      <p:sp>
        <p:nvSpPr>
          <p:cNvPr id="6" name="Rectangle 5"/>
          <p:cNvSpPr/>
          <p:nvPr/>
        </p:nvSpPr>
        <p:spPr>
          <a:xfrm>
            <a:off x="539496" y="1642117"/>
            <a:ext cx="8915400" cy="3970318"/>
          </a:xfrm>
          <a:prstGeom prst="rect">
            <a:avLst/>
          </a:prstGeom>
        </p:spPr>
        <p:txBody>
          <a:bodyPr wrap="square">
            <a:spAutoFit/>
          </a:bodyPr>
          <a:lstStyle/>
          <a:p>
            <a:r>
              <a:rPr lang="en-ID" dirty="0">
                <a:solidFill>
                  <a:srgbClr val="000000"/>
                </a:solidFill>
                <a:latin typeface="AdvGTIMES-R"/>
              </a:rPr>
              <a:t>For the downward and the upward grids costs, another cost term of interest is</a:t>
            </a:r>
          </a:p>
          <a:p>
            <a:r>
              <a:rPr lang="en-ID" dirty="0">
                <a:solidFill>
                  <a:srgbClr val="000000"/>
                </a:solidFill>
                <a:latin typeface="AdvGTIMES-R"/>
              </a:rPr>
              <a:t>the operational cost, mainly due to the feeder losses (</a:t>
            </a:r>
            <a:r>
              <a:rPr lang="en-ID" dirty="0">
                <a:solidFill>
                  <a:srgbClr val="000000"/>
                </a:solidFill>
                <a:latin typeface="AdvGTIMES-IT"/>
              </a:rPr>
              <a:t>C</a:t>
            </a:r>
            <a:r>
              <a:rPr lang="en-ID" sz="800" dirty="0">
                <a:solidFill>
                  <a:srgbClr val="000000"/>
                </a:solidFill>
                <a:latin typeface="AdvGTIMES-IT"/>
              </a:rPr>
              <a:t>opt </a:t>
            </a:r>
            <a:r>
              <a:rPr lang="en-ID" dirty="0">
                <a:solidFill>
                  <a:srgbClr val="000000"/>
                </a:solidFill>
                <a:latin typeface="AdvGTIMES-R"/>
              </a:rPr>
              <a:t>in (</a:t>
            </a:r>
            <a:r>
              <a:rPr lang="en-ID" dirty="0">
                <a:solidFill>
                  <a:srgbClr val="0000FF"/>
                </a:solidFill>
                <a:latin typeface="AdvGTIMES-R"/>
              </a:rPr>
              <a:t>7.1</a:t>
            </a:r>
            <a:r>
              <a:rPr lang="en-ID" dirty="0">
                <a:solidFill>
                  <a:srgbClr val="000000"/>
                </a:solidFill>
                <a:latin typeface="AdvGTIMES-R"/>
              </a:rPr>
              <a:t>)). More lengthy,</a:t>
            </a:r>
          </a:p>
          <a:p>
            <a:r>
              <a:rPr lang="en-ID" dirty="0">
                <a:solidFill>
                  <a:srgbClr val="000000"/>
                </a:solidFill>
                <a:latin typeface="AdvGTIMES-R"/>
              </a:rPr>
              <a:t>lower cross sectional area feeders result in higher losses. The cost of losses should</a:t>
            </a:r>
          </a:p>
          <a:p>
            <a:r>
              <a:rPr lang="en-ID" dirty="0">
                <a:solidFill>
                  <a:srgbClr val="000000"/>
                </a:solidFill>
                <a:latin typeface="AdvGTIMES-R"/>
              </a:rPr>
              <a:t>be observed for the feeder life (say 30 years).</a:t>
            </a:r>
          </a:p>
          <a:p>
            <a:r>
              <a:rPr lang="en-ID" dirty="0">
                <a:solidFill>
                  <a:srgbClr val="000000"/>
                </a:solidFill>
                <a:latin typeface="AdvGTIMES-R"/>
              </a:rPr>
              <a:t>As discussed so far, even for this primitive simple case, if the planner is to</a:t>
            </a:r>
          </a:p>
          <a:p>
            <a:r>
              <a:rPr lang="en-ID" dirty="0">
                <a:solidFill>
                  <a:srgbClr val="000000"/>
                </a:solidFill>
                <a:latin typeface="AdvGTIMES-R"/>
              </a:rPr>
              <a:t>observe the </a:t>
            </a:r>
            <a:r>
              <a:rPr lang="en-ID" dirty="0">
                <a:solidFill>
                  <a:srgbClr val="000000"/>
                </a:solidFill>
                <a:latin typeface="AdvGTIMES-IT"/>
              </a:rPr>
              <a:t>lowest </a:t>
            </a:r>
            <a:r>
              <a:rPr lang="en-ID" dirty="0">
                <a:solidFill>
                  <a:srgbClr val="000000"/>
                </a:solidFill>
                <a:latin typeface="AdvGTIMES-R"/>
              </a:rPr>
              <a:t>cost choice, the decision is not so easy. However, the decision</a:t>
            </a:r>
          </a:p>
          <a:p>
            <a:r>
              <a:rPr lang="en-ID" dirty="0">
                <a:solidFill>
                  <a:srgbClr val="000000"/>
                </a:solidFill>
                <a:latin typeface="AdvGTIMES-R"/>
              </a:rPr>
              <a:t>is even more complicated as some constraints, which are more of technical nature,</a:t>
            </a:r>
          </a:p>
          <a:p>
            <a:r>
              <a:rPr lang="en-ID" dirty="0">
                <a:solidFill>
                  <a:srgbClr val="000000"/>
                </a:solidFill>
                <a:latin typeface="AdvGTIMES-R"/>
              </a:rPr>
              <a:t>should also be observed. At this stage, we only consider the following two constraints</a:t>
            </a:r>
          </a:p>
          <a:p>
            <a:r>
              <a:rPr lang="en-ID" dirty="0">
                <a:solidFill>
                  <a:srgbClr val="000000"/>
                </a:solidFill>
                <a:latin typeface="AdvGTIMES-R"/>
              </a:rPr>
              <a:t>regarding the upward and the downward grids feeders</a:t>
            </a:r>
          </a:p>
          <a:p>
            <a:pPr marL="742950" lvl="1" indent="-285750">
              <a:buFont typeface="Arial" panose="020B0604020202020204" pitchFamily="34" charset="0"/>
              <a:buChar char="•"/>
            </a:pPr>
            <a:r>
              <a:rPr lang="en-ID" dirty="0" smtClean="0">
                <a:solidFill>
                  <a:srgbClr val="000000"/>
                </a:solidFill>
                <a:latin typeface="AdvGTIMES-IT"/>
              </a:rPr>
              <a:t>Thermal </a:t>
            </a:r>
            <a:r>
              <a:rPr lang="en-ID" dirty="0">
                <a:solidFill>
                  <a:srgbClr val="000000"/>
                </a:solidFill>
                <a:latin typeface="AdvGTIMES-IT"/>
              </a:rPr>
              <a:t>capacity of a feeder</a:t>
            </a:r>
            <a:r>
              <a:rPr lang="en-ID" dirty="0">
                <a:solidFill>
                  <a:srgbClr val="000000"/>
                </a:solidFill>
                <a:latin typeface="AdvGTIMES-R"/>
              </a:rPr>
              <a:t>. Thermal capacity of a feeder should not </a:t>
            </a:r>
            <a:r>
              <a:rPr lang="en-ID" dirty="0" smtClean="0">
                <a:solidFill>
                  <a:srgbClr val="000000"/>
                </a:solidFill>
                <a:latin typeface="AdvGTIMES-R"/>
              </a:rPr>
              <a:t>be violated </a:t>
            </a:r>
            <a:r>
              <a:rPr lang="en-ID" dirty="0">
                <a:solidFill>
                  <a:srgbClr val="000000"/>
                </a:solidFill>
                <a:latin typeface="AdvGTIMES-R"/>
              </a:rPr>
              <a:t>upon feeding a load node. The lowest thermal capacity </a:t>
            </a:r>
            <a:r>
              <a:rPr lang="en-ID" dirty="0" smtClean="0">
                <a:solidFill>
                  <a:srgbClr val="000000"/>
                </a:solidFill>
                <a:latin typeface="AdvGTIMES-R"/>
              </a:rPr>
              <a:t>feeder (</a:t>
            </a:r>
            <a:r>
              <a:rPr lang="en-ID" dirty="0">
                <a:solidFill>
                  <a:srgbClr val="000000"/>
                </a:solidFill>
                <a:latin typeface="AdvGTIMES-R"/>
              </a:rPr>
              <a:t>appropriate for feeding a specific load) should be selected, as it is normally </a:t>
            </a:r>
            <a:r>
              <a:rPr lang="en-ID" dirty="0" smtClean="0">
                <a:solidFill>
                  <a:srgbClr val="000000"/>
                </a:solidFill>
                <a:latin typeface="AdvGTIMES-R"/>
              </a:rPr>
              <a:t>the </a:t>
            </a:r>
            <a:r>
              <a:rPr lang="en-US" dirty="0" smtClean="0">
                <a:solidFill>
                  <a:srgbClr val="000000"/>
                </a:solidFill>
                <a:latin typeface="AdvGTIMES-R"/>
              </a:rPr>
              <a:t>lowest </a:t>
            </a:r>
            <a:r>
              <a:rPr lang="en-US" dirty="0">
                <a:solidFill>
                  <a:srgbClr val="000000"/>
                </a:solidFill>
                <a:latin typeface="AdvGTIMES-R"/>
              </a:rPr>
              <a:t>cost choice</a:t>
            </a:r>
            <a:r>
              <a:rPr lang="en-US" dirty="0" smtClean="0">
                <a:solidFill>
                  <a:srgbClr val="000000"/>
                </a:solidFill>
                <a:latin typeface="AdvGTIMES-R"/>
              </a:rPr>
              <a:t>. </a:t>
            </a:r>
            <a:endParaRPr lang="en-US" dirty="0">
              <a:solidFill>
                <a:srgbClr val="000000"/>
              </a:solidFill>
              <a:latin typeface="AdvGTIMES-R"/>
            </a:endParaRPr>
          </a:p>
          <a:p>
            <a:pPr marL="742950" lvl="1" indent="-285750">
              <a:buFont typeface="Arial" panose="020B0604020202020204" pitchFamily="34" charset="0"/>
              <a:buChar char="•"/>
            </a:pPr>
            <a:endParaRPr lang="en-ID" dirty="0">
              <a:solidFill>
                <a:srgbClr val="000000"/>
              </a:solidFill>
              <a:latin typeface="AdvGTIMES-R"/>
            </a:endParaRPr>
          </a:p>
        </p:txBody>
      </p:sp>
    </p:spTree>
    <p:extLst>
      <p:ext uri="{BB962C8B-B14F-4D97-AF65-F5344CB8AC3E}">
        <p14:creationId xmlns:p14="http://schemas.microsoft.com/office/powerpoint/2010/main" val="20833173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192</a:t>
            </a:fld>
            <a:endParaRPr lang="en-US"/>
          </a:p>
        </p:txBody>
      </p:sp>
      <p:sp>
        <p:nvSpPr>
          <p:cNvPr id="6" name="Rectangle 5"/>
          <p:cNvSpPr/>
          <p:nvPr/>
        </p:nvSpPr>
        <p:spPr>
          <a:xfrm>
            <a:off x="685800" y="297475"/>
            <a:ext cx="8915400" cy="1200329"/>
          </a:xfrm>
          <a:prstGeom prst="rect">
            <a:avLst/>
          </a:prstGeom>
        </p:spPr>
        <p:txBody>
          <a:bodyPr wrap="square">
            <a:spAutoFit/>
          </a:bodyPr>
          <a:lstStyle/>
          <a:p>
            <a:pPr marL="285750" indent="-285750">
              <a:buFont typeface="Arial" panose="020B0604020202020204" pitchFamily="34" charset="0"/>
              <a:buChar char="•"/>
            </a:pPr>
            <a:r>
              <a:rPr lang="en-ID" dirty="0" smtClean="0">
                <a:solidFill>
                  <a:srgbClr val="000000"/>
                </a:solidFill>
                <a:latin typeface="AdvGTIMES-IT"/>
              </a:rPr>
              <a:t>Acceptable </a:t>
            </a:r>
            <a:r>
              <a:rPr lang="en-ID" dirty="0">
                <a:solidFill>
                  <a:srgbClr val="000000"/>
                </a:solidFill>
                <a:latin typeface="AdvGTIMES-IT"/>
              </a:rPr>
              <a:t>voltage drop along a feeder</a:t>
            </a:r>
            <a:r>
              <a:rPr lang="en-ID" dirty="0">
                <a:solidFill>
                  <a:srgbClr val="000000"/>
                </a:solidFill>
                <a:latin typeface="AdvGTIMES-R"/>
              </a:rPr>
              <a:t>. The voltage drop along a feeder </a:t>
            </a:r>
            <a:r>
              <a:rPr lang="en-ID" dirty="0" smtClean="0">
                <a:solidFill>
                  <a:srgbClr val="000000"/>
                </a:solidFill>
                <a:latin typeface="AdvGTIMES-R"/>
              </a:rPr>
              <a:t>should be </a:t>
            </a:r>
            <a:r>
              <a:rPr lang="en-ID" dirty="0">
                <a:solidFill>
                  <a:srgbClr val="000000"/>
                </a:solidFill>
                <a:latin typeface="AdvGTIMES-R"/>
              </a:rPr>
              <a:t>less than a </a:t>
            </a:r>
            <a:r>
              <a:rPr lang="en-ID" dirty="0" err="1">
                <a:solidFill>
                  <a:srgbClr val="000000"/>
                </a:solidFill>
                <a:latin typeface="AdvGTIMES-R"/>
              </a:rPr>
              <a:t>prespecified</a:t>
            </a:r>
            <a:r>
              <a:rPr lang="en-ID" dirty="0">
                <a:solidFill>
                  <a:srgbClr val="000000"/>
                </a:solidFill>
                <a:latin typeface="AdvGTIMES-R"/>
              </a:rPr>
              <a:t> value (say 5%). A higher cross sectional area </a:t>
            </a:r>
            <a:r>
              <a:rPr lang="en-ID" dirty="0" smtClean="0">
                <a:solidFill>
                  <a:srgbClr val="000000"/>
                </a:solidFill>
                <a:latin typeface="AdvGTIMES-R"/>
              </a:rPr>
              <a:t>feeder  (</a:t>
            </a:r>
            <a:r>
              <a:rPr lang="en-ID" dirty="0">
                <a:solidFill>
                  <a:srgbClr val="000000"/>
                </a:solidFill>
                <a:latin typeface="AdvGTIMES-R"/>
              </a:rPr>
              <a:t>i.e., a feeder with lower resistance) results in lower voltage drop, </a:t>
            </a:r>
            <a:r>
              <a:rPr lang="en-ID" dirty="0" smtClean="0">
                <a:solidFill>
                  <a:srgbClr val="000000"/>
                </a:solidFill>
                <a:latin typeface="AdvGTIMES-R"/>
              </a:rPr>
              <a:t>however higher </a:t>
            </a:r>
            <a:r>
              <a:rPr lang="en-ID" dirty="0">
                <a:solidFill>
                  <a:srgbClr val="000000"/>
                </a:solidFill>
                <a:latin typeface="AdvGTIMES-R"/>
              </a:rPr>
              <a:t>in terms of feeder cost</a:t>
            </a:r>
            <a:r>
              <a:rPr lang="en-ID" dirty="0" smtClean="0">
                <a:solidFill>
                  <a:srgbClr val="000000"/>
                </a:solidFill>
                <a:latin typeface="AdvGTIMES-R"/>
              </a:rPr>
              <a:t>.</a:t>
            </a:r>
            <a:endParaRPr lang="en-ID" dirty="0">
              <a:solidFill>
                <a:srgbClr val="000000"/>
              </a:solidFill>
              <a:latin typeface="AdvGTIMES-R"/>
            </a:endParaRPr>
          </a:p>
        </p:txBody>
      </p:sp>
      <p:sp>
        <p:nvSpPr>
          <p:cNvPr id="7" name="Rectangle 6"/>
          <p:cNvSpPr/>
          <p:nvPr/>
        </p:nvSpPr>
        <p:spPr>
          <a:xfrm>
            <a:off x="685800" y="1497804"/>
            <a:ext cx="8915400" cy="1754326"/>
          </a:xfrm>
          <a:prstGeom prst="rect">
            <a:avLst/>
          </a:prstGeom>
        </p:spPr>
        <p:txBody>
          <a:bodyPr wrap="square">
            <a:spAutoFit/>
          </a:bodyPr>
          <a:lstStyle/>
          <a:p>
            <a:r>
              <a:rPr lang="en-ID" dirty="0" smtClean="0">
                <a:solidFill>
                  <a:srgbClr val="000000"/>
                </a:solidFill>
                <a:latin typeface="AdvGTIMES-R"/>
              </a:rPr>
              <a:t>Normally</a:t>
            </a:r>
            <a:r>
              <a:rPr lang="en-ID" dirty="0">
                <a:solidFill>
                  <a:srgbClr val="000000"/>
                </a:solidFill>
                <a:latin typeface="AdvGTIMES-R"/>
              </a:rPr>
              <a:t>, for low-length feeders, the thermal capacity is the limiting constraint</a:t>
            </a:r>
          </a:p>
          <a:p>
            <a:r>
              <a:rPr lang="en-ID" dirty="0">
                <a:solidFill>
                  <a:srgbClr val="000000"/>
                </a:solidFill>
                <a:latin typeface="AdvGTIMES-R"/>
              </a:rPr>
              <a:t>while for the high-length feeders; voltage drop is the limiting one. In terms of these</a:t>
            </a:r>
          </a:p>
          <a:p>
            <a:r>
              <a:rPr lang="en-ID" dirty="0">
                <a:solidFill>
                  <a:srgbClr val="000000"/>
                </a:solidFill>
                <a:latin typeface="AdvGTIMES-R"/>
              </a:rPr>
              <a:t>two constraints, upward and downward grids should be appropriately selected for</a:t>
            </a:r>
          </a:p>
          <a:p>
            <a:r>
              <a:rPr lang="en-ID" dirty="0">
                <a:solidFill>
                  <a:srgbClr val="000000"/>
                </a:solidFill>
                <a:latin typeface="AdvGTIMES-R"/>
              </a:rPr>
              <a:t>solutions (a), (b) and (c); otherwise, a lower cost solution may be justified, while</a:t>
            </a:r>
          </a:p>
          <a:p>
            <a:r>
              <a:rPr lang="en-ID" dirty="0">
                <a:solidFill>
                  <a:srgbClr val="000000"/>
                </a:solidFill>
                <a:latin typeface="AdvGTIMES-R"/>
              </a:rPr>
              <a:t>technical requirements are not met. Moreover, in terms of the HV substation, its</a:t>
            </a:r>
          </a:p>
          <a:p>
            <a:r>
              <a:rPr lang="en-ID" dirty="0">
                <a:solidFill>
                  <a:srgbClr val="000000"/>
                </a:solidFill>
                <a:latin typeface="AdvGTIMES-R"/>
              </a:rPr>
              <a:t>capacity should be observed as a constraint.</a:t>
            </a:r>
            <a:endParaRPr lang="en-US" dirty="0"/>
          </a:p>
        </p:txBody>
      </p:sp>
      <p:sp>
        <p:nvSpPr>
          <p:cNvPr id="3" name="Rectangle 2"/>
          <p:cNvSpPr/>
          <p:nvPr/>
        </p:nvSpPr>
        <p:spPr>
          <a:xfrm>
            <a:off x="685800" y="3252130"/>
            <a:ext cx="8787384" cy="1754326"/>
          </a:xfrm>
          <a:prstGeom prst="rect">
            <a:avLst/>
          </a:prstGeom>
        </p:spPr>
        <p:txBody>
          <a:bodyPr wrap="square">
            <a:spAutoFit/>
          </a:bodyPr>
          <a:lstStyle/>
          <a:p>
            <a:r>
              <a:rPr lang="en-ID" dirty="0">
                <a:solidFill>
                  <a:srgbClr val="000000"/>
                </a:solidFill>
                <a:latin typeface="AdvGTIMES-R"/>
              </a:rPr>
              <a:t>Let us make the situation as in solutions (a), (b) and (c), even more complex.</a:t>
            </a:r>
          </a:p>
          <a:p>
            <a:r>
              <a:rPr lang="en-ID" dirty="0">
                <a:solidFill>
                  <a:srgbClr val="000000"/>
                </a:solidFill>
                <a:latin typeface="AdvGTIMES-R"/>
              </a:rPr>
              <a:t>Assume that there are already two existing substations supplying the loads in</a:t>
            </a:r>
          </a:p>
          <a:p>
            <a:r>
              <a:rPr lang="en-ID" dirty="0">
                <a:solidFill>
                  <a:srgbClr val="000000"/>
                </a:solidFill>
                <a:latin typeface="AdvGTIMES-R"/>
              </a:rPr>
              <a:t>current year. Moreover, assume that the loads shown in Fig. </a:t>
            </a:r>
            <a:r>
              <a:rPr lang="en-ID" dirty="0">
                <a:solidFill>
                  <a:srgbClr val="0000FF"/>
                </a:solidFill>
                <a:latin typeface="AdvGTIMES-R"/>
              </a:rPr>
              <a:t>7.1 </a:t>
            </a:r>
            <a:r>
              <a:rPr lang="en-ID" dirty="0">
                <a:solidFill>
                  <a:srgbClr val="000000"/>
                </a:solidFill>
                <a:latin typeface="AdvGTIMES-R"/>
              </a:rPr>
              <a:t>are the amount of</a:t>
            </a:r>
          </a:p>
          <a:p>
            <a:r>
              <a:rPr lang="en-ID" dirty="0">
                <a:solidFill>
                  <a:srgbClr val="000000"/>
                </a:solidFill>
                <a:latin typeface="AdvGTIMES-R"/>
              </a:rPr>
              <a:t>load increments (in comparison with the current year) for a target year. The aim is,</a:t>
            </a:r>
          </a:p>
          <a:p>
            <a:r>
              <a:rPr lang="en-ID" dirty="0">
                <a:solidFill>
                  <a:srgbClr val="000000"/>
                </a:solidFill>
                <a:latin typeface="AdvGTIMES-R"/>
              </a:rPr>
              <a:t>again, to supply the load increments via both </a:t>
            </a:r>
            <a:r>
              <a:rPr lang="en-ID" dirty="0">
                <a:solidFill>
                  <a:srgbClr val="000000"/>
                </a:solidFill>
                <a:latin typeface="AdvGTIMES-IT"/>
              </a:rPr>
              <a:t>new substations </a:t>
            </a:r>
            <a:r>
              <a:rPr lang="en-ID" dirty="0">
                <a:solidFill>
                  <a:srgbClr val="000000"/>
                </a:solidFill>
                <a:latin typeface="AdvGTIMES-R"/>
              </a:rPr>
              <a:t>(similar to Figs. </a:t>
            </a:r>
            <a:r>
              <a:rPr lang="en-ID" dirty="0">
                <a:solidFill>
                  <a:srgbClr val="0000FF"/>
                </a:solidFill>
                <a:latin typeface="AdvGTIMES-R"/>
              </a:rPr>
              <a:t>7.2</a:t>
            </a:r>
            <a:r>
              <a:rPr lang="en-ID" dirty="0">
                <a:solidFill>
                  <a:srgbClr val="000000"/>
                </a:solidFill>
                <a:latin typeface="AdvGTIMES-R"/>
              </a:rPr>
              <a:t>,</a:t>
            </a:r>
          </a:p>
          <a:p>
            <a:r>
              <a:rPr lang="en-ID" dirty="0">
                <a:solidFill>
                  <a:srgbClr val="0000FF"/>
                </a:solidFill>
                <a:latin typeface="AdvGTIMES-R"/>
              </a:rPr>
              <a:t>7.3 </a:t>
            </a:r>
            <a:r>
              <a:rPr lang="en-ID" dirty="0">
                <a:solidFill>
                  <a:srgbClr val="000000"/>
                </a:solidFill>
                <a:latin typeface="AdvGTIMES-R"/>
              </a:rPr>
              <a:t>and </a:t>
            </a:r>
            <a:r>
              <a:rPr lang="en-ID" dirty="0">
                <a:solidFill>
                  <a:srgbClr val="0000FF"/>
                </a:solidFill>
                <a:latin typeface="AdvGTIMES-R"/>
              </a:rPr>
              <a:t>7.4</a:t>
            </a:r>
            <a:r>
              <a:rPr lang="en-ID" dirty="0">
                <a:solidFill>
                  <a:srgbClr val="000000"/>
                </a:solidFill>
                <a:latin typeface="AdvGTIMES-R"/>
              </a:rPr>
              <a:t>) and </a:t>
            </a:r>
            <a:r>
              <a:rPr lang="en-ID" dirty="0">
                <a:solidFill>
                  <a:srgbClr val="000000"/>
                </a:solidFill>
                <a:latin typeface="AdvGTIMES-IT"/>
              </a:rPr>
              <a:t>existing substations </a:t>
            </a:r>
            <a:r>
              <a:rPr lang="en-ID" dirty="0">
                <a:solidFill>
                  <a:srgbClr val="000000"/>
                </a:solidFill>
                <a:latin typeface="AdvGTIMES-R"/>
              </a:rPr>
              <a:t>(if they can be expanded). </a:t>
            </a:r>
            <a:endParaRPr lang="en-ID" dirty="0" smtClean="0">
              <a:solidFill>
                <a:srgbClr val="000000"/>
              </a:solidFill>
              <a:latin typeface="AdvGTIMES-R"/>
            </a:endParaRPr>
          </a:p>
        </p:txBody>
      </p:sp>
    </p:spTree>
    <p:extLst>
      <p:ext uri="{BB962C8B-B14F-4D97-AF65-F5344CB8AC3E}">
        <p14:creationId xmlns:p14="http://schemas.microsoft.com/office/powerpoint/2010/main" val="427734828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193</a:t>
            </a:fld>
            <a:endParaRPr lang="en-US"/>
          </a:p>
        </p:txBody>
      </p:sp>
      <p:sp>
        <p:nvSpPr>
          <p:cNvPr id="6" name="Rectangle 5"/>
          <p:cNvSpPr/>
          <p:nvPr/>
        </p:nvSpPr>
        <p:spPr>
          <a:xfrm>
            <a:off x="502920" y="252898"/>
            <a:ext cx="8787384" cy="1477328"/>
          </a:xfrm>
          <a:prstGeom prst="rect">
            <a:avLst/>
          </a:prstGeom>
        </p:spPr>
        <p:txBody>
          <a:bodyPr wrap="square">
            <a:spAutoFit/>
          </a:bodyPr>
          <a:lstStyle/>
          <a:p>
            <a:r>
              <a:rPr lang="en-ID" dirty="0" smtClean="0">
                <a:solidFill>
                  <a:srgbClr val="000000"/>
                </a:solidFill>
                <a:latin typeface="AdvGTIMES-R"/>
              </a:rPr>
              <a:t>Note </a:t>
            </a:r>
            <a:r>
              <a:rPr lang="en-ID" dirty="0">
                <a:solidFill>
                  <a:srgbClr val="000000"/>
                </a:solidFill>
                <a:latin typeface="AdvGTIMES-R"/>
              </a:rPr>
              <a:t>that the costs associated with expanding an existing substation is normally</a:t>
            </a:r>
          </a:p>
          <a:p>
            <a:r>
              <a:rPr lang="en-ID" dirty="0">
                <a:solidFill>
                  <a:srgbClr val="000000"/>
                </a:solidFill>
                <a:latin typeface="AdvGTIMES-R"/>
              </a:rPr>
              <a:t>lower than constructing a new one with a similar capacity. While there may be</a:t>
            </a:r>
          </a:p>
          <a:p>
            <a:r>
              <a:rPr lang="en-ID" dirty="0">
                <a:solidFill>
                  <a:srgbClr val="000000"/>
                </a:solidFill>
                <a:latin typeface="AdvGTIMES-R"/>
              </a:rPr>
              <a:t>opportunities for supplying some parts of the loads via the existing substations (by</a:t>
            </a:r>
          </a:p>
          <a:p>
            <a:r>
              <a:rPr lang="en-ID" dirty="0">
                <a:solidFill>
                  <a:srgbClr val="000000"/>
                </a:solidFill>
                <a:latin typeface="AdvGTIMES-R"/>
              </a:rPr>
              <a:t>their expansions, if feasible), the rest should be supplied through new substations;</a:t>
            </a:r>
          </a:p>
          <a:p>
            <a:r>
              <a:rPr lang="en-US" dirty="0">
                <a:solidFill>
                  <a:srgbClr val="000000"/>
                </a:solidFill>
                <a:latin typeface="AdvGTIMES-R"/>
              </a:rPr>
              <a:t>properly, allocated and sized.</a:t>
            </a:r>
            <a:endParaRPr lang="en-US" dirty="0"/>
          </a:p>
        </p:txBody>
      </p:sp>
      <p:sp>
        <p:nvSpPr>
          <p:cNvPr id="2" name="Rectangle 1"/>
          <p:cNvSpPr/>
          <p:nvPr/>
        </p:nvSpPr>
        <p:spPr>
          <a:xfrm>
            <a:off x="261595" y="1973318"/>
            <a:ext cx="4905702" cy="400110"/>
          </a:xfrm>
          <a:prstGeom prst="rect">
            <a:avLst/>
          </a:prstGeom>
        </p:spPr>
        <p:txBody>
          <a:bodyPr wrap="none">
            <a:spAutoFit/>
          </a:bodyPr>
          <a:lstStyle/>
          <a:p>
            <a:r>
              <a:rPr lang="en-ID" sz="2000" b="1" dirty="0">
                <a:latin typeface="AdvGTIMES-BI"/>
              </a:rPr>
              <a:t>7.3.2 Typical Results for a Simple Case</a:t>
            </a:r>
            <a:endParaRPr lang="en-US" sz="2000" b="1" dirty="0"/>
          </a:p>
        </p:txBody>
      </p:sp>
      <p:sp>
        <p:nvSpPr>
          <p:cNvPr id="3" name="Rectangle 2"/>
          <p:cNvSpPr/>
          <p:nvPr/>
        </p:nvSpPr>
        <p:spPr>
          <a:xfrm>
            <a:off x="566292" y="2466957"/>
            <a:ext cx="8660640" cy="3416320"/>
          </a:xfrm>
          <a:prstGeom prst="rect">
            <a:avLst/>
          </a:prstGeom>
        </p:spPr>
        <p:txBody>
          <a:bodyPr wrap="square">
            <a:spAutoFit/>
          </a:bodyPr>
          <a:lstStyle/>
          <a:p>
            <a:r>
              <a:rPr lang="en-ID" dirty="0">
                <a:solidFill>
                  <a:srgbClr val="000000"/>
                </a:solidFill>
                <a:latin typeface="AdvGTIMES-R"/>
              </a:rPr>
              <a:t>Let us assume a simple case in which the cost of the upward grid is totally ignored.</a:t>
            </a:r>
          </a:p>
          <a:p>
            <a:r>
              <a:rPr lang="en-ID" dirty="0">
                <a:solidFill>
                  <a:srgbClr val="000000"/>
                </a:solidFill>
                <a:latin typeface="AdvGTIMES-R"/>
              </a:rPr>
              <a:t>Moreover, assume that the downward grid cost is directly proportional to the</a:t>
            </a:r>
          </a:p>
          <a:p>
            <a:r>
              <a:rPr lang="en-ID" dirty="0">
                <a:solidFill>
                  <a:srgbClr val="000000"/>
                </a:solidFill>
                <a:latin typeface="AdvGTIMES-R"/>
              </a:rPr>
              <a:t>length of the feeder, supplying a load, via a substation. With this assumption, it is</a:t>
            </a:r>
          </a:p>
          <a:p>
            <a:r>
              <a:rPr lang="en-ID" dirty="0">
                <a:solidFill>
                  <a:srgbClr val="000000"/>
                </a:solidFill>
                <a:latin typeface="AdvGTIMES-R"/>
              </a:rPr>
              <a:t>implied that only one feeder type is used for supplying the loads. As already noted,</a:t>
            </a:r>
          </a:p>
          <a:p>
            <a:r>
              <a:rPr lang="en-ID" dirty="0">
                <a:solidFill>
                  <a:srgbClr val="000000"/>
                </a:solidFill>
                <a:latin typeface="AdvGTIMES-R"/>
              </a:rPr>
              <a:t>the cost of each substation can be mainly divided into a fixed (independent from</a:t>
            </a:r>
          </a:p>
          <a:p>
            <a:r>
              <a:rPr lang="en-ID" dirty="0">
                <a:solidFill>
                  <a:srgbClr val="000000"/>
                </a:solidFill>
                <a:latin typeface="AdvGTIMES-R"/>
              </a:rPr>
              <a:t>the capacity) cost (due to the land required) and a variable (dependent on the</a:t>
            </a:r>
          </a:p>
          <a:p>
            <a:r>
              <a:rPr lang="en-ID" dirty="0">
                <a:solidFill>
                  <a:srgbClr val="000000"/>
                </a:solidFill>
                <a:latin typeface="AdvGTIMES-R"/>
              </a:rPr>
              <a:t>capacity) cost (due to the equipment). The cases to be considered are shown in</a:t>
            </a:r>
          </a:p>
          <a:p>
            <a:r>
              <a:rPr lang="en-US" dirty="0">
                <a:solidFill>
                  <a:srgbClr val="000000"/>
                </a:solidFill>
                <a:latin typeface="AdvGTIMES-R"/>
              </a:rPr>
              <a:t>Table </a:t>
            </a:r>
            <a:r>
              <a:rPr lang="en-US" dirty="0">
                <a:solidFill>
                  <a:srgbClr val="0000FF"/>
                </a:solidFill>
                <a:latin typeface="AdvGTIMES-R"/>
              </a:rPr>
              <a:t>7.1</a:t>
            </a:r>
            <a:r>
              <a:rPr lang="en-US" dirty="0">
                <a:solidFill>
                  <a:srgbClr val="000000"/>
                </a:solidFill>
                <a:latin typeface="AdvGTIMES-R"/>
              </a:rPr>
              <a:t>.</a:t>
            </a:r>
          </a:p>
          <a:p>
            <a:r>
              <a:rPr lang="en-ID" dirty="0">
                <a:solidFill>
                  <a:srgbClr val="000000"/>
                </a:solidFill>
                <a:latin typeface="AdvGTIMES-R"/>
              </a:rPr>
              <a:t>Detailed descriptions of the cases, as well as the overall results are followed.</a:t>
            </a:r>
          </a:p>
          <a:p>
            <a:r>
              <a:rPr lang="en-ID" dirty="0">
                <a:solidFill>
                  <a:srgbClr val="000000"/>
                </a:solidFill>
                <a:latin typeface="AdvGTIMES-R"/>
              </a:rPr>
              <a:t>The system under study is shown in Fig. </a:t>
            </a:r>
            <a:r>
              <a:rPr lang="en-ID" dirty="0">
                <a:solidFill>
                  <a:srgbClr val="0000FF"/>
                </a:solidFill>
                <a:latin typeface="AdvGTIMES-R"/>
              </a:rPr>
              <a:t>7.6</a:t>
            </a:r>
            <a:r>
              <a:rPr lang="en-ID" dirty="0">
                <a:solidFill>
                  <a:srgbClr val="000000"/>
                </a:solidFill>
                <a:latin typeface="AdvGTIMES-R"/>
              </a:rPr>
              <a:t>, showing a 37-load node case with no</a:t>
            </a:r>
          </a:p>
          <a:p>
            <a:r>
              <a:rPr lang="en-ID" dirty="0">
                <a:solidFill>
                  <a:srgbClr val="000000"/>
                </a:solidFill>
                <a:latin typeface="AdvGTIMES-R"/>
              </a:rPr>
              <a:t>existing substations. Let us assume that 25 candidate substations are assumed as</a:t>
            </a:r>
          </a:p>
          <a:p>
            <a:r>
              <a:rPr lang="en-US" dirty="0">
                <a:solidFill>
                  <a:srgbClr val="000000"/>
                </a:solidFill>
                <a:latin typeface="AdvGTIMES-R"/>
              </a:rPr>
              <a:t>shown in this figure.</a:t>
            </a:r>
            <a:endParaRPr lang="en-US" dirty="0"/>
          </a:p>
        </p:txBody>
      </p:sp>
    </p:spTree>
    <p:extLst>
      <p:ext uri="{BB962C8B-B14F-4D97-AF65-F5344CB8AC3E}">
        <p14:creationId xmlns:p14="http://schemas.microsoft.com/office/powerpoint/2010/main" val="203044911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194</a:t>
            </a:fld>
            <a:endParaRPr lang="en-US"/>
          </a:p>
        </p:txBody>
      </p:sp>
      <p:pic>
        <p:nvPicPr>
          <p:cNvPr id="2" name="Picture 1"/>
          <p:cNvPicPr>
            <a:picLocks noChangeAspect="1"/>
          </p:cNvPicPr>
          <p:nvPr/>
        </p:nvPicPr>
        <p:blipFill>
          <a:blip r:embed="rId2"/>
          <a:stretch>
            <a:fillRect/>
          </a:stretch>
        </p:blipFill>
        <p:spPr>
          <a:xfrm>
            <a:off x="563118" y="149351"/>
            <a:ext cx="4749546" cy="3261647"/>
          </a:xfrm>
          <a:prstGeom prst="rect">
            <a:avLst/>
          </a:prstGeom>
        </p:spPr>
      </p:pic>
      <p:sp>
        <p:nvSpPr>
          <p:cNvPr id="3" name="Rectangle 2"/>
          <p:cNvSpPr/>
          <p:nvPr/>
        </p:nvSpPr>
        <p:spPr>
          <a:xfrm>
            <a:off x="1308674" y="3420142"/>
            <a:ext cx="3459601" cy="307777"/>
          </a:xfrm>
          <a:prstGeom prst="rect">
            <a:avLst/>
          </a:prstGeom>
        </p:spPr>
        <p:txBody>
          <a:bodyPr wrap="none">
            <a:spAutoFit/>
          </a:bodyPr>
          <a:lstStyle/>
          <a:p>
            <a:r>
              <a:rPr lang="en-ID" sz="1400" smtClean="0">
                <a:latin typeface="AdvGTIMES-B"/>
              </a:rPr>
              <a:t>Fig. 7.5 </a:t>
            </a:r>
            <a:r>
              <a:rPr lang="en-ID" sz="1400" smtClean="0">
                <a:latin typeface="AdvGTIMES-R"/>
              </a:rPr>
              <a:t>Solution with existing substations</a:t>
            </a:r>
            <a:endParaRPr lang="en-US" sz="1400" dirty="0"/>
          </a:p>
        </p:txBody>
      </p:sp>
      <p:sp>
        <p:nvSpPr>
          <p:cNvPr id="6" name="Rectangle 5"/>
          <p:cNvSpPr/>
          <p:nvPr/>
        </p:nvSpPr>
        <p:spPr>
          <a:xfrm>
            <a:off x="5824775" y="3358587"/>
            <a:ext cx="2412840" cy="307777"/>
          </a:xfrm>
          <a:prstGeom prst="rect">
            <a:avLst/>
          </a:prstGeom>
        </p:spPr>
        <p:txBody>
          <a:bodyPr wrap="none">
            <a:spAutoFit/>
          </a:bodyPr>
          <a:lstStyle/>
          <a:p>
            <a:r>
              <a:rPr lang="en-US" sz="1400" dirty="0">
                <a:latin typeface="AdvGTIMES-B"/>
              </a:rPr>
              <a:t>Fig. 7.6 </a:t>
            </a:r>
            <a:r>
              <a:rPr lang="en-US" sz="1400" dirty="0">
                <a:latin typeface="AdvGTIMES-R"/>
              </a:rPr>
              <a:t>System under study</a:t>
            </a:r>
            <a:endParaRPr lang="en-US" sz="1400" dirty="0"/>
          </a:p>
        </p:txBody>
      </p:sp>
      <p:pic>
        <p:nvPicPr>
          <p:cNvPr id="7" name="Picture 6"/>
          <p:cNvPicPr>
            <a:picLocks noChangeAspect="1"/>
          </p:cNvPicPr>
          <p:nvPr/>
        </p:nvPicPr>
        <p:blipFill>
          <a:blip r:embed="rId3"/>
          <a:stretch>
            <a:fillRect/>
          </a:stretch>
        </p:blipFill>
        <p:spPr>
          <a:xfrm>
            <a:off x="5312664" y="235315"/>
            <a:ext cx="4215657" cy="3184827"/>
          </a:xfrm>
          <a:prstGeom prst="rect">
            <a:avLst/>
          </a:prstGeom>
        </p:spPr>
      </p:pic>
      <p:pic>
        <p:nvPicPr>
          <p:cNvPr id="8" name="Picture 7"/>
          <p:cNvPicPr>
            <a:picLocks noChangeAspect="1"/>
          </p:cNvPicPr>
          <p:nvPr/>
        </p:nvPicPr>
        <p:blipFill>
          <a:blip r:embed="rId4"/>
          <a:stretch>
            <a:fillRect/>
          </a:stretch>
        </p:blipFill>
        <p:spPr>
          <a:xfrm>
            <a:off x="656843" y="3854576"/>
            <a:ext cx="8319361" cy="1887855"/>
          </a:xfrm>
          <a:prstGeom prst="rect">
            <a:avLst/>
          </a:prstGeom>
        </p:spPr>
      </p:pic>
    </p:spTree>
    <p:extLst>
      <p:ext uri="{BB962C8B-B14F-4D97-AF65-F5344CB8AC3E}">
        <p14:creationId xmlns:p14="http://schemas.microsoft.com/office/powerpoint/2010/main" val="38795985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195</a:t>
            </a:fld>
            <a:endParaRPr lang="en-US"/>
          </a:p>
        </p:txBody>
      </p:sp>
      <p:sp>
        <p:nvSpPr>
          <p:cNvPr id="2" name="Rectangle 1"/>
          <p:cNvSpPr/>
          <p:nvPr/>
        </p:nvSpPr>
        <p:spPr>
          <a:xfrm>
            <a:off x="306557" y="226814"/>
            <a:ext cx="1864613" cy="400110"/>
          </a:xfrm>
          <a:prstGeom prst="rect">
            <a:avLst/>
          </a:prstGeom>
        </p:spPr>
        <p:txBody>
          <a:bodyPr wrap="none">
            <a:spAutoFit/>
          </a:bodyPr>
          <a:lstStyle/>
          <a:p>
            <a:r>
              <a:rPr lang="en-US" sz="2000" b="1" dirty="0">
                <a:latin typeface="AdvGTIMES-B"/>
              </a:rPr>
              <a:t>7.3.2.1 Case 1</a:t>
            </a:r>
            <a:endParaRPr lang="en-US" b="1" dirty="0"/>
          </a:p>
        </p:txBody>
      </p:sp>
      <p:sp>
        <p:nvSpPr>
          <p:cNvPr id="3" name="Rectangle 2"/>
          <p:cNvSpPr/>
          <p:nvPr/>
        </p:nvSpPr>
        <p:spPr>
          <a:xfrm>
            <a:off x="539496" y="700499"/>
            <a:ext cx="8723376" cy="2308324"/>
          </a:xfrm>
          <a:prstGeom prst="rect">
            <a:avLst/>
          </a:prstGeom>
        </p:spPr>
        <p:txBody>
          <a:bodyPr wrap="square">
            <a:spAutoFit/>
          </a:bodyPr>
          <a:lstStyle/>
          <a:p>
            <a:r>
              <a:rPr lang="en-ID" dirty="0">
                <a:solidFill>
                  <a:srgbClr val="000000"/>
                </a:solidFill>
                <a:latin typeface="AdvGTIMES-R"/>
              </a:rPr>
              <a:t>If the substation cost is the main term of the total cost (in comparison with other</a:t>
            </a:r>
          </a:p>
          <a:p>
            <a:r>
              <a:rPr lang="en-ID" dirty="0">
                <a:solidFill>
                  <a:srgbClr val="000000"/>
                </a:solidFill>
                <a:latin typeface="AdvGTIMES-R"/>
              </a:rPr>
              <a:t>terms) and moreover, there is no limit on the capacity of each substation, it is</a:t>
            </a:r>
          </a:p>
          <a:p>
            <a:r>
              <a:rPr lang="en-ID" dirty="0">
                <a:solidFill>
                  <a:srgbClr val="000000"/>
                </a:solidFill>
                <a:latin typeface="AdvGTIMES-R"/>
              </a:rPr>
              <a:t>expected that only one substation is justified for supplying all loads (with enough</a:t>
            </a:r>
          </a:p>
          <a:p>
            <a:r>
              <a:rPr lang="en-ID" dirty="0">
                <a:solidFill>
                  <a:srgbClr val="000000"/>
                </a:solidFill>
                <a:latin typeface="AdvGTIMES-R"/>
              </a:rPr>
              <a:t>capacity, Fig. </a:t>
            </a:r>
            <a:r>
              <a:rPr lang="en-ID" dirty="0">
                <a:solidFill>
                  <a:srgbClr val="0000FF"/>
                </a:solidFill>
                <a:latin typeface="AdvGTIMES-R"/>
              </a:rPr>
              <a:t>7.7</a:t>
            </a:r>
            <a:r>
              <a:rPr lang="en-ID" dirty="0">
                <a:solidFill>
                  <a:srgbClr val="000000"/>
                </a:solidFill>
                <a:latin typeface="AdvGTIMES-R"/>
              </a:rPr>
              <a:t>). The reason for justifying only one substation is that the cost of</a:t>
            </a:r>
          </a:p>
          <a:p>
            <a:r>
              <a:rPr lang="en-ID" dirty="0">
                <a:solidFill>
                  <a:srgbClr val="000000"/>
                </a:solidFill>
                <a:latin typeface="AdvGTIMES-R"/>
              </a:rPr>
              <a:t>the land required is assumed to be independent of the capacity of the substation.</a:t>
            </a:r>
          </a:p>
          <a:p>
            <a:r>
              <a:rPr lang="en-ID" dirty="0">
                <a:solidFill>
                  <a:srgbClr val="000000"/>
                </a:solidFill>
                <a:latin typeface="AdvGTIMES-R"/>
              </a:rPr>
              <a:t>Besides, the substation would be justified at the load </a:t>
            </a:r>
            <a:r>
              <a:rPr lang="en-ID" dirty="0" err="1">
                <a:solidFill>
                  <a:srgbClr val="000000"/>
                </a:solidFill>
                <a:latin typeface="AdvGTIMES-R"/>
              </a:rPr>
              <a:t>center</a:t>
            </a:r>
            <a:r>
              <a:rPr lang="en-ID" dirty="0">
                <a:solidFill>
                  <a:srgbClr val="000000"/>
                </a:solidFill>
                <a:latin typeface="AdvGTIMES-R"/>
              </a:rPr>
              <a:t> of gravity of all load</a:t>
            </a:r>
          </a:p>
          <a:p>
            <a:r>
              <a:rPr lang="en-ID" dirty="0">
                <a:solidFill>
                  <a:srgbClr val="000000"/>
                </a:solidFill>
                <a:latin typeface="AdvGTIMES-R"/>
              </a:rPr>
              <a:t>nodes, to make sure that the overall downward grid length is the lowest and the</a:t>
            </a:r>
          </a:p>
          <a:p>
            <a:r>
              <a:rPr lang="en-ID" dirty="0">
                <a:solidFill>
                  <a:srgbClr val="000000"/>
                </a:solidFill>
                <a:latin typeface="AdvGTIMES-R"/>
              </a:rPr>
              <a:t>downward grid cost is at minimum. More details are provided in </a:t>
            </a:r>
            <a:r>
              <a:rPr lang="en-ID" dirty="0">
                <a:solidFill>
                  <a:srgbClr val="0000FF"/>
                </a:solidFill>
                <a:latin typeface="AdvGTIMES-R"/>
              </a:rPr>
              <a:t>Sect. 7.4</a:t>
            </a:r>
            <a:r>
              <a:rPr lang="en-ID" dirty="0">
                <a:solidFill>
                  <a:srgbClr val="000000"/>
                </a:solidFill>
                <a:latin typeface="AdvGTIMES-R"/>
              </a:rPr>
              <a:t>.</a:t>
            </a:r>
            <a:endParaRPr lang="en-US" dirty="0"/>
          </a:p>
        </p:txBody>
      </p:sp>
      <p:sp>
        <p:nvSpPr>
          <p:cNvPr id="6" name="Rectangle 5"/>
          <p:cNvSpPr/>
          <p:nvPr/>
        </p:nvSpPr>
        <p:spPr>
          <a:xfrm>
            <a:off x="306557" y="3299198"/>
            <a:ext cx="1850186" cy="400110"/>
          </a:xfrm>
          <a:prstGeom prst="rect">
            <a:avLst/>
          </a:prstGeom>
        </p:spPr>
        <p:txBody>
          <a:bodyPr wrap="none">
            <a:spAutoFit/>
          </a:bodyPr>
          <a:lstStyle/>
          <a:p>
            <a:r>
              <a:rPr lang="en-US" sz="2000" b="1" dirty="0">
                <a:latin typeface="AdvGTIMES-B"/>
              </a:rPr>
              <a:t>7.3.2.2 Case 2</a:t>
            </a:r>
            <a:endParaRPr lang="en-US" b="1" dirty="0"/>
          </a:p>
        </p:txBody>
      </p:sp>
      <p:sp>
        <p:nvSpPr>
          <p:cNvPr id="7" name="Rectangle 6"/>
          <p:cNvSpPr/>
          <p:nvPr/>
        </p:nvSpPr>
        <p:spPr>
          <a:xfrm>
            <a:off x="539496" y="3757515"/>
            <a:ext cx="8951976" cy="1200329"/>
          </a:xfrm>
          <a:prstGeom prst="rect">
            <a:avLst/>
          </a:prstGeom>
        </p:spPr>
        <p:txBody>
          <a:bodyPr wrap="square">
            <a:spAutoFit/>
          </a:bodyPr>
          <a:lstStyle/>
          <a:p>
            <a:r>
              <a:rPr lang="en-ID" dirty="0">
                <a:solidFill>
                  <a:srgbClr val="000000"/>
                </a:solidFill>
                <a:latin typeface="AdvGTIMES-R"/>
              </a:rPr>
              <a:t>Now assume that each substation has a specified capacity limit so that more than</a:t>
            </a:r>
          </a:p>
          <a:p>
            <a:r>
              <a:rPr lang="en-ID" dirty="0">
                <a:solidFill>
                  <a:srgbClr val="000000"/>
                </a:solidFill>
                <a:latin typeface="AdvGTIMES-R"/>
              </a:rPr>
              <a:t>one substation is required to supply the loads. It is expected that more substations</a:t>
            </a:r>
          </a:p>
          <a:p>
            <a:r>
              <a:rPr lang="en-ID" dirty="0">
                <a:solidFill>
                  <a:srgbClr val="000000"/>
                </a:solidFill>
                <a:latin typeface="AdvGTIMES-R"/>
              </a:rPr>
              <a:t>to be justified; however, so allocated that the overall downward grid lengths are</a:t>
            </a:r>
          </a:p>
          <a:p>
            <a:r>
              <a:rPr lang="en-ID" dirty="0">
                <a:solidFill>
                  <a:srgbClr val="000000"/>
                </a:solidFill>
                <a:latin typeface="AdvGTIMES-R"/>
              </a:rPr>
              <a:t>again minimum. The results are shown is Fig. </a:t>
            </a:r>
            <a:r>
              <a:rPr lang="en-ID" dirty="0">
                <a:solidFill>
                  <a:srgbClr val="0000FF"/>
                </a:solidFill>
                <a:latin typeface="AdvGTIMES-R"/>
              </a:rPr>
              <a:t>7.8</a:t>
            </a:r>
            <a:r>
              <a:rPr lang="en-ID" dirty="0">
                <a:solidFill>
                  <a:srgbClr val="000000"/>
                </a:solidFill>
                <a:latin typeface="AdvGTIMES-R"/>
              </a:rPr>
              <a:t>.</a:t>
            </a:r>
            <a:endParaRPr lang="en-US" dirty="0"/>
          </a:p>
        </p:txBody>
      </p:sp>
    </p:spTree>
    <p:extLst>
      <p:ext uri="{BB962C8B-B14F-4D97-AF65-F5344CB8AC3E}">
        <p14:creationId xmlns:p14="http://schemas.microsoft.com/office/powerpoint/2010/main" val="2515480188"/>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196</a:t>
            </a:fld>
            <a:endParaRPr lang="en-US"/>
          </a:p>
        </p:txBody>
      </p:sp>
      <p:sp>
        <p:nvSpPr>
          <p:cNvPr id="2" name="Rectangle 1"/>
          <p:cNvSpPr/>
          <p:nvPr/>
        </p:nvSpPr>
        <p:spPr>
          <a:xfrm>
            <a:off x="1298562" y="3591806"/>
            <a:ext cx="2263761" cy="307777"/>
          </a:xfrm>
          <a:prstGeom prst="rect">
            <a:avLst/>
          </a:prstGeom>
        </p:spPr>
        <p:txBody>
          <a:bodyPr wrap="none">
            <a:spAutoFit/>
          </a:bodyPr>
          <a:lstStyle/>
          <a:p>
            <a:r>
              <a:rPr lang="en-ID" sz="1400" dirty="0">
                <a:latin typeface="AdvGTIMES-B"/>
              </a:rPr>
              <a:t>Fig. 7.7 </a:t>
            </a:r>
            <a:r>
              <a:rPr lang="en-ID" sz="1400" dirty="0">
                <a:latin typeface="AdvGTIMES-R"/>
              </a:rPr>
              <a:t>Results for case 1</a:t>
            </a:r>
            <a:endParaRPr lang="en-US" sz="1400" dirty="0"/>
          </a:p>
        </p:txBody>
      </p:sp>
      <p:sp>
        <p:nvSpPr>
          <p:cNvPr id="3" name="Rectangle 2"/>
          <p:cNvSpPr/>
          <p:nvPr/>
        </p:nvSpPr>
        <p:spPr>
          <a:xfrm>
            <a:off x="6035156" y="3591806"/>
            <a:ext cx="2263761" cy="307777"/>
          </a:xfrm>
          <a:prstGeom prst="rect">
            <a:avLst/>
          </a:prstGeom>
        </p:spPr>
        <p:txBody>
          <a:bodyPr wrap="none">
            <a:spAutoFit/>
          </a:bodyPr>
          <a:lstStyle/>
          <a:p>
            <a:r>
              <a:rPr lang="en-ID" sz="1400" dirty="0">
                <a:latin typeface="AdvGTIMES-B"/>
              </a:rPr>
              <a:t>Fig. 7.8 </a:t>
            </a:r>
            <a:r>
              <a:rPr lang="en-ID" sz="1400" dirty="0">
                <a:latin typeface="AdvGTIMES-R"/>
              </a:rPr>
              <a:t>Results for case 2</a:t>
            </a:r>
            <a:endParaRPr lang="en-US" sz="1400" dirty="0"/>
          </a:p>
        </p:txBody>
      </p:sp>
      <p:pic>
        <p:nvPicPr>
          <p:cNvPr id="6" name="Picture 5"/>
          <p:cNvPicPr>
            <a:picLocks noChangeAspect="1"/>
          </p:cNvPicPr>
          <p:nvPr/>
        </p:nvPicPr>
        <p:blipFill>
          <a:blip r:embed="rId2"/>
          <a:stretch>
            <a:fillRect/>
          </a:stretch>
        </p:blipFill>
        <p:spPr>
          <a:xfrm>
            <a:off x="283509" y="315207"/>
            <a:ext cx="4549901" cy="3276599"/>
          </a:xfrm>
          <a:prstGeom prst="rect">
            <a:avLst/>
          </a:prstGeom>
        </p:spPr>
      </p:pic>
      <p:pic>
        <p:nvPicPr>
          <p:cNvPr id="7" name="Picture 6"/>
          <p:cNvPicPr>
            <a:picLocks noChangeAspect="1"/>
          </p:cNvPicPr>
          <p:nvPr/>
        </p:nvPicPr>
        <p:blipFill>
          <a:blip r:embed="rId3"/>
          <a:stretch>
            <a:fillRect/>
          </a:stretch>
        </p:blipFill>
        <p:spPr>
          <a:xfrm>
            <a:off x="4728781" y="315206"/>
            <a:ext cx="4347299" cy="3276599"/>
          </a:xfrm>
          <a:prstGeom prst="rect">
            <a:avLst/>
          </a:prstGeom>
        </p:spPr>
      </p:pic>
      <p:sp>
        <p:nvSpPr>
          <p:cNvPr id="8" name="Rectangle 7"/>
          <p:cNvSpPr/>
          <p:nvPr/>
        </p:nvSpPr>
        <p:spPr>
          <a:xfrm>
            <a:off x="283509" y="4039862"/>
            <a:ext cx="1864613" cy="400110"/>
          </a:xfrm>
          <a:prstGeom prst="rect">
            <a:avLst/>
          </a:prstGeom>
        </p:spPr>
        <p:txBody>
          <a:bodyPr wrap="none">
            <a:spAutoFit/>
          </a:bodyPr>
          <a:lstStyle/>
          <a:p>
            <a:r>
              <a:rPr lang="en-US" sz="2000" b="1" dirty="0">
                <a:latin typeface="AdvGTIMES-B"/>
              </a:rPr>
              <a:t>7.3.2.3 Case 3</a:t>
            </a:r>
            <a:endParaRPr lang="en-US" sz="2000" b="1" dirty="0"/>
          </a:p>
        </p:txBody>
      </p:sp>
      <p:sp>
        <p:nvSpPr>
          <p:cNvPr id="9" name="Rectangle 8"/>
          <p:cNvSpPr/>
          <p:nvPr/>
        </p:nvSpPr>
        <p:spPr>
          <a:xfrm>
            <a:off x="492252" y="4439972"/>
            <a:ext cx="8971788" cy="1477328"/>
          </a:xfrm>
          <a:prstGeom prst="rect">
            <a:avLst/>
          </a:prstGeom>
        </p:spPr>
        <p:txBody>
          <a:bodyPr wrap="square">
            <a:spAutoFit/>
          </a:bodyPr>
          <a:lstStyle/>
          <a:p>
            <a:r>
              <a:rPr lang="en-ID" dirty="0">
                <a:solidFill>
                  <a:srgbClr val="000000"/>
                </a:solidFill>
                <a:latin typeface="AdvGTIMES-R"/>
              </a:rPr>
              <a:t>Now assume that the conditions are the same as in case 2, except that the cost of</a:t>
            </a:r>
          </a:p>
          <a:p>
            <a:r>
              <a:rPr lang="en-ID" dirty="0">
                <a:solidFill>
                  <a:srgbClr val="000000"/>
                </a:solidFill>
                <a:latin typeface="AdvGTIMES-R"/>
              </a:rPr>
              <a:t>the land required is different for each point. In fact, normally for high density load</a:t>
            </a:r>
          </a:p>
          <a:p>
            <a:r>
              <a:rPr lang="en-ID" dirty="0" err="1">
                <a:solidFill>
                  <a:srgbClr val="000000"/>
                </a:solidFill>
                <a:latin typeface="AdvGTIMES-R"/>
              </a:rPr>
              <a:t>centers</a:t>
            </a:r>
            <a:r>
              <a:rPr lang="en-ID" dirty="0">
                <a:solidFill>
                  <a:srgbClr val="000000"/>
                </a:solidFill>
                <a:latin typeface="AdvGTIMES-R"/>
              </a:rPr>
              <a:t>, the land cost is much higher than the others. The results obtained are</a:t>
            </a:r>
          </a:p>
          <a:p>
            <a:r>
              <a:rPr lang="en-ID" dirty="0">
                <a:solidFill>
                  <a:srgbClr val="000000"/>
                </a:solidFill>
                <a:latin typeface="AdvGTIMES-R"/>
              </a:rPr>
              <a:t>shown in Fig. </a:t>
            </a:r>
            <a:r>
              <a:rPr lang="en-ID" dirty="0">
                <a:solidFill>
                  <a:srgbClr val="0000FF"/>
                </a:solidFill>
                <a:latin typeface="AdvGTIMES-R"/>
              </a:rPr>
              <a:t>7.9</a:t>
            </a:r>
            <a:r>
              <a:rPr lang="en-ID" dirty="0">
                <a:solidFill>
                  <a:srgbClr val="000000"/>
                </a:solidFill>
                <a:latin typeface="AdvGTIMES-R"/>
              </a:rPr>
              <a:t>. As expected, the substations are justified more towards the areas</a:t>
            </a:r>
          </a:p>
          <a:p>
            <a:r>
              <a:rPr lang="en-US" dirty="0">
                <a:solidFill>
                  <a:srgbClr val="000000"/>
                </a:solidFill>
                <a:latin typeface="AdvGTIMES-R"/>
              </a:rPr>
              <a:t>with lower land costs.</a:t>
            </a:r>
            <a:endParaRPr lang="en-US" dirty="0"/>
          </a:p>
        </p:txBody>
      </p:sp>
    </p:spTree>
    <p:extLst>
      <p:ext uri="{BB962C8B-B14F-4D97-AF65-F5344CB8AC3E}">
        <p14:creationId xmlns:p14="http://schemas.microsoft.com/office/powerpoint/2010/main" val="141773963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197</a:t>
            </a:fld>
            <a:endParaRPr lang="en-US"/>
          </a:p>
        </p:txBody>
      </p:sp>
      <p:sp>
        <p:nvSpPr>
          <p:cNvPr id="2" name="Rectangle 1"/>
          <p:cNvSpPr/>
          <p:nvPr/>
        </p:nvSpPr>
        <p:spPr>
          <a:xfrm>
            <a:off x="260837" y="245102"/>
            <a:ext cx="1850186" cy="400110"/>
          </a:xfrm>
          <a:prstGeom prst="rect">
            <a:avLst/>
          </a:prstGeom>
        </p:spPr>
        <p:txBody>
          <a:bodyPr wrap="none">
            <a:spAutoFit/>
          </a:bodyPr>
          <a:lstStyle/>
          <a:p>
            <a:r>
              <a:rPr lang="en-US" sz="2000" b="1" dirty="0">
                <a:latin typeface="AdvGTIMES-B"/>
              </a:rPr>
              <a:t>7.3.2.4 Case 4</a:t>
            </a:r>
            <a:endParaRPr lang="en-US" sz="2000" b="1" dirty="0"/>
          </a:p>
        </p:txBody>
      </p:sp>
      <p:sp>
        <p:nvSpPr>
          <p:cNvPr id="3" name="Rectangle 2"/>
          <p:cNvSpPr/>
          <p:nvPr/>
        </p:nvSpPr>
        <p:spPr>
          <a:xfrm>
            <a:off x="510540" y="645212"/>
            <a:ext cx="8999220" cy="1200329"/>
          </a:xfrm>
          <a:prstGeom prst="rect">
            <a:avLst/>
          </a:prstGeom>
        </p:spPr>
        <p:txBody>
          <a:bodyPr wrap="square">
            <a:spAutoFit/>
          </a:bodyPr>
          <a:lstStyle/>
          <a:p>
            <a:r>
              <a:rPr lang="en-ID" dirty="0">
                <a:solidFill>
                  <a:srgbClr val="000000"/>
                </a:solidFill>
                <a:latin typeface="AdvGTIMES-R"/>
              </a:rPr>
              <a:t>In this case, it is assumed that the downward grid cost is much higher than the</a:t>
            </a:r>
          </a:p>
          <a:p>
            <a:r>
              <a:rPr lang="en-ID" dirty="0">
                <a:solidFill>
                  <a:srgbClr val="000000"/>
                </a:solidFill>
                <a:latin typeface="AdvGTIMES-R"/>
              </a:rPr>
              <a:t>substation cost. The results are shown in Fig. </a:t>
            </a:r>
            <a:r>
              <a:rPr lang="en-ID" dirty="0">
                <a:solidFill>
                  <a:srgbClr val="0000FF"/>
                </a:solidFill>
                <a:latin typeface="AdvGTIMES-R"/>
              </a:rPr>
              <a:t>7.10</a:t>
            </a:r>
            <a:r>
              <a:rPr lang="en-ID" dirty="0">
                <a:solidFill>
                  <a:srgbClr val="000000"/>
                </a:solidFill>
                <a:latin typeface="AdvGTIMES-R"/>
              </a:rPr>
              <a:t>. As expected, each load point </a:t>
            </a:r>
            <a:r>
              <a:rPr lang="en-ID" dirty="0" smtClean="0">
                <a:solidFill>
                  <a:srgbClr val="000000"/>
                </a:solidFill>
                <a:latin typeface="AdvGTIMES-R"/>
              </a:rPr>
              <a:t>is </a:t>
            </a:r>
            <a:r>
              <a:rPr lang="en-ID" dirty="0">
                <a:latin typeface="AdvGTIMES-R"/>
              </a:rPr>
              <a:t>connected to its closest substation so that the overall downward grid cost is at</a:t>
            </a:r>
          </a:p>
          <a:p>
            <a:r>
              <a:rPr lang="en-US" dirty="0">
                <a:latin typeface="AdvGTIMES-R"/>
              </a:rPr>
              <a:t>minimum.</a:t>
            </a:r>
          </a:p>
        </p:txBody>
      </p:sp>
      <p:sp>
        <p:nvSpPr>
          <p:cNvPr id="6" name="Rectangle 5"/>
          <p:cNvSpPr/>
          <p:nvPr/>
        </p:nvSpPr>
        <p:spPr>
          <a:xfrm>
            <a:off x="1618604" y="5192005"/>
            <a:ext cx="2263761" cy="307777"/>
          </a:xfrm>
          <a:prstGeom prst="rect">
            <a:avLst/>
          </a:prstGeom>
        </p:spPr>
        <p:txBody>
          <a:bodyPr wrap="none">
            <a:spAutoFit/>
          </a:bodyPr>
          <a:lstStyle/>
          <a:p>
            <a:r>
              <a:rPr lang="en-ID" sz="1400" dirty="0">
                <a:latin typeface="AdvGTIMES-B"/>
              </a:rPr>
              <a:t>Fig. 7.9 </a:t>
            </a:r>
            <a:r>
              <a:rPr lang="en-ID" sz="1400" dirty="0">
                <a:latin typeface="AdvGTIMES-R"/>
              </a:rPr>
              <a:t>Results for case 3</a:t>
            </a:r>
            <a:endParaRPr lang="en-US" dirty="0"/>
          </a:p>
        </p:txBody>
      </p:sp>
      <p:sp>
        <p:nvSpPr>
          <p:cNvPr id="7" name="Rectangle 6"/>
          <p:cNvSpPr/>
          <p:nvPr/>
        </p:nvSpPr>
        <p:spPr>
          <a:xfrm>
            <a:off x="6016756" y="5475469"/>
            <a:ext cx="2363147" cy="307777"/>
          </a:xfrm>
          <a:prstGeom prst="rect">
            <a:avLst/>
          </a:prstGeom>
        </p:spPr>
        <p:txBody>
          <a:bodyPr wrap="none">
            <a:spAutoFit/>
          </a:bodyPr>
          <a:lstStyle/>
          <a:p>
            <a:r>
              <a:rPr lang="en-ID" sz="1400" dirty="0">
                <a:latin typeface="AdvGTIMES-B"/>
              </a:rPr>
              <a:t>Fig. 7.10 </a:t>
            </a:r>
            <a:r>
              <a:rPr lang="en-ID" sz="1400" dirty="0">
                <a:latin typeface="AdvGTIMES-R"/>
              </a:rPr>
              <a:t>Results for case 4</a:t>
            </a:r>
            <a:endParaRPr lang="en-US" dirty="0"/>
          </a:p>
        </p:txBody>
      </p:sp>
      <p:pic>
        <p:nvPicPr>
          <p:cNvPr id="8" name="Picture 7"/>
          <p:cNvPicPr>
            <a:picLocks noChangeAspect="1"/>
          </p:cNvPicPr>
          <p:nvPr/>
        </p:nvPicPr>
        <p:blipFill>
          <a:blip r:embed="rId2"/>
          <a:stretch>
            <a:fillRect/>
          </a:stretch>
        </p:blipFill>
        <p:spPr>
          <a:xfrm>
            <a:off x="578082" y="1845541"/>
            <a:ext cx="4478576" cy="3329963"/>
          </a:xfrm>
          <a:prstGeom prst="rect">
            <a:avLst/>
          </a:prstGeom>
        </p:spPr>
      </p:pic>
      <p:pic>
        <p:nvPicPr>
          <p:cNvPr id="9" name="Picture 8"/>
          <p:cNvPicPr>
            <a:picLocks noChangeAspect="1"/>
          </p:cNvPicPr>
          <p:nvPr/>
        </p:nvPicPr>
        <p:blipFill>
          <a:blip r:embed="rId3"/>
          <a:stretch>
            <a:fillRect/>
          </a:stretch>
        </p:blipFill>
        <p:spPr>
          <a:xfrm>
            <a:off x="5010150" y="1845540"/>
            <a:ext cx="4568292" cy="3329963"/>
          </a:xfrm>
          <a:prstGeom prst="rect">
            <a:avLst/>
          </a:prstGeom>
        </p:spPr>
      </p:pic>
    </p:spTree>
    <p:extLst>
      <p:ext uri="{BB962C8B-B14F-4D97-AF65-F5344CB8AC3E}">
        <p14:creationId xmlns:p14="http://schemas.microsoft.com/office/powerpoint/2010/main" val="71490029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198</a:t>
            </a:fld>
            <a:endParaRPr lang="en-US"/>
          </a:p>
        </p:txBody>
      </p:sp>
      <p:sp>
        <p:nvSpPr>
          <p:cNvPr id="2" name="Rectangle 1"/>
          <p:cNvSpPr/>
          <p:nvPr/>
        </p:nvSpPr>
        <p:spPr>
          <a:xfrm>
            <a:off x="259228" y="217670"/>
            <a:ext cx="3120213" cy="400110"/>
          </a:xfrm>
          <a:prstGeom prst="rect">
            <a:avLst/>
          </a:prstGeom>
        </p:spPr>
        <p:txBody>
          <a:bodyPr wrap="none">
            <a:spAutoFit/>
          </a:bodyPr>
          <a:lstStyle/>
          <a:p>
            <a:r>
              <a:rPr lang="en-US" sz="2000" b="1" dirty="0">
                <a:latin typeface="AdvGTIMES-B"/>
              </a:rPr>
              <a:t>7.4 A Mathematical View</a:t>
            </a:r>
            <a:endParaRPr lang="en-US" sz="2000" b="1" dirty="0"/>
          </a:p>
        </p:txBody>
      </p:sp>
      <p:sp>
        <p:nvSpPr>
          <p:cNvPr id="3" name="Rectangle 2"/>
          <p:cNvSpPr/>
          <p:nvPr/>
        </p:nvSpPr>
        <p:spPr>
          <a:xfrm>
            <a:off x="510540" y="617780"/>
            <a:ext cx="8871204" cy="1200329"/>
          </a:xfrm>
          <a:prstGeom prst="rect">
            <a:avLst/>
          </a:prstGeom>
        </p:spPr>
        <p:txBody>
          <a:bodyPr wrap="square">
            <a:spAutoFit/>
          </a:bodyPr>
          <a:lstStyle/>
          <a:p>
            <a:r>
              <a:rPr lang="en-ID" dirty="0">
                <a:solidFill>
                  <a:srgbClr val="000000"/>
                </a:solidFill>
                <a:latin typeface="AdvGTIMES-R"/>
              </a:rPr>
              <a:t>In this section, we try to formulate the problem of </a:t>
            </a:r>
            <a:r>
              <a:rPr lang="en-ID" dirty="0">
                <a:solidFill>
                  <a:srgbClr val="0000FF"/>
                </a:solidFill>
                <a:latin typeface="AdvGTIMES-R"/>
              </a:rPr>
              <a:t>Sect. 7.3 </a:t>
            </a:r>
            <a:r>
              <a:rPr lang="en-ID" dirty="0">
                <a:solidFill>
                  <a:srgbClr val="000000"/>
                </a:solidFill>
                <a:latin typeface="AdvGTIMES-R"/>
              </a:rPr>
              <a:t>as a mathematical</a:t>
            </a:r>
          </a:p>
          <a:p>
            <a:r>
              <a:rPr lang="en-ID" dirty="0">
                <a:solidFill>
                  <a:srgbClr val="000000"/>
                </a:solidFill>
                <a:latin typeface="AdvGTIMES-R"/>
              </a:rPr>
              <a:t>optimization problem; however, in a simplified form. From the three cost terms</a:t>
            </a:r>
          </a:p>
          <a:p>
            <a:r>
              <a:rPr lang="en-ID" dirty="0">
                <a:solidFill>
                  <a:srgbClr val="000000"/>
                </a:solidFill>
                <a:latin typeface="AdvGTIMES-R"/>
              </a:rPr>
              <a:t>addressed in </a:t>
            </a:r>
            <a:r>
              <a:rPr lang="en-ID" dirty="0">
                <a:solidFill>
                  <a:srgbClr val="0000FF"/>
                </a:solidFill>
                <a:latin typeface="AdvGTIMES-R"/>
              </a:rPr>
              <a:t>Sect. 7.3.1</a:t>
            </a:r>
            <a:r>
              <a:rPr lang="en-ID" dirty="0">
                <a:solidFill>
                  <a:srgbClr val="000000"/>
                </a:solidFill>
                <a:latin typeface="AdvGTIMES-R"/>
              </a:rPr>
              <a:t>, only the first two, i.e., the cost associated with the HV</a:t>
            </a:r>
          </a:p>
          <a:p>
            <a:r>
              <a:rPr lang="en-ID" dirty="0">
                <a:solidFill>
                  <a:srgbClr val="000000"/>
                </a:solidFill>
                <a:latin typeface="AdvGTIMES-R"/>
              </a:rPr>
              <a:t>substations and the cost associated with the downward grid are considered.</a:t>
            </a:r>
            <a:endParaRPr lang="en-US" dirty="0"/>
          </a:p>
        </p:txBody>
      </p:sp>
      <p:sp>
        <p:nvSpPr>
          <p:cNvPr id="6" name="Rectangle 5"/>
          <p:cNvSpPr/>
          <p:nvPr/>
        </p:nvSpPr>
        <p:spPr>
          <a:xfrm>
            <a:off x="510540" y="1911700"/>
            <a:ext cx="8788908" cy="923330"/>
          </a:xfrm>
          <a:prstGeom prst="rect">
            <a:avLst/>
          </a:prstGeom>
        </p:spPr>
        <p:txBody>
          <a:bodyPr wrap="square">
            <a:spAutoFit/>
          </a:bodyPr>
          <a:lstStyle/>
          <a:p>
            <a:r>
              <a:rPr lang="en-ID" dirty="0">
                <a:latin typeface="AdvGTIMES-R"/>
              </a:rPr>
              <a:t>Moreover, it is assumed that the cost of the downward grid is merely proportional</a:t>
            </a:r>
          </a:p>
          <a:p>
            <a:r>
              <a:rPr lang="en-ID" dirty="0">
                <a:latin typeface="AdvGTIMES-R"/>
              </a:rPr>
              <a:t>to the distance of the load node to the feeding substation. In the following</a:t>
            </a:r>
          </a:p>
          <a:p>
            <a:r>
              <a:rPr lang="en-ID" dirty="0">
                <a:latin typeface="AdvGTIMES-R"/>
              </a:rPr>
              <a:t>subsections, more details are presented.</a:t>
            </a:r>
            <a:endParaRPr lang="en-US" dirty="0"/>
          </a:p>
        </p:txBody>
      </p:sp>
      <p:sp>
        <p:nvSpPr>
          <p:cNvPr id="7" name="Rectangle 6"/>
          <p:cNvSpPr/>
          <p:nvPr/>
        </p:nvSpPr>
        <p:spPr>
          <a:xfrm>
            <a:off x="248456" y="2942122"/>
            <a:ext cx="3130985" cy="400110"/>
          </a:xfrm>
          <a:prstGeom prst="rect">
            <a:avLst/>
          </a:prstGeom>
        </p:spPr>
        <p:txBody>
          <a:bodyPr wrap="none">
            <a:spAutoFit/>
          </a:bodyPr>
          <a:lstStyle/>
          <a:p>
            <a:r>
              <a:rPr lang="en-US" sz="2000" b="1" dirty="0">
                <a:latin typeface="AdvGTIMES-BI"/>
              </a:rPr>
              <a:t>7.4.1 Objective Function</a:t>
            </a:r>
            <a:endParaRPr lang="en-US" sz="2000" b="1" dirty="0"/>
          </a:p>
        </p:txBody>
      </p:sp>
      <p:sp>
        <p:nvSpPr>
          <p:cNvPr id="8" name="Rectangle 7"/>
          <p:cNvSpPr/>
          <p:nvPr/>
        </p:nvSpPr>
        <p:spPr>
          <a:xfrm>
            <a:off x="510540" y="3360910"/>
            <a:ext cx="9090660" cy="646331"/>
          </a:xfrm>
          <a:prstGeom prst="rect">
            <a:avLst/>
          </a:prstGeom>
        </p:spPr>
        <p:txBody>
          <a:bodyPr wrap="square">
            <a:spAutoFit/>
          </a:bodyPr>
          <a:lstStyle/>
          <a:p>
            <a:r>
              <a:rPr lang="en-ID" dirty="0">
                <a:latin typeface="AdvGTIMES-R"/>
              </a:rPr>
              <a:t>The objective function, </a:t>
            </a:r>
            <a:r>
              <a:rPr lang="en-ID" dirty="0" err="1">
                <a:latin typeface="AdvGTIMES-IT"/>
              </a:rPr>
              <a:t>C</a:t>
            </a:r>
            <a:r>
              <a:rPr lang="en-ID" sz="800" dirty="0" err="1">
                <a:latin typeface="AdvGTIMES-IT"/>
              </a:rPr>
              <a:t>total</a:t>
            </a:r>
            <a:r>
              <a:rPr lang="en-ID" dirty="0">
                <a:latin typeface="AdvGTIMES-R"/>
              </a:rPr>
              <a:t>, consists of the following two terms; </a:t>
            </a:r>
            <a:r>
              <a:rPr lang="en-ID" dirty="0" err="1">
                <a:latin typeface="AdvGTIMES-IT"/>
              </a:rPr>
              <a:t>C</a:t>
            </a:r>
            <a:r>
              <a:rPr lang="en-ID" sz="800" dirty="0" err="1">
                <a:latin typeface="AdvGTIMES-IT"/>
              </a:rPr>
              <a:t>down</a:t>
            </a:r>
            <a:r>
              <a:rPr lang="en-ID" sz="800" dirty="0">
                <a:latin typeface="AdvGTIMES-IT"/>
              </a:rPr>
              <a:t>–line</a:t>
            </a:r>
          </a:p>
          <a:p>
            <a:r>
              <a:rPr lang="en-ID" dirty="0">
                <a:latin typeface="AdvGTIMES-R"/>
              </a:rPr>
              <a:t>(downward grid cost) and </a:t>
            </a:r>
            <a:r>
              <a:rPr lang="en-ID" dirty="0" err="1">
                <a:latin typeface="AdvGTIMES-IT"/>
              </a:rPr>
              <a:t>C</a:t>
            </a:r>
            <a:r>
              <a:rPr lang="en-ID" sz="800" dirty="0" err="1">
                <a:latin typeface="AdvGTIMES-IT"/>
              </a:rPr>
              <a:t>stat</a:t>
            </a:r>
            <a:r>
              <a:rPr lang="en-ID" sz="800" dirty="0">
                <a:latin typeface="AdvGTIMES-IT"/>
              </a:rPr>
              <a:t> </a:t>
            </a:r>
            <a:r>
              <a:rPr lang="en-ID" dirty="0">
                <a:latin typeface="AdvGTIMES-R"/>
              </a:rPr>
              <a:t>(HV substation cost), i.e.</a:t>
            </a:r>
            <a:endParaRPr lang="en-US" dirty="0"/>
          </a:p>
        </p:txBody>
      </p:sp>
      <p:pic>
        <p:nvPicPr>
          <p:cNvPr id="9" name="Picture 8"/>
          <p:cNvPicPr>
            <a:picLocks noChangeAspect="1"/>
          </p:cNvPicPr>
          <p:nvPr/>
        </p:nvPicPr>
        <p:blipFill>
          <a:blip r:embed="rId2"/>
          <a:stretch>
            <a:fillRect/>
          </a:stretch>
        </p:blipFill>
        <p:spPr>
          <a:xfrm>
            <a:off x="1505882" y="4105053"/>
            <a:ext cx="7252040" cy="545556"/>
          </a:xfrm>
          <a:prstGeom prst="rect">
            <a:avLst/>
          </a:prstGeom>
        </p:spPr>
      </p:pic>
      <p:sp>
        <p:nvSpPr>
          <p:cNvPr id="10" name="Rectangle 9"/>
          <p:cNvSpPr/>
          <p:nvPr/>
        </p:nvSpPr>
        <p:spPr>
          <a:xfrm>
            <a:off x="510540" y="4805278"/>
            <a:ext cx="8788908" cy="923330"/>
          </a:xfrm>
          <a:prstGeom prst="rect">
            <a:avLst/>
          </a:prstGeom>
        </p:spPr>
        <p:txBody>
          <a:bodyPr wrap="square">
            <a:spAutoFit/>
          </a:bodyPr>
          <a:lstStyle/>
          <a:p>
            <a:r>
              <a:rPr lang="en-ID" dirty="0">
                <a:latin typeface="AdvGTIMES-R"/>
              </a:rPr>
              <a:t>Let us assume that the feeder used for the downward grid, is a type with</a:t>
            </a:r>
          </a:p>
          <a:p>
            <a:r>
              <a:rPr lang="en-ID" dirty="0" err="1">
                <a:latin typeface="AdvGTIMES-IT"/>
              </a:rPr>
              <a:t>g</a:t>
            </a:r>
            <a:r>
              <a:rPr lang="en-ID" sz="800" dirty="0" err="1">
                <a:latin typeface="AdvGTIMES-IT"/>
              </a:rPr>
              <a:t>L</a:t>
            </a:r>
            <a:r>
              <a:rPr lang="en-ID" dirty="0">
                <a:latin typeface="AdvGTIMES-R"/>
              </a:rPr>
              <a:t>(</a:t>
            </a:r>
            <a:r>
              <a:rPr lang="en-ID" dirty="0" err="1">
                <a:latin typeface="AdvGTIMES-IT"/>
              </a:rPr>
              <a:t>i</a:t>
            </a:r>
            <a:r>
              <a:rPr lang="en-ID" dirty="0">
                <a:latin typeface="AdvGTIMES-R"/>
              </a:rPr>
              <a:t>) (for the </a:t>
            </a:r>
            <a:r>
              <a:rPr lang="en-ID" dirty="0" err="1">
                <a:latin typeface="AdvGTIMES-IT"/>
              </a:rPr>
              <a:t>i</a:t>
            </a:r>
            <a:r>
              <a:rPr lang="en-ID" dirty="0" err="1">
                <a:latin typeface="AdvGTIMES-R"/>
              </a:rPr>
              <a:t>th</a:t>
            </a:r>
            <a:r>
              <a:rPr lang="en-ID" dirty="0">
                <a:latin typeface="AdvGTIMES-R"/>
              </a:rPr>
              <a:t> load) as the cost of its unit length (say 1 km) per one unit power</a:t>
            </a:r>
          </a:p>
          <a:p>
            <a:r>
              <a:rPr lang="en-ID" dirty="0">
                <a:latin typeface="AdvGTIMES-R"/>
              </a:rPr>
              <a:t>transfer capability (say 1 MVA). </a:t>
            </a:r>
            <a:endParaRPr lang="en-US" dirty="0"/>
          </a:p>
        </p:txBody>
      </p:sp>
    </p:spTree>
    <p:extLst>
      <p:ext uri="{BB962C8B-B14F-4D97-AF65-F5344CB8AC3E}">
        <p14:creationId xmlns:p14="http://schemas.microsoft.com/office/powerpoint/2010/main" val="235077243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199</a:t>
            </a:fld>
            <a:endParaRPr lang="en-US"/>
          </a:p>
        </p:txBody>
      </p:sp>
      <p:pic>
        <p:nvPicPr>
          <p:cNvPr id="2" name="Picture 1"/>
          <p:cNvPicPr>
            <a:picLocks noChangeAspect="1"/>
          </p:cNvPicPr>
          <p:nvPr/>
        </p:nvPicPr>
        <p:blipFill>
          <a:blip r:embed="rId2"/>
          <a:stretch>
            <a:fillRect/>
          </a:stretch>
        </p:blipFill>
        <p:spPr>
          <a:xfrm>
            <a:off x="1526537" y="1463040"/>
            <a:ext cx="7405859" cy="737125"/>
          </a:xfrm>
          <a:prstGeom prst="rect">
            <a:avLst/>
          </a:prstGeom>
        </p:spPr>
      </p:pic>
      <p:sp>
        <p:nvSpPr>
          <p:cNvPr id="6" name="Rectangle 5"/>
          <p:cNvSpPr/>
          <p:nvPr/>
        </p:nvSpPr>
        <p:spPr>
          <a:xfrm>
            <a:off x="519684" y="366199"/>
            <a:ext cx="8788908" cy="1200329"/>
          </a:xfrm>
          <a:prstGeom prst="rect">
            <a:avLst/>
          </a:prstGeom>
        </p:spPr>
        <p:txBody>
          <a:bodyPr wrap="square">
            <a:spAutoFit/>
          </a:bodyPr>
          <a:lstStyle/>
          <a:p>
            <a:r>
              <a:rPr lang="en-ID" dirty="0" smtClean="0">
                <a:latin typeface="AdvGTIMES-R"/>
              </a:rPr>
              <a:t>For </a:t>
            </a:r>
            <a:r>
              <a:rPr lang="en-ID" dirty="0">
                <a:latin typeface="AdvGTIMES-R"/>
              </a:rPr>
              <a:t>instance, if 25 MVA in position </a:t>
            </a:r>
            <a:r>
              <a:rPr lang="en-ID" dirty="0" err="1">
                <a:latin typeface="AdvGTIMES-IT"/>
              </a:rPr>
              <a:t>i</a:t>
            </a:r>
            <a:r>
              <a:rPr lang="en-ID" dirty="0">
                <a:latin typeface="AdvGTIMES-IT"/>
              </a:rPr>
              <a:t> </a:t>
            </a:r>
            <a:r>
              <a:rPr lang="en-ID" dirty="0">
                <a:latin typeface="AdvGTIMES-R"/>
              </a:rPr>
              <a:t>is to </a:t>
            </a:r>
            <a:r>
              <a:rPr lang="en-ID" dirty="0" smtClean="0">
                <a:latin typeface="AdvGTIMES-R"/>
              </a:rPr>
              <a:t>be transmitted </a:t>
            </a:r>
            <a:r>
              <a:rPr lang="en-ID" dirty="0">
                <a:latin typeface="AdvGTIMES-R"/>
              </a:rPr>
              <a:t>over 10 km, the cost would be 250</a:t>
            </a:r>
            <a:r>
              <a:rPr lang="en-ID" dirty="0">
                <a:latin typeface="AdvGTIMES-IT"/>
              </a:rPr>
              <a:t>g</a:t>
            </a:r>
            <a:r>
              <a:rPr lang="en-ID" sz="800" dirty="0">
                <a:latin typeface="AdvGTIMES-IT"/>
              </a:rPr>
              <a:t>L</a:t>
            </a:r>
            <a:r>
              <a:rPr lang="en-ID" dirty="0">
                <a:latin typeface="AdvGTIMES-R"/>
              </a:rPr>
              <a:t>(</a:t>
            </a:r>
            <a:r>
              <a:rPr lang="en-ID" dirty="0" err="1">
                <a:latin typeface="AdvGTIMES-IT"/>
              </a:rPr>
              <a:t>i</a:t>
            </a:r>
            <a:r>
              <a:rPr lang="en-ID" dirty="0">
                <a:latin typeface="AdvGTIMES-R"/>
              </a:rPr>
              <a:t>). As a result, if </a:t>
            </a:r>
            <a:r>
              <a:rPr lang="en-ID" dirty="0">
                <a:latin typeface="AdvGTIMES-IT"/>
              </a:rPr>
              <a:t>Ns </a:t>
            </a:r>
            <a:r>
              <a:rPr lang="en-ID" dirty="0">
                <a:latin typeface="AdvGTIMES-R"/>
              </a:rPr>
              <a:t>and </a:t>
            </a:r>
            <a:r>
              <a:rPr lang="en-ID" dirty="0" err="1" smtClean="0">
                <a:latin typeface="AdvGTIMES-IT"/>
              </a:rPr>
              <a:t>Nl</a:t>
            </a:r>
            <a:r>
              <a:rPr lang="en-ID" dirty="0" smtClean="0">
                <a:latin typeface="AdvGTIMES-IT"/>
              </a:rPr>
              <a:t> </a:t>
            </a:r>
            <a:r>
              <a:rPr lang="en-ID" dirty="0" smtClean="0">
                <a:latin typeface="AdvGTIMES-R"/>
              </a:rPr>
              <a:t>represent </a:t>
            </a:r>
            <a:r>
              <a:rPr lang="en-ID" dirty="0">
                <a:latin typeface="AdvGTIMES-R"/>
              </a:rPr>
              <a:t>the number of supply points (substations) and load nodes, respectively</a:t>
            </a:r>
            <a:r>
              <a:rPr lang="en-ID" dirty="0" smtClean="0">
                <a:latin typeface="AdvGTIMES-R"/>
              </a:rPr>
              <a:t>, and </a:t>
            </a:r>
            <a:r>
              <a:rPr lang="en-ID" dirty="0">
                <a:latin typeface="AdvGTIMES-IT"/>
              </a:rPr>
              <a:t>D</a:t>
            </a:r>
            <a:r>
              <a:rPr lang="en-ID" dirty="0">
                <a:latin typeface="AdvGTIMES-R"/>
              </a:rPr>
              <a:t>(</a:t>
            </a:r>
            <a:r>
              <a:rPr lang="en-ID" dirty="0" err="1">
                <a:latin typeface="AdvGTIMES-IT"/>
              </a:rPr>
              <a:t>i</a:t>
            </a:r>
            <a:r>
              <a:rPr lang="en-ID" dirty="0">
                <a:latin typeface="AdvGTIMES-R"/>
              </a:rPr>
              <a:t>, </a:t>
            </a:r>
            <a:r>
              <a:rPr lang="en-ID" dirty="0">
                <a:latin typeface="AdvGTIMES-IT"/>
              </a:rPr>
              <a:t>j</a:t>
            </a:r>
            <a:r>
              <a:rPr lang="en-ID" dirty="0">
                <a:latin typeface="AdvGTIMES-R"/>
              </a:rPr>
              <a:t>) represents the distance between the </a:t>
            </a:r>
            <a:r>
              <a:rPr lang="en-ID" dirty="0" err="1">
                <a:latin typeface="AdvGTIMES-IT"/>
              </a:rPr>
              <a:t>i</a:t>
            </a:r>
            <a:r>
              <a:rPr lang="en-ID" dirty="0" err="1">
                <a:latin typeface="AdvGTIMES-R"/>
              </a:rPr>
              <a:t>th</a:t>
            </a:r>
            <a:r>
              <a:rPr lang="en-ID" dirty="0">
                <a:latin typeface="AdvGTIMES-R"/>
              </a:rPr>
              <a:t> load node from the </a:t>
            </a:r>
            <a:r>
              <a:rPr lang="en-ID" dirty="0" err="1" smtClean="0">
                <a:latin typeface="AdvGTIMES-IT"/>
              </a:rPr>
              <a:t>j</a:t>
            </a:r>
            <a:r>
              <a:rPr lang="en-ID" dirty="0" err="1" smtClean="0">
                <a:latin typeface="AdvGTIMES-R"/>
              </a:rPr>
              <a:t>th</a:t>
            </a:r>
            <a:r>
              <a:rPr lang="en-ID" dirty="0" smtClean="0">
                <a:latin typeface="AdvGTIMES-R"/>
              </a:rPr>
              <a:t> </a:t>
            </a:r>
            <a:r>
              <a:rPr lang="en-US" dirty="0" smtClean="0">
                <a:latin typeface="AdvGTIMES-R"/>
              </a:rPr>
              <a:t>substation</a:t>
            </a:r>
            <a:r>
              <a:rPr lang="en-US" dirty="0">
                <a:latin typeface="AdvGTIMES-R"/>
              </a:rPr>
              <a:t>, we have</a:t>
            </a:r>
            <a:endParaRPr lang="en-US" dirty="0"/>
          </a:p>
        </p:txBody>
      </p:sp>
      <p:sp>
        <p:nvSpPr>
          <p:cNvPr id="3" name="Rectangle 2"/>
          <p:cNvSpPr/>
          <p:nvPr/>
        </p:nvSpPr>
        <p:spPr>
          <a:xfrm>
            <a:off x="592836" y="2436519"/>
            <a:ext cx="8412712" cy="2585323"/>
          </a:xfrm>
          <a:prstGeom prst="rect">
            <a:avLst/>
          </a:prstGeom>
        </p:spPr>
        <p:txBody>
          <a:bodyPr wrap="square">
            <a:spAutoFit/>
          </a:bodyPr>
          <a:lstStyle/>
          <a:p>
            <a:r>
              <a:rPr lang="en-ID" dirty="0">
                <a:solidFill>
                  <a:srgbClr val="000000"/>
                </a:solidFill>
                <a:latin typeface="AdvGTIMES-R"/>
              </a:rPr>
              <a:t>where </a:t>
            </a:r>
            <a:r>
              <a:rPr lang="en-ID" dirty="0">
                <a:solidFill>
                  <a:srgbClr val="000000"/>
                </a:solidFill>
                <a:latin typeface="AdvGTIMES-IT"/>
              </a:rPr>
              <a:t>X</a:t>
            </a:r>
            <a:r>
              <a:rPr lang="en-ID" dirty="0">
                <a:solidFill>
                  <a:srgbClr val="000000"/>
                </a:solidFill>
                <a:latin typeface="AdvGTIMES-R"/>
              </a:rPr>
              <a:t>(</a:t>
            </a:r>
            <a:r>
              <a:rPr lang="en-ID" dirty="0" err="1">
                <a:solidFill>
                  <a:srgbClr val="000000"/>
                </a:solidFill>
                <a:latin typeface="AdvGTIMES-IT"/>
              </a:rPr>
              <a:t>i</a:t>
            </a:r>
            <a:r>
              <a:rPr lang="en-ID" dirty="0">
                <a:solidFill>
                  <a:srgbClr val="000000"/>
                </a:solidFill>
                <a:latin typeface="AdvGTIMES-R"/>
              </a:rPr>
              <a:t>, </a:t>
            </a:r>
            <a:r>
              <a:rPr lang="en-ID" dirty="0">
                <a:solidFill>
                  <a:srgbClr val="000000"/>
                </a:solidFill>
                <a:latin typeface="AdvGTIMES-IT"/>
              </a:rPr>
              <a:t>j</a:t>
            </a:r>
            <a:r>
              <a:rPr lang="en-ID" dirty="0">
                <a:solidFill>
                  <a:srgbClr val="000000"/>
                </a:solidFill>
                <a:latin typeface="AdvGTIMES-R"/>
              </a:rPr>
              <a:t>) represents the decision variable. For instance, </a:t>
            </a:r>
            <a:r>
              <a:rPr lang="en-ID" dirty="0">
                <a:solidFill>
                  <a:srgbClr val="000000"/>
                </a:solidFill>
                <a:latin typeface="AdvGTIMES-IT"/>
              </a:rPr>
              <a:t>X</a:t>
            </a:r>
            <a:r>
              <a:rPr lang="en-ID" dirty="0">
                <a:solidFill>
                  <a:srgbClr val="000000"/>
                </a:solidFill>
                <a:latin typeface="AdvGTIMES-R"/>
              </a:rPr>
              <a:t>(5, 2) is 1, if load node </a:t>
            </a:r>
            <a:r>
              <a:rPr lang="en-ID" dirty="0" smtClean="0">
                <a:solidFill>
                  <a:srgbClr val="000000"/>
                </a:solidFill>
                <a:latin typeface="AdvGTIMES-R"/>
              </a:rPr>
              <a:t>5 is </a:t>
            </a:r>
            <a:r>
              <a:rPr lang="en-ID" dirty="0">
                <a:solidFill>
                  <a:srgbClr val="000000"/>
                </a:solidFill>
                <a:latin typeface="AdvGTIMES-R"/>
              </a:rPr>
              <a:t>supplied through substation 2; otherwise it would be zero. Note that </a:t>
            </a:r>
            <a:r>
              <a:rPr lang="en-ID" dirty="0">
                <a:solidFill>
                  <a:srgbClr val="000000"/>
                </a:solidFill>
                <a:latin typeface="AdvGTIMES-IT"/>
              </a:rPr>
              <a:t>X</a:t>
            </a:r>
            <a:r>
              <a:rPr lang="en-ID" dirty="0">
                <a:solidFill>
                  <a:srgbClr val="000000"/>
                </a:solidFill>
                <a:latin typeface="AdvGTIMES-R"/>
              </a:rPr>
              <a:t>(</a:t>
            </a:r>
            <a:r>
              <a:rPr lang="en-ID" dirty="0" err="1">
                <a:solidFill>
                  <a:srgbClr val="000000"/>
                </a:solidFill>
                <a:latin typeface="AdvGTIMES-IT"/>
              </a:rPr>
              <a:t>i</a:t>
            </a:r>
            <a:r>
              <a:rPr lang="en-ID" dirty="0">
                <a:solidFill>
                  <a:srgbClr val="000000"/>
                </a:solidFill>
                <a:latin typeface="AdvGTIMES-R"/>
              </a:rPr>
              <a:t>, </a:t>
            </a:r>
            <a:r>
              <a:rPr lang="en-ID" dirty="0">
                <a:solidFill>
                  <a:srgbClr val="000000"/>
                </a:solidFill>
                <a:latin typeface="AdvGTIMES-IT"/>
              </a:rPr>
              <a:t>j</a:t>
            </a:r>
            <a:r>
              <a:rPr lang="en-ID" dirty="0">
                <a:solidFill>
                  <a:srgbClr val="000000"/>
                </a:solidFill>
                <a:latin typeface="AdvGTIMES-R"/>
              </a:rPr>
              <a:t>) will </a:t>
            </a:r>
            <a:r>
              <a:rPr lang="en-ID" dirty="0" smtClean="0">
                <a:solidFill>
                  <a:srgbClr val="000000"/>
                </a:solidFill>
                <a:latin typeface="AdvGTIMES-R"/>
              </a:rPr>
              <a:t>be obtained </a:t>
            </a:r>
            <a:r>
              <a:rPr lang="en-ID" dirty="0">
                <a:solidFill>
                  <a:srgbClr val="000000"/>
                </a:solidFill>
                <a:latin typeface="AdvGTIMES-R"/>
              </a:rPr>
              <a:t>upon the solution of the optimization problem so that at the end, the </a:t>
            </a:r>
            <a:r>
              <a:rPr lang="en-ID" dirty="0" smtClean="0">
                <a:solidFill>
                  <a:srgbClr val="000000"/>
                </a:solidFill>
                <a:latin typeface="AdvGTIMES-R"/>
              </a:rPr>
              <a:t>supply point </a:t>
            </a:r>
            <a:r>
              <a:rPr lang="en-ID" dirty="0">
                <a:solidFill>
                  <a:srgbClr val="000000"/>
                </a:solidFill>
                <a:latin typeface="AdvGTIMES-R"/>
              </a:rPr>
              <a:t>of each load node is determined. In terms </a:t>
            </a:r>
            <a:r>
              <a:rPr lang="en-ID" dirty="0" err="1">
                <a:solidFill>
                  <a:srgbClr val="000000"/>
                </a:solidFill>
                <a:latin typeface="AdvGTIMES-R"/>
              </a:rPr>
              <a:t>of</a:t>
            </a:r>
            <a:r>
              <a:rPr lang="en-ID" dirty="0" err="1">
                <a:solidFill>
                  <a:srgbClr val="000000"/>
                </a:solidFill>
                <a:latin typeface="AdvGTIMES-IT"/>
              </a:rPr>
              <a:t>C</a:t>
            </a:r>
            <a:r>
              <a:rPr lang="en-ID" sz="800" dirty="0" err="1">
                <a:solidFill>
                  <a:srgbClr val="000000"/>
                </a:solidFill>
                <a:latin typeface="AdvGTIMES-IT"/>
              </a:rPr>
              <a:t>stat</a:t>
            </a:r>
            <a:r>
              <a:rPr lang="en-ID" dirty="0">
                <a:solidFill>
                  <a:srgbClr val="000000"/>
                </a:solidFill>
                <a:latin typeface="AdvGTIMES-R"/>
              </a:rPr>
              <a:t>, let us assume that the </a:t>
            </a:r>
            <a:r>
              <a:rPr lang="en-ID" dirty="0" smtClean="0">
                <a:solidFill>
                  <a:srgbClr val="000000"/>
                </a:solidFill>
                <a:latin typeface="AdvGTIMES-R"/>
              </a:rPr>
              <a:t>variable cost </a:t>
            </a:r>
            <a:r>
              <a:rPr lang="en-ID" dirty="0">
                <a:solidFill>
                  <a:srgbClr val="000000"/>
                </a:solidFill>
                <a:latin typeface="AdvGTIMES-R"/>
              </a:rPr>
              <a:t>of a substation per MVA is </a:t>
            </a:r>
            <a:r>
              <a:rPr lang="en-ID" dirty="0" err="1" smtClean="0">
                <a:solidFill>
                  <a:srgbClr val="000000"/>
                </a:solidFill>
                <a:latin typeface="AdvGTIMES-IT"/>
              </a:rPr>
              <a:t>g</a:t>
            </a:r>
            <a:r>
              <a:rPr lang="en-ID" sz="800" dirty="0" err="1" smtClean="0">
                <a:solidFill>
                  <a:srgbClr val="000000"/>
                </a:solidFill>
                <a:latin typeface="AdvGTIMES-IT"/>
              </a:rPr>
              <a:t>vs</a:t>
            </a:r>
            <a:r>
              <a:rPr lang="en-ID" sz="800" dirty="0" smtClean="0">
                <a:solidFill>
                  <a:srgbClr val="000000"/>
                </a:solidFill>
                <a:latin typeface="AdvGTIMES-IT"/>
              </a:rPr>
              <a:t>  </a:t>
            </a:r>
            <a:r>
              <a:rPr lang="en-ID" dirty="0" err="1" smtClean="0">
                <a:solidFill>
                  <a:srgbClr val="000000"/>
                </a:solidFill>
                <a:latin typeface="AdvP4C4E74"/>
              </a:rPr>
              <a:t>ð</a:t>
            </a:r>
            <a:r>
              <a:rPr lang="en-ID" dirty="0" err="1" smtClean="0">
                <a:solidFill>
                  <a:srgbClr val="000000"/>
                </a:solidFill>
                <a:latin typeface="AdvGTIMES-IT"/>
              </a:rPr>
              <a:t>j</a:t>
            </a:r>
            <a:r>
              <a:rPr lang="en-ID" dirty="0" err="1" smtClean="0">
                <a:solidFill>
                  <a:srgbClr val="000000"/>
                </a:solidFill>
                <a:latin typeface="AdvP4C4E74"/>
              </a:rPr>
              <a:t>Þ</a:t>
            </a:r>
            <a:r>
              <a:rPr lang="en-ID" dirty="0" smtClean="0">
                <a:solidFill>
                  <a:srgbClr val="000000"/>
                </a:solidFill>
                <a:latin typeface="AdvP4C4E74"/>
              </a:rPr>
              <a:t> </a:t>
            </a:r>
            <a:r>
              <a:rPr lang="en-ID" dirty="0">
                <a:solidFill>
                  <a:srgbClr val="000000"/>
                </a:solidFill>
                <a:latin typeface="AdvGTIMES-R"/>
              </a:rPr>
              <a:t>for the </a:t>
            </a:r>
            <a:r>
              <a:rPr lang="en-ID" dirty="0" err="1">
                <a:solidFill>
                  <a:srgbClr val="000000"/>
                </a:solidFill>
                <a:latin typeface="AdvGTIMES-IT"/>
              </a:rPr>
              <a:t>j</a:t>
            </a:r>
            <a:r>
              <a:rPr lang="en-ID" dirty="0" err="1">
                <a:solidFill>
                  <a:srgbClr val="000000"/>
                </a:solidFill>
                <a:latin typeface="AdvGTIMES-R"/>
              </a:rPr>
              <a:t>th</a:t>
            </a:r>
            <a:r>
              <a:rPr lang="en-ID" dirty="0">
                <a:solidFill>
                  <a:srgbClr val="000000"/>
                </a:solidFill>
                <a:latin typeface="AdvGTIMES-R"/>
              </a:rPr>
              <a:t> candidate location.</a:t>
            </a:r>
            <a:r>
              <a:rPr lang="en-ID" sz="800" dirty="0">
                <a:solidFill>
                  <a:srgbClr val="0000FF"/>
                </a:solidFill>
                <a:latin typeface="AdvGTIMES-R"/>
              </a:rPr>
              <a:t>2 </a:t>
            </a:r>
            <a:r>
              <a:rPr lang="en-ID" dirty="0">
                <a:solidFill>
                  <a:srgbClr val="000000"/>
                </a:solidFill>
                <a:latin typeface="AdvGTIMES-R"/>
              </a:rPr>
              <a:t>As a result, </a:t>
            </a:r>
            <a:r>
              <a:rPr lang="en-ID" dirty="0" smtClean="0">
                <a:solidFill>
                  <a:srgbClr val="000000"/>
                </a:solidFill>
                <a:latin typeface="AdvGTIMES-R"/>
              </a:rPr>
              <a:t>if </a:t>
            </a:r>
            <a:r>
              <a:rPr lang="en-ID" dirty="0" smtClean="0">
                <a:solidFill>
                  <a:srgbClr val="000000"/>
                </a:solidFill>
                <a:latin typeface="AdvGTIMES-IT"/>
              </a:rPr>
              <a:t>S</a:t>
            </a:r>
            <a:r>
              <a:rPr lang="en-ID" sz="800" dirty="0" smtClean="0">
                <a:solidFill>
                  <a:srgbClr val="000000"/>
                </a:solidFill>
                <a:latin typeface="AdvGTIMES-IT"/>
              </a:rPr>
              <a:t>L</a:t>
            </a:r>
            <a:r>
              <a:rPr lang="en-ID" dirty="0" smtClean="0">
                <a:solidFill>
                  <a:srgbClr val="000000"/>
                </a:solidFill>
                <a:latin typeface="AdvGTIMES-R"/>
              </a:rPr>
              <a:t>(</a:t>
            </a:r>
            <a:r>
              <a:rPr lang="en-ID" dirty="0" err="1" smtClean="0">
                <a:solidFill>
                  <a:srgbClr val="000000"/>
                </a:solidFill>
                <a:latin typeface="AdvGTIMES-IT"/>
              </a:rPr>
              <a:t>i</a:t>
            </a:r>
            <a:r>
              <a:rPr lang="en-ID" dirty="0">
                <a:solidFill>
                  <a:srgbClr val="000000"/>
                </a:solidFill>
                <a:latin typeface="AdvGTIMES-R"/>
              </a:rPr>
              <a:t>) represents the load </a:t>
            </a:r>
            <a:r>
              <a:rPr lang="en-ID" dirty="0" err="1">
                <a:solidFill>
                  <a:srgbClr val="000000"/>
                </a:solidFill>
                <a:latin typeface="AdvGTIMES-IT"/>
              </a:rPr>
              <a:t>i</a:t>
            </a:r>
            <a:r>
              <a:rPr lang="en-ID" dirty="0">
                <a:solidFill>
                  <a:srgbClr val="000000"/>
                </a:solidFill>
                <a:latin typeface="AdvGTIMES-IT"/>
              </a:rPr>
              <a:t> </a:t>
            </a:r>
            <a:r>
              <a:rPr lang="en-ID" dirty="0">
                <a:solidFill>
                  <a:srgbClr val="000000"/>
                </a:solidFill>
                <a:latin typeface="AdvGTIMES-R"/>
              </a:rPr>
              <a:t>magnitude in MVA, </a:t>
            </a:r>
            <a:r>
              <a:rPr lang="en-ID" dirty="0" err="1">
                <a:solidFill>
                  <a:srgbClr val="000000"/>
                </a:solidFill>
                <a:latin typeface="AdvGTIMES-IT"/>
              </a:rPr>
              <a:t>g</a:t>
            </a:r>
            <a:r>
              <a:rPr lang="en-ID" sz="800" dirty="0" err="1">
                <a:solidFill>
                  <a:srgbClr val="000000"/>
                </a:solidFill>
                <a:latin typeface="AdvGTIMES-IT"/>
              </a:rPr>
              <a:t>vs</a:t>
            </a:r>
            <a:endParaRPr lang="en-ID" sz="800" dirty="0">
              <a:solidFill>
                <a:srgbClr val="000000"/>
              </a:solidFill>
              <a:latin typeface="AdvGTIMES-IT"/>
            </a:endParaRPr>
          </a:p>
          <a:p>
            <a:r>
              <a:rPr lang="en-ID" dirty="0" err="1">
                <a:solidFill>
                  <a:srgbClr val="000000"/>
                </a:solidFill>
                <a:latin typeface="AdvP4C4E74"/>
              </a:rPr>
              <a:t>ð</a:t>
            </a:r>
            <a:r>
              <a:rPr lang="en-ID" dirty="0" err="1">
                <a:solidFill>
                  <a:srgbClr val="000000"/>
                </a:solidFill>
                <a:latin typeface="AdvGTIMES-IT"/>
              </a:rPr>
              <a:t>j</a:t>
            </a:r>
            <a:r>
              <a:rPr lang="en-ID" dirty="0" err="1">
                <a:solidFill>
                  <a:srgbClr val="000000"/>
                </a:solidFill>
                <a:latin typeface="AdvP4C4E74"/>
              </a:rPr>
              <a:t>Þ</a:t>
            </a:r>
            <a:r>
              <a:rPr lang="en-ID" dirty="0" err="1">
                <a:solidFill>
                  <a:srgbClr val="000000"/>
                </a:solidFill>
                <a:latin typeface="AdvGTIMES-IT"/>
              </a:rPr>
              <a:t>X</a:t>
            </a:r>
            <a:r>
              <a:rPr lang="en-ID" dirty="0" err="1">
                <a:solidFill>
                  <a:srgbClr val="000000"/>
                </a:solidFill>
                <a:latin typeface="AdvP4C4E74"/>
              </a:rPr>
              <a:t>ð</a:t>
            </a:r>
            <a:r>
              <a:rPr lang="en-ID" dirty="0" err="1">
                <a:solidFill>
                  <a:srgbClr val="000000"/>
                </a:solidFill>
                <a:latin typeface="AdvGTIMES-IT"/>
              </a:rPr>
              <a:t>i</a:t>
            </a:r>
            <a:r>
              <a:rPr lang="en-ID" dirty="0">
                <a:solidFill>
                  <a:srgbClr val="000000"/>
                </a:solidFill>
                <a:latin typeface="AdvP4C4E51"/>
              </a:rPr>
              <a:t>; </a:t>
            </a:r>
            <a:r>
              <a:rPr lang="en-ID" dirty="0" err="1">
                <a:solidFill>
                  <a:srgbClr val="000000"/>
                </a:solidFill>
                <a:latin typeface="AdvGTIMES-IT"/>
              </a:rPr>
              <a:t>j</a:t>
            </a:r>
            <a:r>
              <a:rPr lang="en-ID" dirty="0" err="1">
                <a:solidFill>
                  <a:srgbClr val="000000"/>
                </a:solidFill>
                <a:latin typeface="AdvP4C4E74"/>
              </a:rPr>
              <a:t>Þ</a:t>
            </a:r>
            <a:r>
              <a:rPr lang="en-ID" dirty="0" err="1">
                <a:solidFill>
                  <a:srgbClr val="000000"/>
                </a:solidFill>
                <a:latin typeface="AdvGTIMES-IT"/>
              </a:rPr>
              <a:t>S</a:t>
            </a:r>
            <a:r>
              <a:rPr lang="en-ID" sz="800" dirty="0" err="1">
                <a:solidFill>
                  <a:srgbClr val="000000"/>
                </a:solidFill>
                <a:latin typeface="AdvGTIMES-IT"/>
              </a:rPr>
              <a:t>L</a:t>
            </a:r>
            <a:r>
              <a:rPr lang="en-ID" dirty="0" err="1">
                <a:solidFill>
                  <a:srgbClr val="000000"/>
                </a:solidFill>
                <a:latin typeface="AdvP4C4E74"/>
              </a:rPr>
              <a:t>ð</a:t>
            </a:r>
            <a:r>
              <a:rPr lang="en-ID" dirty="0" err="1">
                <a:solidFill>
                  <a:srgbClr val="000000"/>
                </a:solidFill>
                <a:latin typeface="AdvGTIMES-IT"/>
              </a:rPr>
              <a:t>i</a:t>
            </a:r>
            <a:r>
              <a:rPr lang="en-ID" dirty="0" err="1">
                <a:solidFill>
                  <a:srgbClr val="000000"/>
                </a:solidFill>
                <a:latin typeface="AdvP4C4E74"/>
              </a:rPr>
              <a:t>Þ</a:t>
            </a:r>
            <a:r>
              <a:rPr lang="en-ID" dirty="0">
                <a:solidFill>
                  <a:srgbClr val="000000"/>
                </a:solidFill>
                <a:latin typeface="AdvP4C4E74"/>
              </a:rPr>
              <a:t> </a:t>
            </a:r>
            <a:r>
              <a:rPr lang="en-ID" dirty="0">
                <a:solidFill>
                  <a:srgbClr val="000000"/>
                </a:solidFill>
                <a:latin typeface="AdvGTIMES-R"/>
              </a:rPr>
              <a:t>represents the </a:t>
            </a:r>
            <a:r>
              <a:rPr lang="en-ID" dirty="0" smtClean="0">
                <a:solidFill>
                  <a:srgbClr val="000000"/>
                </a:solidFill>
                <a:latin typeface="AdvGTIMES-R"/>
              </a:rPr>
              <a:t>cost associated </a:t>
            </a:r>
            <a:r>
              <a:rPr lang="en-ID" dirty="0">
                <a:solidFill>
                  <a:srgbClr val="000000"/>
                </a:solidFill>
                <a:latin typeface="AdvGTIMES-R"/>
              </a:rPr>
              <a:t>with substation </a:t>
            </a:r>
            <a:r>
              <a:rPr lang="en-ID" dirty="0">
                <a:solidFill>
                  <a:srgbClr val="000000"/>
                </a:solidFill>
                <a:latin typeface="AdvGTIMES-IT"/>
              </a:rPr>
              <a:t>j</a:t>
            </a:r>
            <a:r>
              <a:rPr lang="en-ID" dirty="0">
                <a:solidFill>
                  <a:srgbClr val="000000"/>
                </a:solidFill>
                <a:latin typeface="AdvGTIMES-R"/>
              </a:rPr>
              <a:t>, if </a:t>
            </a:r>
            <a:r>
              <a:rPr lang="en-ID" dirty="0">
                <a:solidFill>
                  <a:srgbClr val="000000"/>
                </a:solidFill>
                <a:latin typeface="AdvGTIMES-IT"/>
              </a:rPr>
              <a:t>S</a:t>
            </a:r>
            <a:r>
              <a:rPr lang="en-ID" sz="800" dirty="0">
                <a:solidFill>
                  <a:srgbClr val="000000"/>
                </a:solidFill>
                <a:latin typeface="AdvGTIMES-IT"/>
              </a:rPr>
              <a:t>L</a:t>
            </a:r>
            <a:r>
              <a:rPr lang="en-ID" dirty="0">
                <a:solidFill>
                  <a:srgbClr val="000000"/>
                </a:solidFill>
                <a:latin typeface="AdvGTIMES-R"/>
              </a:rPr>
              <a:t>(</a:t>
            </a:r>
            <a:r>
              <a:rPr lang="en-ID" dirty="0" err="1">
                <a:solidFill>
                  <a:srgbClr val="000000"/>
                </a:solidFill>
                <a:latin typeface="AdvGTIMES-IT"/>
              </a:rPr>
              <a:t>i</a:t>
            </a:r>
            <a:r>
              <a:rPr lang="en-ID" dirty="0">
                <a:solidFill>
                  <a:srgbClr val="000000"/>
                </a:solidFill>
                <a:latin typeface="AdvGTIMES-R"/>
              </a:rPr>
              <a:t>) is fed by the </a:t>
            </a:r>
            <a:r>
              <a:rPr lang="en-ID" dirty="0" err="1">
                <a:solidFill>
                  <a:srgbClr val="000000"/>
                </a:solidFill>
                <a:latin typeface="AdvGTIMES-IT"/>
              </a:rPr>
              <a:t>j</a:t>
            </a:r>
            <a:r>
              <a:rPr lang="en-ID" dirty="0" err="1">
                <a:solidFill>
                  <a:srgbClr val="000000"/>
                </a:solidFill>
                <a:latin typeface="AdvGTIMES-R"/>
              </a:rPr>
              <a:t>th</a:t>
            </a:r>
            <a:r>
              <a:rPr lang="en-ID" dirty="0">
                <a:solidFill>
                  <a:srgbClr val="000000"/>
                </a:solidFill>
                <a:latin typeface="AdvGTIMES-R"/>
              </a:rPr>
              <a:t> substation (i.e., </a:t>
            </a:r>
            <a:r>
              <a:rPr lang="en-ID" dirty="0">
                <a:solidFill>
                  <a:srgbClr val="000000"/>
                </a:solidFill>
                <a:latin typeface="AdvGTIMES-IT"/>
              </a:rPr>
              <a:t>X</a:t>
            </a:r>
            <a:r>
              <a:rPr lang="en-ID" dirty="0">
                <a:solidFill>
                  <a:srgbClr val="000000"/>
                </a:solidFill>
                <a:latin typeface="AdvGTIMES-R"/>
              </a:rPr>
              <a:t>(</a:t>
            </a:r>
            <a:r>
              <a:rPr lang="en-ID" dirty="0" err="1">
                <a:solidFill>
                  <a:srgbClr val="000000"/>
                </a:solidFill>
                <a:latin typeface="AdvGTIMES-IT"/>
              </a:rPr>
              <a:t>i</a:t>
            </a:r>
            <a:r>
              <a:rPr lang="en-ID" dirty="0">
                <a:solidFill>
                  <a:srgbClr val="000000"/>
                </a:solidFill>
                <a:latin typeface="AdvGTIMES-R"/>
              </a:rPr>
              <a:t>, </a:t>
            </a:r>
            <a:r>
              <a:rPr lang="en-ID" dirty="0">
                <a:solidFill>
                  <a:srgbClr val="000000"/>
                </a:solidFill>
                <a:latin typeface="AdvGTIMES-IT"/>
              </a:rPr>
              <a:t>j</a:t>
            </a:r>
            <a:r>
              <a:rPr lang="en-ID" dirty="0">
                <a:solidFill>
                  <a:srgbClr val="000000"/>
                </a:solidFill>
                <a:latin typeface="AdvGTIMES-R"/>
              </a:rPr>
              <a:t>) </a:t>
            </a:r>
            <a:r>
              <a:rPr lang="en-ID" dirty="0">
                <a:solidFill>
                  <a:srgbClr val="000000"/>
                </a:solidFill>
                <a:latin typeface="AdvTir_symb"/>
              </a:rPr>
              <a:t>= </a:t>
            </a:r>
            <a:r>
              <a:rPr lang="en-ID" dirty="0">
                <a:solidFill>
                  <a:srgbClr val="000000"/>
                </a:solidFill>
                <a:latin typeface="AdvGTIMES-R"/>
              </a:rPr>
              <a:t>1.0</a:t>
            </a:r>
            <a:r>
              <a:rPr lang="en-ID" dirty="0" smtClean="0">
                <a:solidFill>
                  <a:srgbClr val="000000"/>
                </a:solidFill>
                <a:latin typeface="AdvGTIMES-R"/>
              </a:rPr>
              <a:t>).  As</a:t>
            </a:r>
            <a:r>
              <a:rPr lang="en-ID" dirty="0">
                <a:solidFill>
                  <a:srgbClr val="000000"/>
                </a:solidFill>
                <a:latin typeface="AdvGTIMES-R"/>
              </a:rPr>
              <a:t>, in general, there are </a:t>
            </a:r>
            <a:r>
              <a:rPr lang="en-ID" dirty="0">
                <a:solidFill>
                  <a:srgbClr val="000000"/>
                </a:solidFill>
                <a:latin typeface="AdvGTIMES-IT"/>
              </a:rPr>
              <a:t>Ns </a:t>
            </a:r>
            <a:r>
              <a:rPr lang="en-ID" dirty="0">
                <a:solidFill>
                  <a:srgbClr val="000000"/>
                </a:solidFill>
                <a:latin typeface="AdvGTIMES-R"/>
              </a:rPr>
              <a:t>supply points, we have</a:t>
            </a:r>
            <a:endParaRPr lang="en-US" dirty="0"/>
          </a:p>
        </p:txBody>
      </p:sp>
      <p:pic>
        <p:nvPicPr>
          <p:cNvPr id="7" name="Picture 6"/>
          <p:cNvPicPr>
            <a:picLocks noChangeAspect="1"/>
          </p:cNvPicPr>
          <p:nvPr/>
        </p:nvPicPr>
        <p:blipFill>
          <a:blip r:embed="rId3"/>
          <a:stretch>
            <a:fillRect/>
          </a:stretch>
        </p:blipFill>
        <p:spPr>
          <a:xfrm>
            <a:off x="1688763" y="5183229"/>
            <a:ext cx="7311900" cy="550059"/>
          </a:xfrm>
          <a:prstGeom prst="rect">
            <a:avLst/>
          </a:prstGeom>
        </p:spPr>
      </p:pic>
    </p:spTree>
    <p:extLst>
      <p:ext uri="{BB962C8B-B14F-4D97-AF65-F5344CB8AC3E}">
        <p14:creationId xmlns:p14="http://schemas.microsoft.com/office/powerpoint/2010/main" val="1722462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2752" y="485722"/>
            <a:ext cx="2481072" cy="439610"/>
          </a:xfrm>
        </p:spPr>
        <p:txBody>
          <a:bodyPr>
            <a:noAutofit/>
          </a:bodyPr>
          <a:lstStyle/>
          <a:p>
            <a:pPr algn="l"/>
            <a:r>
              <a:rPr lang="en-US" sz="2400" b="1" dirty="0" smtClean="0"/>
              <a:t>Contents - ISI</a:t>
            </a:r>
            <a:endParaRPr lang="en-US" sz="2400" b="1" dirty="0"/>
          </a:p>
        </p:txBody>
      </p:sp>
      <p:sp>
        <p:nvSpPr>
          <p:cNvPr id="14" name="Date Placeholder 13"/>
          <p:cNvSpPr>
            <a:spLocks noGrp="1"/>
          </p:cNvSpPr>
          <p:nvPr>
            <p:ph type="dt" sz="half" idx="10"/>
          </p:nvPr>
        </p:nvSpPr>
        <p:spPr/>
        <p:txBody>
          <a:bodyPr/>
          <a:lstStyle/>
          <a:p>
            <a:fld id="{2E8A71F4-6E54-4103-972A-6DB1B0B85D6A}" type="datetime9">
              <a:rPr lang="en-US" sz="1400" smtClean="0"/>
              <a:t>10/18/2017 1:14:55 PM</a:t>
            </a:fld>
            <a:endParaRPr lang="en-US" dirty="0"/>
          </a:p>
        </p:txBody>
      </p:sp>
      <p:sp>
        <p:nvSpPr>
          <p:cNvPr id="17" name="Slide Number Placeholder 16"/>
          <p:cNvSpPr>
            <a:spLocks noGrp="1"/>
          </p:cNvSpPr>
          <p:nvPr>
            <p:ph type="sldNum" sz="quarter" idx="12"/>
          </p:nvPr>
        </p:nvSpPr>
        <p:spPr/>
        <p:txBody>
          <a:bodyPr/>
          <a:lstStyle/>
          <a:p>
            <a:fld id="{C7448EEC-1D14-4DD9-B8EB-772171F61A1D}" type="slidenum">
              <a:rPr lang="en-US" sz="1400" smtClean="0"/>
              <a:t>2</a:t>
            </a:fld>
            <a:endParaRPr lang="en-US" sz="1400" dirty="0"/>
          </a:p>
        </p:txBody>
      </p:sp>
      <p:sp>
        <p:nvSpPr>
          <p:cNvPr id="5" name="Rectangle 4"/>
          <p:cNvSpPr/>
          <p:nvPr/>
        </p:nvSpPr>
        <p:spPr>
          <a:xfrm>
            <a:off x="931273" y="1005394"/>
            <a:ext cx="6383927" cy="461665"/>
          </a:xfrm>
          <a:prstGeom prst="rect">
            <a:avLst/>
          </a:prstGeom>
        </p:spPr>
        <p:txBody>
          <a:bodyPr wrap="none">
            <a:spAutoFit/>
          </a:bodyPr>
          <a:lstStyle/>
          <a:p>
            <a:r>
              <a:rPr lang="id-ID" sz="2400" dirty="0" smtClean="0"/>
              <a:t>1 </a:t>
            </a:r>
            <a:r>
              <a:rPr lang="id-ID" sz="2400" dirty="0"/>
              <a:t>Perencanaan Sistem Tenaga Listrik, Prinsip Dasar</a:t>
            </a:r>
            <a:endParaRPr lang="en-US" sz="2400" dirty="0"/>
          </a:p>
        </p:txBody>
      </p:sp>
      <p:sp>
        <p:nvSpPr>
          <p:cNvPr id="6" name="Rectangle 5"/>
          <p:cNvSpPr/>
          <p:nvPr/>
        </p:nvSpPr>
        <p:spPr>
          <a:xfrm>
            <a:off x="935291" y="1387914"/>
            <a:ext cx="3160032" cy="461665"/>
          </a:xfrm>
          <a:prstGeom prst="rect">
            <a:avLst/>
          </a:prstGeom>
        </p:spPr>
        <p:txBody>
          <a:bodyPr wrap="none">
            <a:spAutoFit/>
          </a:bodyPr>
          <a:lstStyle/>
          <a:p>
            <a:r>
              <a:rPr lang="id-ID" sz="2400" dirty="0"/>
              <a:t>2 Teknik Pengoptimalan</a:t>
            </a:r>
            <a:r>
              <a:rPr lang="en-US" sz="2400" dirty="0" smtClean="0">
                <a:latin typeface="AdvGTIMES-B"/>
                <a:ea typeface="Calibri" panose="020F0502020204030204" pitchFamily="34" charset="0"/>
                <a:cs typeface="AdvGTIMES-B"/>
              </a:rPr>
              <a:t> </a:t>
            </a:r>
            <a:endParaRPr lang="en-US" sz="2400" dirty="0"/>
          </a:p>
        </p:txBody>
      </p:sp>
      <p:sp>
        <p:nvSpPr>
          <p:cNvPr id="7" name="Rectangle 6"/>
          <p:cNvSpPr/>
          <p:nvPr/>
        </p:nvSpPr>
        <p:spPr>
          <a:xfrm>
            <a:off x="931273" y="1766926"/>
            <a:ext cx="3623749" cy="461665"/>
          </a:xfrm>
          <a:prstGeom prst="rect">
            <a:avLst/>
          </a:prstGeom>
        </p:spPr>
        <p:txBody>
          <a:bodyPr wrap="none">
            <a:spAutoFit/>
          </a:bodyPr>
          <a:lstStyle/>
          <a:p>
            <a:r>
              <a:rPr lang="id-ID" sz="2400" dirty="0"/>
              <a:t>3 Beberapa Prinsip Ekonomi</a:t>
            </a:r>
            <a:endParaRPr lang="en-US" sz="2400" dirty="0"/>
          </a:p>
        </p:txBody>
      </p:sp>
      <p:sp>
        <p:nvSpPr>
          <p:cNvPr id="2" name="Rectangle 1"/>
          <p:cNvSpPr/>
          <p:nvPr/>
        </p:nvSpPr>
        <p:spPr>
          <a:xfrm>
            <a:off x="931273" y="2142840"/>
            <a:ext cx="2606419" cy="461665"/>
          </a:xfrm>
          <a:prstGeom prst="rect">
            <a:avLst/>
          </a:prstGeom>
        </p:spPr>
        <p:txBody>
          <a:bodyPr wrap="none">
            <a:spAutoFit/>
          </a:bodyPr>
          <a:lstStyle/>
          <a:p>
            <a:r>
              <a:rPr lang="id-ID" sz="2400" dirty="0"/>
              <a:t>4 Peramalan Beban</a:t>
            </a:r>
            <a:endParaRPr lang="en-US" sz="2400" dirty="0"/>
          </a:p>
        </p:txBody>
      </p:sp>
      <p:sp>
        <p:nvSpPr>
          <p:cNvPr id="4" name="Rectangle 3"/>
          <p:cNvSpPr/>
          <p:nvPr/>
        </p:nvSpPr>
        <p:spPr>
          <a:xfrm>
            <a:off x="940393" y="2536302"/>
            <a:ext cx="5572359" cy="400110"/>
          </a:xfrm>
          <a:prstGeom prst="rect">
            <a:avLst/>
          </a:prstGeom>
        </p:spPr>
        <p:txBody>
          <a:bodyPr wrap="none">
            <a:spAutoFit/>
          </a:bodyPr>
          <a:lstStyle/>
          <a:p>
            <a:r>
              <a:rPr lang="fi-FI" sz="2000" dirty="0">
                <a:latin typeface="AdvGTIMES-B"/>
                <a:ea typeface="Calibri" panose="020F0502020204030204" pitchFamily="34" charset="0"/>
                <a:cs typeface="AdvGTIMES-B"/>
              </a:rPr>
              <a:t>5 Perencanaan Ekspansi Pembangkit Satu Bus</a:t>
            </a:r>
            <a:endParaRPr lang="en-US" sz="2000" dirty="0"/>
          </a:p>
        </p:txBody>
      </p:sp>
      <p:sp>
        <p:nvSpPr>
          <p:cNvPr id="8" name="Rectangle 7"/>
          <p:cNvSpPr/>
          <p:nvPr/>
        </p:nvSpPr>
        <p:spPr>
          <a:xfrm>
            <a:off x="940393" y="2912216"/>
            <a:ext cx="5586786" cy="400110"/>
          </a:xfrm>
          <a:prstGeom prst="rect">
            <a:avLst/>
          </a:prstGeom>
        </p:spPr>
        <p:txBody>
          <a:bodyPr wrap="none">
            <a:spAutoFit/>
          </a:bodyPr>
          <a:lstStyle/>
          <a:p>
            <a:r>
              <a:rPr lang="fi-FI" sz="2000" dirty="0">
                <a:latin typeface="AdvGTIMES-B"/>
                <a:ea typeface="Calibri" panose="020F0502020204030204" pitchFamily="34" charset="0"/>
                <a:cs typeface="AdvGTIMES-B"/>
              </a:rPr>
              <a:t>6 Perencanaan Ekspansi </a:t>
            </a:r>
            <a:r>
              <a:rPr lang="fi-FI" sz="2000" dirty="0" smtClean="0">
                <a:latin typeface="AdvGTIMES-B"/>
                <a:ea typeface="Calibri" panose="020F0502020204030204" pitchFamily="34" charset="0"/>
                <a:cs typeface="AdvGTIMES-B"/>
              </a:rPr>
              <a:t>Pembangkit </a:t>
            </a:r>
            <a:r>
              <a:rPr lang="fi-FI" sz="2000" dirty="0">
                <a:latin typeface="AdvGTIMES-B"/>
                <a:ea typeface="Calibri" panose="020F0502020204030204" pitchFamily="34" charset="0"/>
                <a:cs typeface="AdvGTIMES-B"/>
              </a:rPr>
              <a:t>Multi Bus</a:t>
            </a:r>
            <a:endParaRPr lang="en-US" sz="2000" dirty="0"/>
          </a:p>
        </p:txBody>
      </p:sp>
      <p:sp>
        <p:nvSpPr>
          <p:cNvPr id="9" name="Rectangle 8"/>
          <p:cNvSpPr/>
          <p:nvPr/>
        </p:nvSpPr>
        <p:spPr>
          <a:xfrm>
            <a:off x="931273" y="3265149"/>
            <a:ext cx="4179029" cy="461665"/>
          </a:xfrm>
          <a:prstGeom prst="rect">
            <a:avLst/>
          </a:prstGeom>
        </p:spPr>
        <p:txBody>
          <a:bodyPr wrap="none">
            <a:spAutoFit/>
          </a:bodyPr>
          <a:lstStyle/>
          <a:p>
            <a:r>
              <a:rPr lang="id-ID" sz="2400" dirty="0"/>
              <a:t>7 Perencanaan Perluasan </a:t>
            </a:r>
            <a:r>
              <a:rPr lang="en-ID" sz="2400" dirty="0" err="1" smtClean="0"/>
              <a:t>Gardu</a:t>
            </a:r>
            <a:endParaRPr lang="en-US" sz="2400" dirty="0"/>
          </a:p>
        </p:txBody>
      </p:sp>
      <p:sp>
        <p:nvSpPr>
          <p:cNvPr id="10" name="Rectangle 9"/>
          <p:cNvSpPr/>
          <p:nvPr/>
        </p:nvSpPr>
        <p:spPr>
          <a:xfrm>
            <a:off x="931273" y="3638614"/>
            <a:ext cx="7776039" cy="461665"/>
          </a:xfrm>
          <a:prstGeom prst="rect">
            <a:avLst/>
          </a:prstGeom>
        </p:spPr>
        <p:txBody>
          <a:bodyPr wrap="none">
            <a:spAutoFit/>
          </a:bodyPr>
          <a:lstStyle/>
          <a:p>
            <a:r>
              <a:rPr lang="id-ID" sz="2400" dirty="0"/>
              <a:t>8 Perencanaan Perluasan Jaringan, sebuah Pendekatan Dasar</a:t>
            </a:r>
            <a:endParaRPr lang="en-US" sz="2400" dirty="0"/>
          </a:p>
        </p:txBody>
      </p:sp>
      <p:sp>
        <p:nvSpPr>
          <p:cNvPr id="11" name="Rectangle 10"/>
          <p:cNvSpPr/>
          <p:nvPr/>
        </p:nvSpPr>
        <p:spPr>
          <a:xfrm>
            <a:off x="940393" y="4005608"/>
            <a:ext cx="7113742" cy="461665"/>
          </a:xfrm>
          <a:prstGeom prst="rect">
            <a:avLst/>
          </a:prstGeom>
        </p:spPr>
        <p:txBody>
          <a:bodyPr wrap="none">
            <a:spAutoFit/>
          </a:bodyPr>
          <a:lstStyle/>
          <a:p>
            <a:r>
              <a:rPr lang="id-ID" sz="2400" dirty="0"/>
              <a:t>9 Perencanaan Perluasan Jaringan, Pendekatan Lanjutan</a:t>
            </a:r>
            <a:endParaRPr lang="en-US" sz="2400" dirty="0"/>
          </a:p>
        </p:txBody>
      </p:sp>
      <p:sp>
        <p:nvSpPr>
          <p:cNvPr id="12" name="Rectangle 11"/>
          <p:cNvSpPr/>
          <p:nvPr/>
        </p:nvSpPr>
        <p:spPr>
          <a:xfrm>
            <a:off x="818876" y="4357373"/>
            <a:ext cx="3605474" cy="400110"/>
          </a:xfrm>
          <a:prstGeom prst="rect">
            <a:avLst/>
          </a:prstGeom>
        </p:spPr>
        <p:txBody>
          <a:bodyPr wrap="none">
            <a:spAutoFit/>
          </a:bodyPr>
          <a:lstStyle/>
          <a:p>
            <a:r>
              <a:rPr lang="en-US" sz="2000" dirty="0">
                <a:latin typeface="AdvGTIMES-B"/>
                <a:ea typeface="Calibri" panose="020F0502020204030204" pitchFamily="34" charset="0"/>
                <a:cs typeface="AdvGTIMES-B"/>
              </a:rPr>
              <a:t>10 </a:t>
            </a:r>
            <a:r>
              <a:rPr lang="en-US" sz="2000" dirty="0" err="1">
                <a:latin typeface="AdvGTIMES-B"/>
                <a:ea typeface="Calibri" panose="020F0502020204030204" pitchFamily="34" charset="0"/>
                <a:cs typeface="AdvGTIMES-B"/>
              </a:rPr>
              <a:t>Perencanaan</a:t>
            </a:r>
            <a:r>
              <a:rPr lang="en-US" sz="2000" dirty="0">
                <a:latin typeface="AdvGTIMES-B"/>
                <a:ea typeface="Calibri" panose="020F0502020204030204" pitchFamily="34" charset="0"/>
                <a:cs typeface="AdvGTIMES-B"/>
              </a:rPr>
              <a:t> </a:t>
            </a:r>
            <a:r>
              <a:rPr lang="en-US" sz="2000" dirty="0" err="1">
                <a:latin typeface="AdvGTIMES-B"/>
                <a:ea typeface="Calibri" panose="020F0502020204030204" pitchFamily="34" charset="0"/>
                <a:cs typeface="AdvGTIMES-B"/>
              </a:rPr>
              <a:t>Daya</a:t>
            </a:r>
            <a:r>
              <a:rPr lang="en-US" sz="2000" dirty="0">
                <a:latin typeface="AdvGTIMES-B"/>
                <a:ea typeface="Calibri" panose="020F0502020204030204" pitchFamily="34" charset="0"/>
                <a:cs typeface="AdvGTIMES-B"/>
              </a:rPr>
              <a:t> </a:t>
            </a:r>
            <a:r>
              <a:rPr lang="en-US" sz="2000" dirty="0" err="1">
                <a:latin typeface="AdvGTIMES-B"/>
                <a:ea typeface="Calibri" panose="020F0502020204030204" pitchFamily="34" charset="0"/>
                <a:cs typeface="AdvGTIMES-B"/>
              </a:rPr>
              <a:t>Reaktif</a:t>
            </a:r>
            <a:endParaRPr lang="en-US" sz="2000" dirty="0"/>
          </a:p>
        </p:txBody>
      </p:sp>
      <p:sp>
        <p:nvSpPr>
          <p:cNvPr id="13" name="Rectangle 12"/>
          <p:cNvSpPr/>
          <p:nvPr/>
        </p:nvSpPr>
        <p:spPr>
          <a:xfrm>
            <a:off x="858299" y="4718795"/>
            <a:ext cx="8029669" cy="400110"/>
          </a:xfrm>
          <a:prstGeom prst="rect">
            <a:avLst/>
          </a:prstGeom>
        </p:spPr>
        <p:txBody>
          <a:bodyPr wrap="square">
            <a:spAutoFit/>
          </a:bodyPr>
          <a:lstStyle/>
          <a:p>
            <a:r>
              <a:rPr lang="pt-BR" sz="2000" dirty="0">
                <a:latin typeface="AdvGTIMES-B"/>
                <a:ea typeface="Calibri" panose="020F0502020204030204" pitchFamily="34" charset="0"/>
                <a:cs typeface="AdvGTIMES-B"/>
              </a:rPr>
              <a:t>11 Perencanaan Sistem Tenaga dalam Keberadaan Ketidakpastian</a:t>
            </a:r>
            <a:endParaRPr lang="en-US" sz="2000" dirty="0"/>
          </a:p>
        </p:txBody>
      </p:sp>
      <p:sp>
        <p:nvSpPr>
          <p:cNvPr id="15" name="Rectangle 14"/>
          <p:cNvSpPr/>
          <p:nvPr/>
        </p:nvSpPr>
        <p:spPr>
          <a:xfrm>
            <a:off x="818876" y="5072300"/>
            <a:ext cx="7502695" cy="461665"/>
          </a:xfrm>
          <a:prstGeom prst="rect">
            <a:avLst/>
          </a:prstGeom>
        </p:spPr>
        <p:txBody>
          <a:bodyPr wrap="none">
            <a:spAutoFit/>
          </a:bodyPr>
          <a:lstStyle/>
          <a:p>
            <a:r>
              <a:rPr lang="id-ID" sz="2400" dirty="0"/>
              <a:t>12 Tren Penelitian dalam Perencanaan Sistem Tenaga Listrik</a:t>
            </a:r>
            <a:endParaRPr lang="en-US" sz="2400" dirty="0"/>
          </a:p>
        </p:txBody>
      </p:sp>
      <p:sp>
        <p:nvSpPr>
          <p:cNvPr id="16" name="Rectangle 15"/>
          <p:cNvSpPr/>
          <p:nvPr/>
        </p:nvSpPr>
        <p:spPr>
          <a:xfrm>
            <a:off x="818876" y="5421221"/>
            <a:ext cx="3185744" cy="461665"/>
          </a:xfrm>
          <a:prstGeom prst="rect">
            <a:avLst/>
          </a:prstGeom>
        </p:spPr>
        <p:txBody>
          <a:bodyPr wrap="none">
            <a:spAutoFit/>
          </a:bodyPr>
          <a:lstStyle/>
          <a:p>
            <a:r>
              <a:rPr lang="id-ID" sz="2400" dirty="0"/>
              <a:t>13 Contoh Komprehensif</a:t>
            </a:r>
            <a:endParaRPr lang="en-US" sz="2400" dirty="0"/>
          </a:p>
        </p:txBody>
      </p:sp>
    </p:spTree>
    <p:extLst>
      <p:ext uri="{BB962C8B-B14F-4D97-AF65-F5344CB8AC3E}">
        <p14:creationId xmlns:p14="http://schemas.microsoft.com/office/powerpoint/2010/main" val="7304639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7421" y="303078"/>
            <a:ext cx="6260455" cy="5580199"/>
          </a:xfrm>
          <a:prstGeom prst="rect">
            <a:avLst/>
          </a:prstGeom>
        </p:spPr>
      </p:pic>
      <p:sp>
        <p:nvSpPr>
          <p:cNvPr id="3" name="Date Placeholder 2"/>
          <p:cNvSpPr>
            <a:spLocks noGrp="1"/>
          </p:cNvSpPr>
          <p:nvPr>
            <p:ph type="dt" sz="half" idx="10"/>
          </p:nvPr>
        </p:nvSpPr>
        <p:spPr/>
        <p:txBody>
          <a:bodyPr/>
          <a:lstStyle/>
          <a:p>
            <a:fld id="{55D39E5C-141F-4508-B721-369FE746AD5B}" type="datetime9">
              <a:rPr lang="en-US" smtClean="0"/>
              <a:t>10/18/2017 1:14:56 PM</a:t>
            </a:fld>
            <a:endParaRPr lang="en-US"/>
          </a:p>
        </p:txBody>
      </p:sp>
      <p:sp>
        <p:nvSpPr>
          <p:cNvPr id="4" name="Slide Number Placeholder 3"/>
          <p:cNvSpPr>
            <a:spLocks noGrp="1"/>
          </p:cNvSpPr>
          <p:nvPr>
            <p:ph type="sldNum" sz="quarter" idx="12"/>
          </p:nvPr>
        </p:nvSpPr>
        <p:spPr/>
        <p:txBody>
          <a:bodyPr/>
          <a:lstStyle/>
          <a:p>
            <a:fld id="{C7448EEC-1D14-4DD9-B8EB-772171F61A1D}" type="slidenum">
              <a:rPr lang="en-US" smtClean="0"/>
              <a:t>20</a:t>
            </a:fld>
            <a:endParaRPr lang="en-US"/>
          </a:p>
        </p:txBody>
      </p:sp>
      <p:sp>
        <p:nvSpPr>
          <p:cNvPr id="5" name="Rectangle 4"/>
          <p:cNvSpPr/>
          <p:nvPr/>
        </p:nvSpPr>
        <p:spPr>
          <a:xfrm>
            <a:off x="6627876" y="613970"/>
            <a:ext cx="2964180" cy="4247317"/>
          </a:xfrm>
          <a:prstGeom prst="rect">
            <a:avLst/>
          </a:prstGeom>
        </p:spPr>
        <p:txBody>
          <a:bodyPr wrap="square">
            <a:spAutoFit/>
          </a:bodyPr>
          <a:lstStyle/>
          <a:p>
            <a:r>
              <a:rPr lang="en-ID" dirty="0" err="1">
                <a:solidFill>
                  <a:srgbClr val="000000"/>
                </a:solidFill>
                <a:latin typeface="AdvGTIMES-R"/>
              </a:rPr>
              <a:t>Seperti</a:t>
            </a:r>
            <a:r>
              <a:rPr lang="en-ID" dirty="0">
                <a:solidFill>
                  <a:srgbClr val="000000"/>
                </a:solidFill>
                <a:latin typeface="AdvGTIMES-R"/>
              </a:rPr>
              <a:t> yang </a:t>
            </a:r>
            <a:r>
              <a:rPr lang="en-ID" dirty="0" err="1">
                <a:solidFill>
                  <a:srgbClr val="000000"/>
                </a:solidFill>
                <a:latin typeface="AdvGTIMES-R"/>
              </a:rPr>
              <a:t>terlihat</a:t>
            </a:r>
            <a:r>
              <a:rPr lang="en-ID" dirty="0">
                <a:solidFill>
                  <a:srgbClr val="000000"/>
                </a:solidFill>
                <a:latin typeface="AdvGTIMES-R"/>
              </a:rPr>
              <a:t>, </a:t>
            </a:r>
            <a:r>
              <a:rPr lang="en-ID" dirty="0" err="1">
                <a:solidFill>
                  <a:srgbClr val="000000"/>
                </a:solidFill>
                <a:latin typeface="AdvGTIMES-R"/>
              </a:rPr>
              <a:t>jaringan</a:t>
            </a:r>
            <a:r>
              <a:rPr lang="en-ID" dirty="0">
                <a:solidFill>
                  <a:srgbClr val="000000"/>
                </a:solidFill>
                <a:latin typeface="AdvGTIMES-R"/>
              </a:rPr>
              <a:t> </a:t>
            </a:r>
            <a:r>
              <a:rPr lang="en-ID" dirty="0" err="1">
                <a:solidFill>
                  <a:srgbClr val="000000"/>
                </a:solidFill>
                <a:latin typeface="AdvGTIMES-R"/>
              </a:rPr>
              <a:t>transmisi</a:t>
            </a:r>
            <a:r>
              <a:rPr lang="en-ID" dirty="0">
                <a:solidFill>
                  <a:srgbClr val="000000"/>
                </a:solidFill>
                <a:latin typeface="AdvGTIMES-R"/>
              </a:rPr>
              <a:t> </a:t>
            </a:r>
            <a:r>
              <a:rPr lang="en-ID" dirty="0" err="1">
                <a:solidFill>
                  <a:srgbClr val="000000"/>
                </a:solidFill>
                <a:latin typeface="AdvGTIMES-R"/>
              </a:rPr>
              <a:t>dan</a:t>
            </a:r>
            <a:r>
              <a:rPr lang="en-ID" dirty="0">
                <a:solidFill>
                  <a:srgbClr val="000000"/>
                </a:solidFill>
                <a:latin typeface="AdvGTIMES-R"/>
              </a:rPr>
              <a:t> </a:t>
            </a:r>
            <a:r>
              <a:rPr lang="en-ID" dirty="0" err="1">
                <a:solidFill>
                  <a:srgbClr val="000000"/>
                </a:solidFill>
                <a:latin typeface="AdvGTIMES-R"/>
              </a:rPr>
              <a:t>distribusi</a:t>
            </a:r>
            <a:r>
              <a:rPr lang="en-ID" dirty="0">
                <a:solidFill>
                  <a:srgbClr val="000000"/>
                </a:solidFill>
                <a:latin typeface="AdvGTIMES-R"/>
              </a:rPr>
              <a:t> </a:t>
            </a:r>
            <a:r>
              <a:rPr lang="en-ID" dirty="0" err="1">
                <a:solidFill>
                  <a:srgbClr val="000000"/>
                </a:solidFill>
                <a:latin typeface="AdvGTIMES-R"/>
              </a:rPr>
              <a:t>terdiri</a:t>
            </a:r>
            <a:r>
              <a:rPr lang="en-ID" dirty="0">
                <a:solidFill>
                  <a:srgbClr val="000000"/>
                </a:solidFill>
                <a:latin typeface="AdvGTIMES-R"/>
              </a:rPr>
              <a:t> </a:t>
            </a:r>
            <a:r>
              <a:rPr lang="en-ID" dirty="0" err="1">
                <a:solidFill>
                  <a:srgbClr val="000000"/>
                </a:solidFill>
                <a:latin typeface="AdvGTIMES-R"/>
              </a:rPr>
              <a:t>dari</a:t>
            </a:r>
            <a:r>
              <a:rPr lang="en-ID" dirty="0">
                <a:solidFill>
                  <a:srgbClr val="000000"/>
                </a:solidFill>
                <a:latin typeface="AdvGTIMES-R"/>
              </a:rPr>
              <a:t> </a:t>
            </a:r>
            <a:r>
              <a:rPr lang="en-ID" dirty="0" err="1">
                <a:solidFill>
                  <a:srgbClr val="000000"/>
                </a:solidFill>
                <a:latin typeface="AdvGTIMES-R"/>
              </a:rPr>
              <a:t>saluran</a:t>
            </a:r>
            <a:r>
              <a:rPr lang="en-ID" dirty="0">
                <a:solidFill>
                  <a:srgbClr val="000000"/>
                </a:solidFill>
                <a:latin typeface="AdvGTIMES-R"/>
              </a:rPr>
              <a:t> </a:t>
            </a:r>
            <a:r>
              <a:rPr lang="en-ID" dirty="0" err="1">
                <a:solidFill>
                  <a:srgbClr val="000000"/>
                </a:solidFill>
                <a:latin typeface="AdvGTIMES-R"/>
              </a:rPr>
              <a:t>udara</a:t>
            </a:r>
            <a:r>
              <a:rPr lang="en-ID" dirty="0">
                <a:solidFill>
                  <a:srgbClr val="000000"/>
                </a:solidFill>
                <a:latin typeface="AdvGTIMES-R"/>
              </a:rPr>
              <a:t> </a:t>
            </a:r>
            <a:r>
              <a:rPr lang="en-ID" dirty="0" err="1">
                <a:solidFill>
                  <a:srgbClr val="000000"/>
                </a:solidFill>
                <a:latin typeface="AdvGTIMES-R"/>
              </a:rPr>
              <a:t>terbuka</a:t>
            </a:r>
            <a:r>
              <a:rPr lang="en-ID" dirty="0">
                <a:solidFill>
                  <a:srgbClr val="000000"/>
                </a:solidFill>
                <a:latin typeface="AdvGTIMES-R"/>
              </a:rPr>
              <a:t> / </a:t>
            </a:r>
            <a:r>
              <a:rPr lang="en-ID" dirty="0" err="1">
                <a:solidFill>
                  <a:srgbClr val="000000"/>
                </a:solidFill>
                <a:latin typeface="AdvGTIMES-R"/>
              </a:rPr>
              <a:t>kabel</a:t>
            </a:r>
            <a:r>
              <a:rPr lang="en-ID" dirty="0">
                <a:solidFill>
                  <a:srgbClr val="000000"/>
                </a:solidFill>
                <a:latin typeface="AdvGTIMES-R"/>
              </a:rPr>
              <a:t>, </a:t>
            </a:r>
            <a:r>
              <a:rPr lang="en-ID" dirty="0" err="1">
                <a:solidFill>
                  <a:srgbClr val="000000"/>
                </a:solidFill>
                <a:latin typeface="AdvGTIMES-R"/>
              </a:rPr>
              <a:t>gardu-gardu</a:t>
            </a:r>
            <a:r>
              <a:rPr lang="en-ID" dirty="0">
                <a:solidFill>
                  <a:srgbClr val="000000"/>
                </a:solidFill>
                <a:latin typeface="AdvGTIMES-R"/>
              </a:rPr>
              <a:t> </a:t>
            </a:r>
            <a:r>
              <a:rPr lang="en-ID" dirty="0" err="1">
                <a:solidFill>
                  <a:srgbClr val="000000"/>
                </a:solidFill>
                <a:latin typeface="AdvGTIMES-R"/>
              </a:rPr>
              <a:t>dan</a:t>
            </a:r>
            <a:r>
              <a:rPr lang="en-ID" dirty="0">
                <a:solidFill>
                  <a:srgbClr val="000000"/>
                </a:solidFill>
                <a:latin typeface="AdvGTIMES-R"/>
              </a:rPr>
              <a:t> </a:t>
            </a:r>
            <a:r>
              <a:rPr lang="en-ID" dirty="0" err="1">
                <a:solidFill>
                  <a:srgbClr val="000000"/>
                </a:solidFill>
                <a:latin typeface="AdvGTIMES-R"/>
              </a:rPr>
              <a:t>sistem</a:t>
            </a:r>
            <a:r>
              <a:rPr lang="en-ID" dirty="0">
                <a:solidFill>
                  <a:srgbClr val="000000"/>
                </a:solidFill>
                <a:latin typeface="AdvGTIMES-R"/>
              </a:rPr>
              <a:t> </a:t>
            </a:r>
            <a:r>
              <a:rPr lang="en-ID" dirty="0" err="1">
                <a:solidFill>
                  <a:srgbClr val="000000"/>
                </a:solidFill>
                <a:latin typeface="AdvGTIMES-R"/>
              </a:rPr>
              <a:t>pembangkitan</a:t>
            </a:r>
            <a:r>
              <a:rPr lang="en-ID" dirty="0">
                <a:solidFill>
                  <a:srgbClr val="000000"/>
                </a:solidFill>
                <a:latin typeface="AdvGTIMES-R"/>
              </a:rPr>
              <a:t>, </a:t>
            </a:r>
            <a:r>
              <a:rPr lang="en-ID" dirty="0" err="1">
                <a:solidFill>
                  <a:srgbClr val="000000"/>
                </a:solidFill>
                <a:latin typeface="AdvGTIMES-R"/>
              </a:rPr>
              <a:t>amun</a:t>
            </a:r>
            <a:r>
              <a:rPr lang="en-ID" dirty="0">
                <a:solidFill>
                  <a:srgbClr val="000000"/>
                </a:solidFill>
                <a:latin typeface="AdvGTIMES-R"/>
              </a:rPr>
              <a:t>, </a:t>
            </a:r>
            <a:r>
              <a:rPr lang="en-ID" dirty="0" err="1">
                <a:solidFill>
                  <a:srgbClr val="000000"/>
                </a:solidFill>
                <a:latin typeface="AdvGTIMES-R"/>
              </a:rPr>
              <a:t>karena</a:t>
            </a:r>
            <a:r>
              <a:rPr lang="en-ID" dirty="0">
                <a:solidFill>
                  <a:srgbClr val="000000"/>
                </a:solidFill>
                <a:latin typeface="AdvGTIMES-R"/>
              </a:rPr>
              <a:t> </a:t>
            </a:r>
            <a:r>
              <a:rPr lang="en-ID" dirty="0" err="1">
                <a:solidFill>
                  <a:srgbClr val="000000"/>
                </a:solidFill>
                <a:latin typeface="AdvGTIMES-R"/>
              </a:rPr>
              <a:t>karakteristik</a:t>
            </a:r>
            <a:r>
              <a:rPr lang="en-ID" dirty="0">
                <a:solidFill>
                  <a:srgbClr val="000000"/>
                </a:solidFill>
                <a:latin typeface="AdvGTIMES-R"/>
              </a:rPr>
              <a:t> </a:t>
            </a:r>
            <a:r>
              <a:rPr lang="en-ID" dirty="0" err="1">
                <a:solidFill>
                  <a:srgbClr val="000000"/>
                </a:solidFill>
                <a:latin typeface="AdvGTIMES-R"/>
              </a:rPr>
              <a:t>spesifik</a:t>
            </a:r>
            <a:r>
              <a:rPr lang="en-ID" dirty="0">
                <a:solidFill>
                  <a:srgbClr val="000000"/>
                </a:solidFill>
                <a:latin typeface="AdvGTIMES-R"/>
              </a:rPr>
              <a:t> </a:t>
            </a:r>
            <a:r>
              <a:rPr lang="en-ID" dirty="0" err="1">
                <a:solidFill>
                  <a:srgbClr val="000000"/>
                </a:solidFill>
                <a:latin typeface="AdvGTIMES-R"/>
              </a:rPr>
              <a:t>dari</a:t>
            </a:r>
            <a:r>
              <a:rPr lang="en-ID" dirty="0">
                <a:solidFill>
                  <a:srgbClr val="000000"/>
                </a:solidFill>
                <a:latin typeface="AdvGTIMES-R"/>
              </a:rPr>
              <a:t> </a:t>
            </a:r>
            <a:r>
              <a:rPr lang="en-ID" dirty="0" err="1">
                <a:solidFill>
                  <a:srgbClr val="000000"/>
                </a:solidFill>
                <a:latin typeface="AdvGTIMES-R"/>
              </a:rPr>
              <a:t>sistem</a:t>
            </a:r>
            <a:r>
              <a:rPr lang="en-ID" dirty="0">
                <a:solidFill>
                  <a:srgbClr val="000000"/>
                </a:solidFill>
                <a:latin typeface="AdvGTIMES-R"/>
              </a:rPr>
              <a:t> </a:t>
            </a:r>
            <a:r>
              <a:rPr lang="en-ID" dirty="0" err="1">
                <a:solidFill>
                  <a:srgbClr val="000000"/>
                </a:solidFill>
                <a:latin typeface="AdvGTIMES-R"/>
              </a:rPr>
              <a:t>distribusi</a:t>
            </a:r>
            <a:r>
              <a:rPr lang="en-ID" dirty="0">
                <a:solidFill>
                  <a:srgbClr val="000000"/>
                </a:solidFill>
                <a:latin typeface="AdvGTIMES-R"/>
              </a:rPr>
              <a:t> (</a:t>
            </a:r>
            <a:r>
              <a:rPr lang="en-ID" dirty="0" err="1">
                <a:solidFill>
                  <a:srgbClr val="000000"/>
                </a:solidFill>
                <a:latin typeface="AdvGTIMES-R"/>
              </a:rPr>
              <a:t>seperti</a:t>
            </a:r>
            <a:r>
              <a:rPr lang="en-ID" dirty="0">
                <a:solidFill>
                  <a:srgbClr val="000000"/>
                </a:solidFill>
                <a:latin typeface="AdvGTIMES-R"/>
              </a:rPr>
              <a:t> </a:t>
            </a:r>
            <a:r>
              <a:rPr lang="en-ID" dirty="0" err="1">
                <a:solidFill>
                  <a:srgbClr val="000000"/>
                </a:solidFill>
                <a:latin typeface="AdvGTIMES-R"/>
              </a:rPr>
              <a:t>karakteristik</a:t>
            </a:r>
            <a:r>
              <a:rPr lang="en-ID" dirty="0">
                <a:solidFill>
                  <a:srgbClr val="000000"/>
                </a:solidFill>
                <a:latin typeface="AdvGTIMES-R"/>
              </a:rPr>
              <a:t> </a:t>
            </a:r>
            <a:r>
              <a:rPr lang="en-ID" dirty="0" err="1">
                <a:solidFill>
                  <a:srgbClr val="000000"/>
                </a:solidFill>
                <a:latin typeface="AdvGTIMES-R"/>
              </a:rPr>
              <a:t>radialnya</a:t>
            </a:r>
            <a:r>
              <a:rPr lang="en-ID" dirty="0">
                <a:solidFill>
                  <a:srgbClr val="000000"/>
                </a:solidFill>
                <a:latin typeface="AdvGTIMES-R"/>
              </a:rPr>
              <a:t>), </a:t>
            </a:r>
            <a:r>
              <a:rPr lang="en-ID" dirty="0" err="1">
                <a:solidFill>
                  <a:srgbClr val="000000"/>
                </a:solidFill>
                <a:latin typeface="AdvGTIMES-R"/>
              </a:rPr>
              <a:t>perencanaannya</a:t>
            </a:r>
            <a:r>
              <a:rPr lang="en-ID" dirty="0">
                <a:solidFill>
                  <a:srgbClr val="000000"/>
                </a:solidFill>
                <a:latin typeface="AdvGTIMES-R"/>
              </a:rPr>
              <a:t> </a:t>
            </a:r>
            <a:r>
              <a:rPr lang="en-ID" dirty="0" err="1">
                <a:solidFill>
                  <a:srgbClr val="000000"/>
                </a:solidFill>
                <a:latin typeface="AdvGTIMES-R"/>
              </a:rPr>
              <a:t>biasanya</a:t>
            </a:r>
            <a:r>
              <a:rPr lang="en-ID" dirty="0">
                <a:solidFill>
                  <a:srgbClr val="000000"/>
                </a:solidFill>
                <a:latin typeface="AdvGTIMES-R"/>
              </a:rPr>
              <a:t> </a:t>
            </a:r>
            <a:r>
              <a:rPr lang="en-ID" dirty="0" err="1">
                <a:solidFill>
                  <a:srgbClr val="000000"/>
                </a:solidFill>
                <a:latin typeface="AdvGTIMES-R"/>
              </a:rPr>
              <a:t>dipisahkan</a:t>
            </a:r>
            <a:r>
              <a:rPr lang="en-ID" dirty="0">
                <a:solidFill>
                  <a:srgbClr val="000000"/>
                </a:solidFill>
                <a:latin typeface="AdvGTIMES-R"/>
              </a:rPr>
              <a:t> </a:t>
            </a:r>
            <a:r>
              <a:rPr lang="en-ID" dirty="0" err="1">
                <a:solidFill>
                  <a:srgbClr val="000000"/>
                </a:solidFill>
                <a:latin typeface="AdvGTIMES-R"/>
              </a:rPr>
              <a:t>dari</a:t>
            </a:r>
            <a:r>
              <a:rPr lang="en-ID" dirty="0">
                <a:solidFill>
                  <a:srgbClr val="000000"/>
                </a:solidFill>
                <a:latin typeface="AdvGTIMES-R"/>
              </a:rPr>
              <a:t> </a:t>
            </a:r>
            <a:r>
              <a:rPr lang="en-ID" dirty="0" err="1">
                <a:solidFill>
                  <a:srgbClr val="000000"/>
                </a:solidFill>
                <a:latin typeface="AdvGTIMES-R"/>
              </a:rPr>
              <a:t>sistem</a:t>
            </a:r>
            <a:r>
              <a:rPr lang="en-ID" dirty="0">
                <a:solidFill>
                  <a:srgbClr val="000000"/>
                </a:solidFill>
                <a:latin typeface="AdvGTIMES-R"/>
              </a:rPr>
              <a:t> </a:t>
            </a:r>
            <a:r>
              <a:rPr lang="en-ID" dirty="0" err="1">
                <a:solidFill>
                  <a:srgbClr val="000000"/>
                </a:solidFill>
                <a:latin typeface="AdvGTIMES-R"/>
              </a:rPr>
              <a:t>transmisi</a:t>
            </a:r>
            <a:r>
              <a:rPr lang="en-ID" dirty="0">
                <a:solidFill>
                  <a:srgbClr val="000000"/>
                </a:solidFill>
                <a:latin typeface="AdvGTIMES-R"/>
              </a:rPr>
              <a:t>, </a:t>
            </a:r>
            <a:r>
              <a:rPr lang="en-ID" dirty="0" err="1">
                <a:solidFill>
                  <a:srgbClr val="000000"/>
                </a:solidFill>
                <a:latin typeface="AdvGTIMES-R"/>
              </a:rPr>
              <a:t>walaupun</a:t>
            </a:r>
            <a:r>
              <a:rPr lang="en-ID" dirty="0">
                <a:solidFill>
                  <a:srgbClr val="000000"/>
                </a:solidFill>
                <a:latin typeface="AdvGTIMES-R"/>
              </a:rPr>
              <a:t> </a:t>
            </a:r>
            <a:r>
              <a:rPr lang="en-ID" dirty="0" err="1">
                <a:solidFill>
                  <a:srgbClr val="000000"/>
                </a:solidFill>
                <a:latin typeface="AdvGTIMES-R"/>
              </a:rPr>
              <a:t>sebagian</a:t>
            </a:r>
            <a:r>
              <a:rPr lang="en-ID" dirty="0">
                <a:solidFill>
                  <a:srgbClr val="000000"/>
                </a:solidFill>
                <a:latin typeface="AdvGTIMES-R"/>
              </a:rPr>
              <a:t> </a:t>
            </a:r>
            <a:r>
              <a:rPr lang="en-ID" dirty="0" err="1">
                <a:solidFill>
                  <a:srgbClr val="000000"/>
                </a:solidFill>
                <a:latin typeface="AdvGTIMES-R"/>
              </a:rPr>
              <a:t>besar</a:t>
            </a:r>
            <a:r>
              <a:rPr lang="en-ID" dirty="0">
                <a:solidFill>
                  <a:srgbClr val="000000"/>
                </a:solidFill>
                <a:latin typeface="AdvGTIMES-R"/>
              </a:rPr>
              <a:t> </a:t>
            </a:r>
            <a:r>
              <a:rPr lang="en-ID" dirty="0" err="1">
                <a:solidFill>
                  <a:srgbClr val="000000"/>
                </a:solidFill>
                <a:latin typeface="AdvGTIMES-R"/>
              </a:rPr>
              <a:t>gagasannya</a:t>
            </a:r>
            <a:r>
              <a:rPr lang="en-ID" dirty="0">
                <a:solidFill>
                  <a:srgbClr val="000000"/>
                </a:solidFill>
                <a:latin typeface="AdvGTIMES-R"/>
              </a:rPr>
              <a:t> </a:t>
            </a:r>
            <a:r>
              <a:rPr lang="en-ID" dirty="0" err="1">
                <a:solidFill>
                  <a:srgbClr val="000000"/>
                </a:solidFill>
                <a:latin typeface="AdvGTIMES-R"/>
              </a:rPr>
              <a:t>serupa</a:t>
            </a:r>
            <a:r>
              <a:rPr lang="en-ID" dirty="0">
                <a:solidFill>
                  <a:srgbClr val="000000"/>
                </a:solidFill>
                <a:latin typeface="AdvGTIMES-R"/>
              </a:rPr>
              <a:t>.</a:t>
            </a:r>
            <a:endParaRPr lang="en-US" dirty="0"/>
          </a:p>
        </p:txBody>
      </p:sp>
    </p:spTree>
    <p:extLst>
      <p:ext uri="{BB962C8B-B14F-4D97-AF65-F5344CB8AC3E}">
        <p14:creationId xmlns:p14="http://schemas.microsoft.com/office/powerpoint/2010/main" val="879111720"/>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200</a:t>
            </a:fld>
            <a:endParaRPr lang="en-US"/>
          </a:p>
        </p:txBody>
      </p:sp>
      <p:pic>
        <p:nvPicPr>
          <p:cNvPr id="2" name="Picture 1"/>
          <p:cNvPicPr>
            <a:picLocks noChangeAspect="1"/>
          </p:cNvPicPr>
          <p:nvPr/>
        </p:nvPicPr>
        <p:blipFill>
          <a:blip r:embed="rId2"/>
          <a:stretch>
            <a:fillRect/>
          </a:stretch>
        </p:blipFill>
        <p:spPr>
          <a:xfrm>
            <a:off x="1288870" y="345737"/>
            <a:ext cx="7333922" cy="966129"/>
          </a:xfrm>
          <a:prstGeom prst="rect">
            <a:avLst/>
          </a:prstGeom>
        </p:spPr>
      </p:pic>
      <p:pic>
        <p:nvPicPr>
          <p:cNvPr id="3" name="Picture 2"/>
          <p:cNvPicPr>
            <a:picLocks noChangeAspect="1"/>
          </p:cNvPicPr>
          <p:nvPr/>
        </p:nvPicPr>
        <p:blipFill>
          <a:blip r:embed="rId3"/>
          <a:stretch>
            <a:fillRect/>
          </a:stretch>
        </p:blipFill>
        <p:spPr>
          <a:xfrm>
            <a:off x="1288870" y="1311866"/>
            <a:ext cx="7344204" cy="937558"/>
          </a:xfrm>
          <a:prstGeom prst="rect">
            <a:avLst/>
          </a:prstGeom>
        </p:spPr>
      </p:pic>
      <p:sp>
        <p:nvSpPr>
          <p:cNvPr id="6" name="Rectangle 5"/>
          <p:cNvSpPr/>
          <p:nvPr/>
        </p:nvSpPr>
        <p:spPr>
          <a:xfrm>
            <a:off x="493776" y="2342632"/>
            <a:ext cx="8787384" cy="1754326"/>
          </a:xfrm>
          <a:prstGeom prst="rect">
            <a:avLst/>
          </a:prstGeom>
        </p:spPr>
        <p:txBody>
          <a:bodyPr wrap="square">
            <a:spAutoFit/>
          </a:bodyPr>
          <a:lstStyle/>
          <a:p>
            <a:r>
              <a:rPr lang="en-ID" dirty="0">
                <a:latin typeface="AdvGTIMES-R"/>
              </a:rPr>
              <a:t>Note that for a new substation, the existing capacity (</a:t>
            </a:r>
            <a:r>
              <a:rPr lang="en-ID" dirty="0" err="1">
                <a:latin typeface="AdvGTIMES-IT"/>
              </a:rPr>
              <a:t>C</a:t>
            </a:r>
            <a:r>
              <a:rPr lang="en-ID" sz="800" dirty="0" err="1">
                <a:latin typeface="AdvGTIMES-IT"/>
              </a:rPr>
              <a:t>exis</a:t>
            </a:r>
            <a:r>
              <a:rPr lang="en-ID" dirty="0">
                <a:latin typeface="AdvGTIMES-R"/>
              </a:rPr>
              <a:t>) is zero. This term is</a:t>
            </a:r>
          </a:p>
          <a:p>
            <a:r>
              <a:rPr lang="en-ID" dirty="0">
                <a:latin typeface="AdvGTIMES-R"/>
              </a:rPr>
              <a:t>added to represent the fact that if the capacity required to supply the loads is less</a:t>
            </a:r>
          </a:p>
          <a:p>
            <a:r>
              <a:rPr lang="en-ID" dirty="0">
                <a:latin typeface="AdvGTIMES-R"/>
              </a:rPr>
              <a:t>than the capacity of an existing substation, no cost is required in terms of the</a:t>
            </a:r>
          </a:p>
          <a:p>
            <a:r>
              <a:rPr lang="en-ID" dirty="0">
                <a:latin typeface="AdvGTIMES-R"/>
              </a:rPr>
              <a:t>substations. </a:t>
            </a:r>
            <a:r>
              <a:rPr lang="en-ID" dirty="0" err="1">
                <a:latin typeface="AdvGTIMES-IT"/>
              </a:rPr>
              <a:t>X</a:t>
            </a:r>
            <a:r>
              <a:rPr lang="en-ID" sz="800" dirty="0" err="1">
                <a:latin typeface="AdvGTIMES-IT"/>
              </a:rPr>
              <a:t>s</a:t>
            </a:r>
            <a:r>
              <a:rPr lang="en-ID" dirty="0">
                <a:latin typeface="AdvGTIMES-R"/>
              </a:rPr>
              <a:t>(</a:t>
            </a:r>
            <a:r>
              <a:rPr lang="en-ID" dirty="0">
                <a:latin typeface="AdvGTIMES-IT"/>
              </a:rPr>
              <a:t>j</a:t>
            </a:r>
            <a:r>
              <a:rPr lang="en-ID" dirty="0">
                <a:latin typeface="AdvGTIMES-R"/>
              </a:rPr>
              <a:t>) is 1 if the </a:t>
            </a:r>
            <a:r>
              <a:rPr lang="en-ID" dirty="0" err="1">
                <a:latin typeface="AdvGTIMES-IT"/>
              </a:rPr>
              <a:t>j</a:t>
            </a:r>
            <a:r>
              <a:rPr lang="en-ID" dirty="0" err="1">
                <a:latin typeface="AdvGTIMES-R"/>
              </a:rPr>
              <a:t>th</a:t>
            </a:r>
            <a:r>
              <a:rPr lang="en-ID" dirty="0">
                <a:latin typeface="AdvGTIMES-R"/>
              </a:rPr>
              <a:t> substation is selected; otherwise zero. </a:t>
            </a:r>
            <a:r>
              <a:rPr lang="en-ID" dirty="0" smtClean="0">
                <a:latin typeface="AdvGTIMES-IT"/>
              </a:rPr>
              <a:t>g</a:t>
            </a:r>
            <a:r>
              <a:rPr lang="en-ID" sz="800" dirty="0" smtClean="0">
                <a:latin typeface="AdvGTIMES-IT"/>
              </a:rPr>
              <a:t>f    </a:t>
            </a:r>
            <a:r>
              <a:rPr lang="en-US" sz="800" dirty="0" err="1" smtClean="0">
                <a:latin typeface="AdvGTIMES-IT"/>
              </a:rPr>
              <a:t>s</a:t>
            </a:r>
            <a:r>
              <a:rPr lang="en-US" dirty="0" err="1" smtClean="0">
                <a:latin typeface="AdvP4C4E74"/>
              </a:rPr>
              <a:t>ð</a:t>
            </a:r>
            <a:r>
              <a:rPr lang="en-US" dirty="0" err="1" smtClean="0">
                <a:latin typeface="AdvGTIMES-IT"/>
              </a:rPr>
              <a:t>j</a:t>
            </a:r>
            <a:r>
              <a:rPr lang="en-US" dirty="0" err="1" smtClean="0">
                <a:latin typeface="AdvP4C4E74"/>
              </a:rPr>
              <a:t>Þ</a:t>
            </a:r>
            <a:r>
              <a:rPr lang="en-US" dirty="0" smtClean="0">
                <a:latin typeface="AdvP4C4E74"/>
              </a:rPr>
              <a:t> </a:t>
            </a:r>
            <a:r>
              <a:rPr lang="en-US" dirty="0" smtClean="0">
                <a:latin typeface="AdvGTIMES-R"/>
              </a:rPr>
              <a:t>represents </a:t>
            </a:r>
            <a:r>
              <a:rPr lang="en-ID" dirty="0" smtClean="0">
                <a:latin typeface="AdvGTIMES-R"/>
              </a:rPr>
              <a:t>the </a:t>
            </a:r>
            <a:r>
              <a:rPr lang="en-ID" dirty="0">
                <a:latin typeface="AdvGTIMES-R"/>
              </a:rPr>
              <a:t>fixed cost of a substation (land cost) and assuming to be zero for the</a:t>
            </a:r>
          </a:p>
          <a:p>
            <a:r>
              <a:rPr lang="en-US" dirty="0">
                <a:latin typeface="AdvGTIMES-R"/>
              </a:rPr>
              <a:t>existing ones.</a:t>
            </a:r>
            <a:endParaRPr lang="en-US" dirty="0"/>
          </a:p>
        </p:txBody>
      </p:sp>
      <p:sp>
        <p:nvSpPr>
          <p:cNvPr id="7" name="Rectangle 6"/>
          <p:cNvSpPr/>
          <p:nvPr/>
        </p:nvSpPr>
        <p:spPr>
          <a:xfrm>
            <a:off x="324503" y="4215092"/>
            <a:ext cx="2249334" cy="400110"/>
          </a:xfrm>
          <a:prstGeom prst="rect">
            <a:avLst/>
          </a:prstGeom>
        </p:spPr>
        <p:txBody>
          <a:bodyPr wrap="none">
            <a:spAutoFit/>
          </a:bodyPr>
          <a:lstStyle/>
          <a:p>
            <a:r>
              <a:rPr lang="en-US" sz="2000" b="1" dirty="0">
                <a:latin typeface="AdvGTIMES-BI"/>
              </a:rPr>
              <a:t>7.4.2 Constraints</a:t>
            </a:r>
            <a:endParaRPr lang="en-US" sz="2000" b="1" dirty="0"/>
          </a:p>
        </p:txBody>
      </p:sp>
      <p:sp>
        <p:nvSpPr>
          <p:cNvPr id="8" name="Rectangle 7"/>
          <p:cNvSpPr/>
          <p:nvPr/>
        </p:nvSpPr>
        <p:spPr>
          <a:xfrm>
            <a:off x="493776" y="4653992"/>
            <a:ext cx="8869680" cy="923330"/>
          </a:xfrm>
          <a:prstGeom prst="rect">
            <a:avLst/>
          </a:prstGeom>
        </p:spPr>
        <p:txBody>
          <a:bodyPr wrap="square">
            <a:spAutoFit/>
          </a:bodyPr>
          <a:lstStyle/>
          <a:p>
            <a:r>
              <a:rPr lang="en-ID" dirty="0">
                <a:solidFill>
                  <a:srgbClr val="000000"/>
                </a:solidFill>
                <a:latin typeface="AdvGTIMES-R"/>
              </a:rPr>
              <a:t>If a load is supplied through a substation far from the load node, the voltage drop</a:t>
            </a:r>
          </a:p>
          <a:p>
            <a:r>
              <a:rPr lang="en-ID" dirty="0">
                <a:solidFill>
                  <a:srgbClr val="000000"/>
                </a:solidFill>
                <a:latin typeface="AdvGTIMES-R"/>
              </a:rPr>
              <a:t>along the feeder may be larger than a permissible value (say 5%). In fact, we can</a:t>
            </a:r>
          </a:p>
          <a:p>
            <a:r>
              <a:rPr lang="en-ID" dirty="0">
                <a:solidFill>
                  <a:srgbClr val="000000"/>
                </a:solidFill>
                <a:latin typeface="AdvGTIMES-R"/>
              </a:rPr>
              <a:t>define this constraint as follows</a:t>
            </a:r>
            <a:r>
              <a:rPr lang="en-ID" sz="800" dirty="0">
                <a:solidFill>
                  <a:srgbClr val="0000FF"/>
                </a:solidFill>
                <a:latin typeface="AdvGTIMES-R"/>
              </a:rPr>
              <a:t>3</a:t>
            </a:r>
            <a:endParaRPr lang="en-US" dirty="0"/>
          </a:p>
        </p:txBody>
      </p:sp>
    </p:spTree>
    <p:extLst>
      <p:ext uri="{BB962C8B-B14F-4D97-AF65-F5344CB8AC3E}">
        <p14:creationId xmlns:p14="http://schemas.microsoft.com/office/powerpoint/2010/main" val="156983399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201</a:t>
            </a:fld>
            <a:endParaRPr lang="en-US"/>
          </a:p>
        </p:txBody>
      </p:sp>
      <p:sp>
        <p:nvSpPr>
          <p:cNvPr id="2" name="Rectangle 1"/>
          <p:cNvSpPr/>
          <p:nvPr/>
        </p:nvSpPr>
        <p:spPr>
          <a:xfrm>
            <a:off x="720852" y="850392"/>
            <a:ext cx="8715756" cy="1477328"/>
          </a:xfrm>
          <a:prstGeom prst="rect">
            <a:avLst/>
          </a:prstGeom>
        </p:spPr>
        <p:txBody>
          <a:bodyPr wrap="square">
            <a:spAutoFit/>
          </a:bodyPr>
          <a:lstStyle/>
          <a:p>
            <a:r>
              <a:rPr lang="en-ID" dirty="0">
                <a:latin typeface="AdvGTIMES-R"/>
              </a:rPr>
              <a:t>where </a:t>
            </a:r>
            <a:r>
              <a:rPr lang="en-ID" dirty="0">
                <a:latin typeface="AdvGTIMES-IT"/>
              </a:rPr>
              <a:t>D </a:t>
            </a:r>
            <a:r>
              <a:rPr lang="en-ID" dirty="0">
                <a:latin typeface="AdvGTIMES-R"/>
              </a:rPr>
              <a:t>shows the maximum distance a load can be supplied through a substation.</a:t>
            </a:r>
          </a:p>
          <a:p>
            <a:r>
              <a:rPr lang="en-ID" dirty="0">
                <a:latin typeface="AdvGTIMES-R"/>
              </a:rPr>
              <a:t>For instance, if </a:t>
            </a:r>
            <a:r>
              <a:rPr lang="en-ID" dirty="0">
                <a:latin typeface="AdvGTIMES-IT"/>
              </a:rPr>
              <a:t>D </a:t>
            </a:r>
            <a:r>
              <a:rPr lang="en-ID" dirty="0">
                <a:latin typeface="AdvGTIMES-R"/>
              </a:rPr>
              <a:t>is 10 km, it means that any load can be supplied through a</a:t>
            </a:r>
          </a:p>
          <a:p>
            <a:r>
              <a:rPr lang="en-ID" dirty="0">
                <a:latin typeface="AdvGTIMES-R"/>
              </a:rPr>
              <a:t>substation with a distance not greater than 10 km. Otherwise, the voltage drop</a:t>
            </a:r>
          </a:p>
          <a:p>
            <a:r>
              <a:rPr lang="en-ID" dirty="0">
                <a:latin typeface="AdvGTIMES-R"/>
              </a:rPr>
              <a:t>constraint would not be satisfied.</a:t>
            </a:r>
          </a:p>
          <a:p>
            <a:r>
              <a:rPr lang="en-ID" dirty="0">
                <a:latin typeface="AdvGTIMES-R"/>
              </a:rPr>
              <a:t>A second constraint to be met is the substation capacity as follows</a:t>
            </a:r>
            <a:endParaRPr lang="en-US" dirty="0"/>
          </a:p>
        </p:txBody>
      </p:sp>
      <p:sp>
        <p:nvSpPr>
          <p:cNvPr id="3" name="Rectangle 2"/>
          <p:cNvSpPr/>
          <p:nvPr/>
        </p:nvSpPr>
        <p:spPr>
          <a:xfrm>
            <a:off x="720852" y="3283510"/>
            <a:ext cx="8862060" cy="646331"/>
          </a:xfrm>
          <a:prstGeom prst="rect">
            <a:avLst/>
          </a:prstGeom>
        </p:spPr>
        <p:txBody>
          <a:bodyPr wrap="square">
            <a:spAutoFit/>
          </a:bodyPr>
          <a:lstStyle/>
          <a:p>
            <a:r>
              <a:rPr lang="en-ID" dirty="0">
                <a:latin typeface="AdvGTIMES-R"/>
              </a:rPr>
              <a:t>where the </a:t>
            </a:r>
            <a:r>
              <a:rPr lang="en-ID" dirty="0">
                <a:latin typeface="AdvP4C4E46"/>
              </a:rPr>
              <a:t>P </a:t>
            </a:r>
            <a:r>
              <a:rPr lang="en-ID" dirty="0">
                <a:latin typeface="AdvGTIMES-R"/>
              </a:rPr>
              <a:t>term represents the burden on substation </a:t>
            </a:r>
            <a:r>
              <a:rPr lang="en-ID" dirty="0">
                <a:latin typeface="AdvGTIMES-IT"/>
              </a:rPr>
              <a:t>j</a:t>
            </a:r>
            <a:r>
              <a:rPr lang="en-ID" dirty="0">
                <a:latin typeface="AdvGTIMES-R"/>
              </a:rPr>
              <a:t>. </a:t>
            </a:r>
            <a:r>
              <a:rPr lang="en-ID" dirty="0" err="1">
                <a:latin typeface="AdvGTIMES-IT"/>
              </a:rPr>
              <a:t>S</a:t>
            </a:r>
            <a:r>
              <a:rPr lang="en-ID" sz="800" dirty="0" err="1">
                <a:latin typeface="AdvGTIMES-IT"/>
              </a:rPr>
              <a:t>j</a:t>
            </a:r>
            <a:r>
              <a:rPr lang="en-ID" sz="800" dirty="0">
                <a:latin typeface="AdvGTIMES-IT"/>
              </a:rPr>
              <a:t> </a:t>
            </a:r>
            <a:r>
              <a:rPr lang="en-ID" dirty="0">
                <a:latin typeface="AdvGTIMES-R"/>
              </a:rPr>
              <a:t>represents the maximum</a:t>
            </a:r>
          </a:p>
          <a:p>
            <a:r>
              <a:rPr lang="en-ID" dirty="0">
                <a:latin typeface="AdvGTIMES-R"/>
              </a:rPr>
              <a:t>capacity of the </a:t>
            </a:r>
            <a:r>
              <a:rPr lang="en-ID" dirty="0" err="1">
                <a:latin typeface="AdvGTIMES-IT"/>
              </a:rPr>
              <a:t>j</a:t>
            </a:r>
            <a:r>
              <a:rPr lang="en-ID" dirty="0" err="1">
                <a:latin typeface="AdvGTIMES-R"/>
              </a:rPr>
              <a:t>th</a:t>
            </a:r>
            <a:r>
              <a:rPr lang="en-ID" dirty="0">
                <a:latin typeface="AdvGTIMES-R"/>
              </a:rPr>
              <a:t> substation.</a:t>
            </a:r>
            <a:endParaRPr lang="en-US" dirty="0"/>
          </a:p>
        </p:txBody>
      </p:sp>
      <p:pic>
        <p:nvPicPr>
          <p:cNvPr id="6" name="Picture 5"/>
          <p:cNvPicPr>
            <a:picLocks noChangeAspect="1"/>
          </p:cNvPicPr>
          <p:nvPr/>
        </p:nvPicPr>
        <p:blipFill>
          <a:blip r:embed="rId2"/>
          <a:stretch>
            <a:fillRect/>
          </a:stretch>
        </p:blipFill>
        <p:spPr>
          <a:xfrm>
            <a:off x="1164405" y="356436"/>
            <a:ext cx="8093132" cy="493956"/>
          </a:xfrm>
          <a:prstGeom prst="rect">
            <a:avLst/>
          </a:prstGeom>
        </p:spPr>
      </p:pic>
      <p:pic>
        <p:nvPicPr>
          <p:cNvPr id="7" name="Picture 6"/>
          <p:cNvPicPr>
            <a:picLocks noChangeAspect="1"/>
          </p:cNvPicPr>
          <p:nvPr/>
        </p:nvPicPr>
        <p:blipFill>
          <a:blip r:embed="rId3"/>
          <a:stretch>
            <a:fillRect/>
          </a:stretch>
        </p:blipFill>
        <p:spPr>
          <a:xfrm>
            <a:off x="1532382" y="2339707"/>
            <a:ext cx="7631178" cy="963938"/>
          </a:xfrm>
          <a:prstGeom prst="rect">
            <a:avLst/>
          </a:prstGeom>
        </p:spPr>
      </p:pic>
      <p:sp>
        <p:nvSpPr>
          <p:cNvPr id="8" name="Rectangle 7"/>
          <p:cNvSpPr/>
          <p:nvPr/>
        </p:nvSpPr>
        <p:spPr>
          <a:xfrm>
            <a:off x="319208" y="4081578"/>
            <a:ext cx="3401893" cy="400110"/>
          </a:xfrm>
          <a:prstGeom prst="rect">
            <a:avLst/>
          </a:prstGeom>
        </p:spPr>
        <p:txBody>
          <a:bodyPr wrap="none">
            <a:spAutoFit/>
          </a:bodyPr>
          <a:lstStyle/>
          <a:p>
            <a:r>
              <a:rPr lang="en-US" sz="2000" b="1" dirty="0">
                <a:latin typeface="AdvGTIMES-BI"/>
              </a:rPr>
              <a:t>7.4.3 Problem Formulation</a:t>
            </a:r>
            <a:endParaRPr lang="en-US" sz="2000" b="1" dirty="0"/>
          </a:p>
        </p:txBody>
      </p:sp>
      <p:sp>
        <p:nvSpPr>
          <p:cNvPr id="9" name="Rectangle 8"/>
          <p:cNvSpPr/>
          <p:nvPr/>
        </p:nvSpPr>
        <p:spPr>
          <a:xfrm>
            <a:off x="720852" y="4457338"/>
            <a:ext cx="8980932" cy="646331"/>
          </a:xfrm>
          <a:prstGeom prst="rect">
            <a:avLst/>
          </a:prstGeom>
        </p:spPr>
        <p:txBody>
          <a:bodyPr wrap="square">
            <a:spAutoFit/>
          </a:bodyPr>
          <a:lstStyle/>
          <a:p>
            <a:r>
              <a:rPr lang="en-ID" dirty="0">
                <a:solidFill>
                  <a:srgbClr val="000000"/>
                </a:solidFill>
                <a:latin typeface="AdvGTIMES-R"/>
              </a:rPr>
              <a:t>Considering the objective function (</a:t>
            </a:r>
            <a:r>
              <a:rPr lang="en-ID" dirty="0">
                <a:solidFill>
                  <a:srgbClr val="0000FF"/>
                </a:solidFill>
                <a:latin typeface="AdvGTIMES-R"/>
              </a:rPr>
              <a:t>Sect. 7.4.1</a:t>
            </a:r>
            <a:r>
              <a:rPr lang="en-ID" dirty="0">
                <a:solidFill>
                  <a:srgbClr val="000000"/>
                </a:solidFill>
                <a:latin typeface="AdvGTIMES-R"/>
              </a:rPr>
              <a:t>) and the constraints (</a:t>
            </a:r>
            <a:r>
              <a:rPr lang="en-ID" dirty="0">
                <a:solidFill>
                  <a:srgbClr val="0000FF"/>
                </a:solidFill>
                <a:latin typeface="AdvGTIMES-R"/>
              </a:rPr>
              <a:t>Sect. 7.4.2</a:t>
            </a:r>
            <a:r>
              <a:rPr lang="en-ID" dirty="0">
                <a:solidFill>
                  <a:srgbClr val="000000"/>
                </a:solidFill>
                <a:latin typeface="AdvGTIMES-R"/>
              </a:rPr>
              <a:t>),</a:t>
            </a:r>
          </a:p>
          <a:p>
            <a:r>
              <a:rPr lang="en-ID" dirty="0">
                <a:solidFill>
                  <a:srgbClr val="000000"/>
                </a:solidFill>
                <a:latin typeface="AdvGTIMES-R"/>
              </a:rPr>
              <a:t>the optimization problem may be summarized as follows</a:t>
            </a:r>
            <a:endParaRPr lang="en-US" dirty="0"/>
          </a:p>
        </p:txBody>
      </p:sp>
    </p:spTree>
    <p:extLst>
      <p:ext uri="{BB962C8B-B14F-4D97-AF65-F5344CB8AC3E}">
        <p14:creationId xmlns:p14="http://schemas.microsoft.com/office/powerpoint/2010/main" val="200257276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202</a:t>
            </a:fld>
            <a:endParaRPr lang="en-US"/>
          </a:p>
        </p:txBody>
      </p:sp>
      <p:pic>
        <p:nvPicPr>
          <p:cNvPr id="2" name="Picture 1"/>
          <p:cNvPicPr>
            <a:picLocks noChangeAspect="1"/>
          </p:cNvPicPr>
          <p:nvPr/>
        </p:nvPicPr>
        <p:blipFill>
          <a:blip r:embed="rId2"/>
          <a:stretch>
            <a:fillRect/>
          </a:stretch>
        </p:blipFill>
        <p:spPr>
          <a:xfrm>
            <a:off x="836328" y="169935"/>
            <a:ext cx="8472264" cy="2058754"/>
          </a:xfrm>
          <a:prstGeom prst="rect">
            <a:avLst/>
          </a:prstGeom>
        </p:spPr>
      </p:pic>
      <p:pic>
        <p:nvPicPr>
          <p:cNvPr id="3" name="Picture 2"/>
          <p:cNvPicPr>
            <a:picLocks noChangeAspect="1"/>
          </p:cNvPicPr>
          <p:nvPr/>
        </p:nvPicPr>
        <p:blipFill>
          <a:blip r:embed="rId3"/>
          <a:stretch>
            <a:fillRect/>
          </a:stretch>
        </p:blipFill>
        <p:spPr>
          <a:xfrm>
            <a:off x="836328" y="2835639"/>
            <a:ext cx="8509636" cy="2641617"/>
          </a:xfrm>
          <a:prstGeom prst="rect">
            <a:avLst/>
          </a:prstGeom>
        </p:spPr>
      </p:pic>
      <p:sp>
        <p:nvSpPr>
          <p:cNvPr id="6" name="Rectangle 5"/>
          <p:cNvSpPr/>
          <p:nvPr/>
        </p:nvSpPr>
        <p:spPr>
          <a:xfrm>
            <a:off x="434074" y="2384798"/>
            <a:ext cx="1210588" cy="369332"/>
          </a:xfrm>
          <a:prstGeom prst="rect">
            <a:avLst/>
          </a:prstGeom>
        </p:spPr>
        <p:txBody>
          <a:bodyPr wrap="none">
            <a:spAutoFit/>
          </a:bodyPr>
          <a:lstStyle/>
          <a:p>
            <a:r>
              <a:rPr lang="en-US" dirty="0">
                <a:latin typeface="AdvGTIMES-R"/>
              </a:rPr>
              <a:t>Subject to</a:t>
            </a:r>
            <a:endParaRPr lang="en-US" dirty="0"/>
          </a:p>
        </p:txBody>
      </p:sp>
      <p:sp>
        <p:nvSpPr>
          <p:cNvPr id="7" name="Rectangle 6"/>
          <p:cNvSpPr/>
          <p:nvPr/>
        </p:nvSpPr>
        <p:spPr>
          <a:xfrm>
            <a:off x="547912" y="5477256"/>
            <a:ext cx="8798052" cy="369332"/>
          </a:xfrm>
          <a:prstGeom prst="rect">
            <a:avLst/>
          </a:prstGeom>
        </p:spPr>
        <p:txBody>
          <a:bodyPr wrap="square">
            <a:spAutoFit/>
          </a:bodyPr>
          <a:lstStyle/>
          <a:p>
            <a:r>
              <a:rPr lang="en-ID" dirty="0">
                <a:latin typeface="AdvGTIMES-R"/>
              </a:rPr>
              <a:t>(Expressing the requirement of feeding a load node through only </a:t>
            </a:r>
            <a:r>
              <a:rPr lang="en-ID" dirty="0" smtClean="0">
                <a:latin typeface="AdvGTIMES-R"/>
              </a:rPr>
              <a:t>one </a:t>
            </a:r>
            <a:r>
              <a:rPr lang="en-US" dirty="0" smtClean="0">
                <a:latin typeface="AdvGTIMES-R"/>
              </a:rPr>
              <a:t>substation</a:t>
            </a:r>
            <a:r>
              <a:rPr lang="en-US" dirty="0">
                <a:latin typeface="AdvGTIMES-R"/>
              </a:rPr>
              <a:t>)</a:t>
            </a:r>
            <a:endParaRPr lang="en-US" dirty="0"/>
          </a:p>
        </p:txBody>
      </p:sp>
    </p:spTree>
    <p:extLst>
      <p:ext uri="{BB962C8B-B14F-4D97-AF65-F5344CB8AC3E}">
        <p14:creationId xmlns:p14="http://schemas.microsoft.com/office/powerpoint/2010/main" val="351233739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203</a:t>
            </a:fld>
            <a:endParaRPr lang="en-US"/>
          </a:p>
        </p:txBody>
      </p:sp>
      <p:pic>
        <p:nvPicPr>
          <p:cNvPr id="2" name="Picture 1"/>
          <p:cNvPicPr>
            <a:picLocks noChangeAspect="1"/>
          </p:cNvPicPr>
          <p:nvPr/>
        </p:nvPicPr>
        <p:blipFill>
          <a:blip r:embed="rId2"/>
          <a:stretch>
            <a:fillRect/>
          </a:stretch>
        </p:blipFill>
        <p:spPr>
          <a:xfrm>
            <a:off x="695064" y="182870"/>
            <a:ext cx="8366640" cy="1976221"/>
          </a:xfrm>
          <a:prstGeom prst="rect">
            <a:avLst/>
          </a:prstGeom>
        </p:spPr>
      </p:pic>
      <p:sp>
        <p:nvSpPr>
          <p:cNvPr id="3" name="Rectangle 2"/>
          <p:cNvSpPr/>
          <p:nvPr/>
        </p:nvSpPr>
        <p:spPr>
          <a:xfrm>
            <a:off x="307893" y="2220206"/>
            <a:ext cx="2563522" cy="400110"/>
          </a:xfrm>
          <a:prstGeom prst="rect">
            <a:avLst/>
          </a:prstGeom>
        </p:spPr>
        <p:txBody>
          <a:bodyPr wrap="none">
            <a:spAutoFit/>
          </a:bodyPr>
          <a:lstStyle/>
          <a:p>
            <a:r>
              <a:rPr lang="en-US" sz="2000" b="1" dirty="0">
                <a:latin typeface="AdvGTIMES-BI"/>
              </a:rPr>
              <a:t>7.4.4 Required Data</a:t>
            </a:r>
            <a:endParaRPr lang="en-US" sz="2000" b="1" dirty="0"/>
          </a:p>
        </p:txBody>
      </p:sp>
      <p:sp>
        <p:nvSpPr>
          <p:cNvPr id="6" name="Rectangle 5"/>
          <p:cNvSpPr/>
          <p:nvPr/>
        </p:nvSpPr>
        <p:spPr>
          <a:xfrm>
            <a:off x="501396" y="2620316"/>
            <a:ext cx="8871204" cy="646331"/>
          </a:xfrm>
          <a:prstGeom prst="rect">
            <a:avLst/>
          </a:prstGeom>
        </p:spPr>
        <p:txBody>
          <a:bodyPr wrap="square">
            <a:spAutoFit/>
          </a:bodyPr>
          <a:lstStyle/>
          <a:p>
            <a:r>
              <a:rPr lang="en-ID" dirty="0">
                <a:solidFill>
                  <a:srgbClr val="000000"/>
                </a:solidFill>
                <a:latin typeface="AdvGTIMES-R"/>
              </a:rPr>
              <a:t>The problem as outlined in </a:t>
            </a:r>
            <a:r>
              <a:rPr lang="en-ID" dirty="0">
                <a:solidFill>
                  <a:srgbClr val="0000FF"/>
                </a:solidFill>
                <a:latin typeface="AdvGTIMES-R"/>
              </a:rPr>
              <a:t>Sect. 7.4.3 </a:t>
            </a:r>
            <a:r>
              <a:rPr lang="en-ID" dirty="0">
                <a:solidFill>
                  <a:srgbClr val="000000"/>
                </a:solidFill>
                <a:latin typeface="AdvGTIMES-R"/>
              </a:rPr>
              <a:t>should be solved based on some available</a:t>
            </a:r>
          </a:p>
          <a:p>
            <a:r>
              <a:rPr lang="en-ID" dirty="0">
                <a:solidFill>
                  <a:srgbClr val="000000"/>
                </a:solidFill>
                <a:latin typeface="AdvGTIMES-R"/>
              </a:rPr>
              <a:t>(input) data. The required information is as follows.</a:t>
            </a:r>
            <a:endParaRPr lang="en-US" dirty="0"/>
          </a:p>
        </p:txBody>
      </p:sp>
      <p:sp>
        <p:nvSpPr>
          <p:cNvPr id="7" name="Rectangle 6"/>
          <p:cNvSpPr/>
          <p:nvPr/>
        </p:nvSpPr>
        <p:spPr>
          <a:xfrm>
            <a:off x="307893" y="3512801"/>
            <a:ext cx="2278188" cy="400110"/>
          </a:xfrm>
          <a:prstGeom prst="rect">
            <a:avLst/>
          </a:prstGeom>
        </p:spPr>
        <p:txBody>
          <a:bodyPr wrap="none">
            <a:spAutoFit/>
          </a:bodyPr>
          <a:lstStyle/>
          <a:p>
            <a:r>
              <a:rPr lang="en-US" sz="2000" b="1" dirty="0">
                <a:latin typeface="AdvGTIMES-B"/>
              </a:rPr>
              <a:t>7.4.4.1 Load Data</a:t>
            </a:r>
            <a:endParaRPr lang="en-US" sz="2000" b="1" dirty="0"/>
          </a:p>
        </p:txBody>
      </p:sp>
      <p:sp>
        <p:nvSpPr>
          <p:cNvPr id="8" name="Rectangle 7"/>
          <p:cNvSpPr/>
          <p:nvPr/>
        </p:nvSpPr>
        <p:spPr>
          <a:xfrm>
            <a:off x="612648" y="3912911"/>
            <a:ext cx="9293352" cy="2308324"/>
          </a:xfrm>
          <a:prstGeom prst="rect">
            <a:avLst/>
          </a:prstGeom>
        </p:spPr>
        <p:txBody>
          <a:bodyPr wrap="square">
            <a:spAutoFit/>
          </a:bodyPr>
          <a:lstStyle/>
          <a:p>
            <a:r>
              <a:rPr lang="en-ID" dirty="0">
                <a:solidFill>
                  <a:srgbClr val="000000"/>
                </a:solidFill>
                <a:latin typeface="AdvGTIMES-R"/>
              </a:rPr>
              <a:t>The load of each load node should be known in terms of its magnitude (in</a:t>
            </a:r>
          </a:p>
          <a:p>
            <a:r>
              <a:rPr lang="en-ID" dirty="0">
                <a:solidFill>
                  <a:srgbClr val="000000"/>
                </a:solidFill>
                <a:latin typeface="AdvGTIMES-R"/>
              </a:rPr>
              <a:t>MVA) as well as its geographical location (i.e., geographical </a:t>
            </a:r>
            <a:r>
              <a:rPr lang="en-ID" dirty="0">
                <a:solidFill>
                  <a:srgbClr val="000000"/>
                </a:solidFill>
                <a:latin typeface="AdvGTIMES-IT"/>
              </a:rPr>
              <a:t>X </a:t>
            </a:r>
            <a:r>
              <a:rPr lang="en-ID" dirty="0">
                <a:solidFill>
                  <a:srgbClr val="000000"/>
                </a:solidFill>
                <a:latin typeface="AdvGTIMES-R"/>
              </a:rPr>
              <a:t>and </a:t>
            </a:r>
            <a:r>
              <a:rPr lang="en-ID" dirty="0">
                <a:solidFill>
                  <a:srgbClr val="000000"/>
                </a:solidFill>
                <a:latin typeface="AdvGTIMES-IT"/>
              </a:rPr>
              <a:t>Y</a:t>
            </a:r>
            <a:r>
              <a:rPr lang="en-ID" dirty="0">
                <a:solidFill>
                  <a:srgbClr val="000000"/>
                </a:solidFill>
                <a:latin typeface="AdvGTIMES-R"/>
              </a:rPr>
              <a:t>). The load</a:t>
            </a:r>
          </a:p>
          <a:p>
            <a:r>
              <a:rPr lang="en-ID" dirty="0">
                <a:solidFill>
                  <a:srgbClr val="000000"/>
                </a:solidFill>
                <a:latin typeface="AdvGTIMES-R"/>
              </a:rPr>
              <a:t>is normally predicted based on some forecasting algorithms (see </a:t>
            </a:r>
            <a:r>
              <a:rPr lang="en-ID" dirty="0">
                <a:solidFill>
                  <a:srgbClr val="0000FF"/>
                </a:solidFill>
                <a:latin typeface="AdvGTIMES-R"/>
              </a:rPr>
              <a:t>Chap. 4</a:t>
            </a:r>
            <a:r>
              <a:rPr lang="en-ID" dirty="0">
                <a:solidFill>
                  <a:srgbClr val="000000"/>
                </a:solidFill>
                <a:latin typeface="AdvGTIMES-R"/>
              </a:rPr>
              <a:t>). Its</a:t>
            </a:r>
          </a:p>
          <a:p>
            <a:r>
              <a:rPr lang="en-ID" dirty="0">
                <a:solidFill>
                  <a:srgbClr val="000000"/>
                </a:solidFill>
                <a:latin typeface="AdvGTIMES-R"/>
              </a:rPr>
              <a:t>value should be less than the thermal capacity of an available supplying feeder.</a:t>
            </a:r>
          </a:p>
          <a:p>
            <a:r>
              <a:rPr lang="en-ID" dirty="0">
                <a:solidFill>
                  <a:srgbClr val="000000"/>
                </a:solidFill>
                <a:latin typeface="AdvGTIMES-R"/>
              </a:rPr>
              <a:t>If the load magnitude is greater than the thermal capacity of an available feeder,</a:t>
            </a:r>
          </a:p>
          <a:p>
            <a:r>
              <a:rPr lang="en-ID" dirty="0">
                <a:solidFill>
                  <a:srgbClr val="000000"/>
                </a:solidFill>
                <a:latin typeface="AdvGTIMES-R"/>
              </a:rPr>
              <a:t>it may be decomposed into two or more parts (equal or unequal), at the same</a:t>
            </a:r>
          </a:p>
          <a:p>
            <a:r>
              <a:rPr lang="en-ID" dirty="0">
                <a:solidFill>
                  <a:srgbClr val="000000"/>
                </a:solidFill>
                <a:latin typeface="AdvGTIMES-R"/>
              </a:rPr>
              <a:t>geographical point so that more than one feeder may be justified for its</a:t>
            </a:r>
          </a:p>
          <a:p>
            <a:r>
              <a:rPr lang="en-US" dirty="0">
                <a:solidFill>
                  <a:srgbClr val="000000"/>
                </a:solidFill>
                <a:latin typeface="AdvGTIMES-R"/>
              </a:rPr>
              <a:t>supplying.</a:t>
            </a:r>
            <a:endParaRPr lang="en-US" dirty="0"/>
          </a:p>
        </p:txBody>
      </p:sp>
    </p:spTree>
    <p:extLst>
      <p:ext uri="{BB962C8B-B14F-4D97-AF65-F5344CB8AC3E}">
        <p14:creationId xmlns:p14="http://schemas.microsoft.com/office/powerpoint/2010/main" val="3099775220"/>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204</a:t>
            </a:fld>
            <a:endParaRPr lang="en-US"/>
          </a:p>
        </p:txBody>
      </p:sp>
      <p:sp>
        <p:nvSpPr>
          <p:cNvPr id="2" name="Rectangle 1"/>
          <p:cNvSpPr/>
          <p:nvPr/>
        </p:nvSpPr>
        <p:spPr>
          <a:xfrm>
            <a:off x="364236" y="307771"/>
            <a:ext cx="8002524" cy="400110"/>
          </a:xfrm>
          <a:prstGeom prst="rect">
            <a:avLst/>
          </a:prstGeom>
        </p:spPr>
        <p:txBody>
          <a:bodyPr wrap="square">
            <a:spAutoFit/>
          </a:bodyPr>
          <a:lstStyle/>
          <a:p>
            <a:r>
              <a:rPr lang="en-ID" sz="2000" b="1" dirty="0">
                <a:latin typeface="AdvGTIMES-B"/>
              </a:rPr>
              <a:t>7.4.4.2 Distances Between the Load Nodes and the Substations</a:t>
            </a:r>
            <a:endParaRPr lang="en-US" b="1" dirty="0"/>
          </a:p>
        </p:txBody>
      </p:sp>
      <p:sp>
        <p:nvSpPr>
          <p:cNvPr id="3" name="Rectangle 2"/>
          <p:cNvSpPr/>
          <p:nvPr/>
        </p:nvSpPr>
        <p:spPr>
          <a:xfrm>
            <a:off x="574548" y="707881"/>
            <a:ext cx="8788908" cy="1200329"/>
          </a:xfrm>
          <a:prstGeom prst="rect">
            <a:avLst/>
          </a:prstGeom>
        </p:spPr>
        <p:txBody>
          <a:bodyPr wrap="square">
            <a:spAutoFit/>
          </a:bodyPr>
          <a:lstStyle/>
          <a:p>
            <a:r>
              <a:rPr lang="en-ID" dirty="0">
                <a:latin typeface="AdvGTIMES-R"/>
              </a:rPr>
              <a:t>Several substations (both expandable existing substations and some new ones)</a:t>
            </a:r>
          </a:p>
          <a:p>
            <a:r>
              <a:rPr lang="en-ID" dirty="0">
                <a:latin typeface="AdvGTIMES-R"/>
              </a:rPr>
              <a:t>should be initially selected as feasible feeding (supplying) points. Once these are</a:t>
            </a:r>
          </a:p>
          <a:p>
            <a:r>
              <a:rPr lang="en-ID" dirty="0">
                <a:latin typeface="AdvGTIMES-R"/>
              </a:rPr>
              <a:t>known, </a:t>
            </a:r>
            <a:r>
              <a:rPr lang="en-ID" dirty="0">
                <a:latin typeface="AdvGTIMES-IT"/>
              </a:rPr>
              <a:t>D</a:t>
            </a:r>
            <a:r>
              <a:rPr lang="en-ID" dirty="0">
                <a:latin typeface="AdvGTIMES-R"/>
              </a:rPr>
              <a:t>(</a:t>
            </a:r>
            <a:r>
              <a:rPr lang="en-ID" dirty="0" err="1">
                <a:latin typeface="AdvGTIMES-IT"/>
              </a:rPr>
              <a:t>i</a:t>
            </a:r>
            <a:r>
              <a:rPr lang="en-ID" dirty="0">
                <a:latin typeface="AdvGTIMES-R"/>
              </a:rPr>
              <a:t>, </a:t>
            </a:r>
            <a:r>
              <a:rPr lang="en-ID" dirty="0">
                <a:latin typeface="AdvGTIMES-IT"/>
              </a:rPr>
              <a:t>j</a:t>
            </a:r>
            <a:r>
              <a:rPr lang="en-ID" dirty="0">
                <a:latin typeface="AdvGTIMES-R"/>
              </a:rPr>
              <a:t>), can be easily calculated. Note that in its simplest case, one substation</a:t>
            </a:r>
          </a:p>
          <a:p>
            <a:r>
              <a:rPr lang="en-ID" dirty="0">
                <a:latin typeface="AdvGTIMES-R"/>
              </a:rPr>
              <a:t>may be allocated as candidate at each load point.</a:t>
            </a:r>
            <a:endParaRPr lang="en-US" dirty="0"/>
          </a:p>
        </p:txBody>
      </p:sp>
      <p:sp>
        <p:nvSpPr>
          <p:cNvPr id="6" name="Rectangle 5"/>
          <p:cNvSpPr/>
          <p:nvPr/>
        </p:nvSpPr>
        <p:spPr>
          <a:xfrm>
            <a:off x="574548" y="2464888"/>
            <a:ext cx="9282684" cy="1200329"/>
          </a:xfrm>
          <a:prstGeom prst="rect">
            <a:avLst/>
          </a:prstGeom>
        </p:spPr>
        <p:txBody>
          <a:bodyPr wrap="square">
            <a:spAutoFit/>
          </a:bodyPr>
          <a:lstStyle/>
          <a:p>
            <a:r>
              <a:rPr lang="en-ID" dirty="0" smtClean="0">
                <a:solidFill>
                  <a:srgbClr val="000000"/>
                </a:solidFill>
                <a:latin typeface="AdvGTIMES-R"/>
              </a:rPr>
              <a:t>As </a:t>
            </a:r>
            <a:r>
              <a:rPr lang="en-ID" dirty="0">
                <a:solidFill>
                  <a:srgbClr val="000000"/>
                </a:solidFill>
                <a:latin typeface="AdvGTIMES-R"/>
              </a:rPr>
              <a:t>outlined in </a:t>
            </a:r>
            <a:r>
              <a:rPr lang="en-ID" dirty="0">
                <a:solidFill>
                  <a:srgbClr val="0000FF"/>
                </a:solidFill>
                <a:latin typeface="AdvGTIMES-R"/>
              </a:rPr>
              <a:t>Sect. 7.4.1</a:t>
            </a:r>
            <a:r>
              <a:rPr lang="en-ID" dirty="0">
                <a:solidFill>
                  <a:srgbClr val="000000"/>
                </a:solidFill>
                <a:latin typeface="AdvGTIMES-R"/>
              </a:rPr>
              <a:t>, </a:t>
            </a:r>
            <a:r>
              <a:rPr lang="en-ID" dirty="0" err="1">
                <a:solidFill>
                  <a:srgbClr val="000000"/>
                </a:solidFill>
                <a:latin typeface="AdvGTIMES-IT"/>
              </a:rPr>
              <a:t>g</a:t>
            </a:r>
            <a:r>
              <a:rPr lang="en-ID" sz="800" dirty="0" err="1">
                <a:solidFill>
                  <a:srgbClr val="000000"/>
                </a:solidFill>
                <a:latin typeface="AdvGTIMES-IT"/>
              </a:rPr>
              <a:t>L</a:t>
            </a:r>
            <a:r>
              <a:rPr lang="en-ID" dirty="0">
                <a:solidFill>
                  <a:srgbClr val="000000"/>
                </a:solidFill>
                <a:latin typeface="AdvGTIMES-R"/>
              </a:rPr>
              <a:t>, </a:t>
            </a:r>
            <a:r>
              <a:rPr lang="en-ID" dirty="0" err="1" smtClean="0">
                <a:solidFill>
                  <a:srgbClr val="000000"/>
                </a:solidFill>
                <a:latin typeface="AdvGTIMES-IT"/>
              </a:rPr>
              <a:t>g</a:t>
            </a:r>
            <a:r>
              <a:rPr lang="en-ID" sz="800" dirty="0" err="1" smtClean="0">
                <a:solidFill>
                  <a:srgbClr val="000000"/>
                </a:solidFill>
                <a:latin typeface="AdvGTIMES-IT"/>
              </a:rPr>
              <a:t>vs</a:t>
            </a:r>
            <a:r>
              <a:rPr lang="en-ID" sz="800" dirty="0" smtClean="0">
                <a:solidFill>
                  <a:srgbClr val="000000"/>
                </a:solidFill>
                <a:latin typeface="AdvGTIMES-IT"/>
              </a:rPr>
              <a:t>   </a:t>
            </a:r>
            <a:r>
              <a:rPr lang="en-US" dirty="0" smtClean="0">
                <a:solidFill>
                  <a:srgbClr val="000000"/>
                </a:solidFill>
                <a:latin typeface="AdvGTIMES-R"/>
              </a:rPr>
              <a:t>and </a:t>
            </a:r>
            <a:r>
              <a:rPr lang="en-US" dirty="0" smtClean="0">
                <a:solidFill>
                  <a:srgbClr val="000000"/>
                </a:solidFill>
                <a:latin typeface="AdvGTIMES-IT"/>
              </a:rPr>
              <a:t>g</a:t>
            </a:r>
            <a:r>
              <a:rPr lang="en-US" sz="800" dirty="0" smtClean="0">
                <a:solidFill>
                  <a:srgbClr val="000000"/>
                </a:solidFill>
                <a:latin typeface="AdvGTIMES-IT"/>
              </a:rPr>
              <a:t>f </a:t>
            </a:r>
            <a:r>
              <a:rPr lang="en-ID" sz="800" dirty="0" smtClean="0">
                <a:solidFill>
                  <a:srgbClr val="000000"/>
                </a:solidFill>
                <a:latin typeface="AdvGTIMES-IT"/>
              </a:rPr>
              <a:t>s  </a:t>
            </a:r>
            <a:r>
              <a:rPr lang="en-ID" dirty="0" smtClean="0">
                <a:solidFill>
                  <a:srgbClr val="000000"/>
                </a:solidFill>
                <a:latin typeface="AdvGTIMES-R"/>
              </a:rPr>
              <a:t>should </a:t>
            </a:r>
            <a:r>
              <a:rPr lang="en-ID" dirty="0">
                <a:solidFill>
                  <a:srgbClr val="000000"/>
                </a:solidFill>
                <a:latin typeface="AdvGTIMES-R"/>
              </a:rPr>
              <a:t>be known in advance. At this stage,</a:t>
            </a:r>
          </a:p>
          <a:p>
            <a:r>
              <a:rPr lang="en-ID" dirty="0">
                <a:solidFill>
                  <a:srgbClr val="000000"/>
                </a:solidFill>
                <a:latin typeface="AdvGTIMES-R"/>
              </a:rPr>
              <a:t>we assume an average value for </a:t>
            </a:r>
            <a:r>
              <a:rPr lang="en-ID" dirty="0" err="1">
                <a:solidFill>
                  <a:srgbClr val="000000"/>
                </a:solidFill>
                <a:latin typeface="AdvGTIMES-IT"/>
              </a:rPr>
              <a:t>g</a:t>
            </a:r>
            <a:r>
              <a:rPr lang="en-ID" sz="800" dirty="0" err="1">
                <a:solidFill>
                  <a:srgbClr val="000000"/>
                </a:solidFill>
                <a:latin typeface="AdvGTIMES-IT"/>
              </a:rPr>
              <a:t>L</a:t>
            </a:r>
            <a:r>
              <a:rPr lang="en-ID" dirty="0" err="1">
                <a:solidFill>
                  <a:srgbClr val="000000"/>
                </a:solidFill>
                <a:latin typeface="AdvGTIMES-R"/>
              </a:rPr>
              <a:t>.</a:t>
            </a:r>
            <a:r>
              <a:rPr lang="en-ID" dirty="0">
                <a:solidFill>
                  <a:srgbClr val="000000"/>
                </a:solidFill>
                <a:latin typeface="AdvGTIMES-R"/>
              </a:rPr>
              <a:t> In terms of </a:t>
            </a:r>
            <a:r>
              <a:rPr lang="en-ID" dirty="0" err="1" smtClean="0">
                <a:solidFill>
                  <a:srgbClr val="000000"/>
                </a:solidFill>
                <a:latin typeface="AdvGTIMES-IT"/>
              </a:rPr>
              <a:t>g</a:t>
            </a:r>
            <a:r>
              <a:rPr lang="en-ID" sz="800" dirty="0" err="1" smtClean="0">
                <a:solidFill>
                  <a:srgbClr val="000000"/>
                </a:solidFill>
                <a:latin typeface="AdvGTIMES-IT"/>
              </a:rPr>
              <a:t>vs</a:t>
            </a:r>
            <a:r>
              <a:rPr lang="en-ID" sz="800" dirty="0" smtClean="0">
                <a:solidFill>
                  <a:srgbClr val="000000"/>
                </a:solidFill>
                <a:latin typeface="AdvGTIMES-IT"/>
              </a:rPr>
              <a:t> </a:t>
            </a:r>
            <a:r>
              <a:rPr lang="en-US" dirty="0" smtClean="0">
                <a:solidFill>
                  <a:srgbClr val="000000"/>
                </a:solidFill>
                <a:latin typeface="AdvGTIMES-R"/>
              </a:rPr>
              <a:t>and </a:t>
            </a:r>
            <a:r>
              <a:rPr lang="en-US" dirty="0" smtClean="0">
                <a:solidFill>
                  <a:srgbClr val="000000"/>
                </a:solidFill>
                <a:latin typeface="AdvGTIMES-IT"/>
              </a:rPr>
              <a:t>g</a:t>
            </a:r>
            <a:r>
              <a:rPr lang="en-US" sz="800" dirty="0" smtClean="0">
                <a:solidFill>
                  <a:srgbClr val="000000"/>
                </a:solidFill>
                <a:latin typeface="AdvGTIMES-IT"/>
              </a:rPr>
              <a:t>f </a:t>
            </a:r>
            <a:r>
              <a:rPr lang="en-ID" sz="800" dirty="0" smtClean="0">
                <a:solidFill>
                  <a:srgbClr val="000000"/>
                </a:solidFill>
                <a:latin typeface="AdvGTIMES-IT"/>
              </a:rPr>
              <a:t>s </a:t>
            </a:r>
            <a:r>
              <a:rPr lang="en-ID" dirty="0">
                <a:solidFill>
                  <a:srgbClr val="000000"/>
                </a:solidFill>
                <a:latin typeface="AdvGTIMES-R"/>
              </a:rPr>
              <a:t>, they may be determined,</a:t>
            </a:r>
          </a:p>
          <a:p>
            <a:r>
              <a:rPr lang="en-ID" dirty="0">
                <a:solidFill>
                  <a:srgbClr val="000000"/>
                </a:solidFill>
                <a:latin typeface="AdvGTIMES-R"/>
              </a:rPr>
              <a:t>substation by substation, as, for instance, the cost of the land required is different</a:t>
            </a:r>
          </a:p>
          <a:p>
            <a:r>
              <a:rPr lang="en-ID" dirty="0">
                <a:solidFill>
                  <a:srgbClr val="000000"/>
                </a:solidFill>
                <a:latin typeface="AdvGTIMES-R"/>
              </a:rPr>
              <a:t>with attention to its location</a:t>
            </a:r>
            <a:r>
              <a:rPr lang="en-ID" dirty="0" smtClean="0">
                <a:solidFill>
                  <a:srgbClr val="000000"/>
                </a:solidFill>
                <a:latin typeface="AdvGTIMES-R"/>
              </a:rPr>
              <a:t>.</a:t>
            </a:r>
            <a:endParaRPr lang="en-ID" dirty="0">
              <a:solidFill>
                <a:srgbClr val="000000"/>
              </a:solidFill>
              <a:latin typeface="AdvGTIMES-R"/>
            </a:endParaRPr>
          </a:p>
        </p:txBody>
      </p:sp>
      <p:sp>
        <p:nvSpPr>
          <p:cNvPr id="7" name="Rectangle 6"/>
          <p:cNvSpPr/>
          <p:nvPr/>
        </p:nvSpPr>
        <p:spPr>
          <a:xfrm>
            <a:off x="428244" y="1986494"/>
            <a:ext cx="2429063" cy="400110"/>
          </a:xfrm>
          <a:prstGeom prst="rect">
            <a:avLst/>
          </a:prstGeom>
        </p:spPr>
        <p:txBody>
          <a:bodyPr wrap="none">
            <a:spAutoFit/>
          </a:bodyPr>
          <a:lstStyle/>
          <a:p>
            <a:r>
              <a:rPr lang="en-US" sz="2000" b="1" dirty="0">
                <a:solidFill>
                  <a:srgbClr val="000000"/>
                </a:solidFill>
                <a:latin typeface="AdvGTIMES-B"/>
              </a:rPr>
              <a:t>7.4.4.3 Cost Terms</a:t>
            </a:r>
          </a:p>
        </p:txBody>
      </p:sp>
      <p:sp>
        <p:nvSpPr>
          <p:cNvPr id="8" name="Rectangle 7"/>
          <p:cNvSpPr/>
          <p:nvPr/>
        </p:nvSpPr>
        <p:spPr>
          <a:xfrm>
            <a:off x="709514" y="4174082"/>
            <a:ext cx="8454046" cy="923330"/>
          </a:xfrm>
          <a:prstGeom prst="rect">
            <a:avLst/>
          </a:prstGeom>
        </p:spPr>
        <p:txBody>
          <a:bodyPr wrap="square">
            <a:spAutoFit/>
          </a:bodyPr>
          <a:lstStyle/>
          <a:p>
            <a:r>
              <a:rPr lang="en-ID" dirty="0" smtClean="0">
                <a:solidFill>
                  <a:srgbClr val="000000"/>
                </a:solidFill>
                <a:latin typeface="AdvGTIMES-R"/>
              </a:rPr>
              <a:t>As </a:t>
            </a:r>
            <a:r>
              <a:rPr lang="en-ID" dirty="0">
                <a:solidFill>
                  <a:srgbClr val="000000"/>
                </a:solidFill>
                <a:latin typeface="AdvGTIMES-R"/>
              </a:rPr>
              <a:t>there are both binary integer and non-integer variables in (</a:t>
            </a:r>
            <a:r>
              <a:rPr lang="en-ID" dirty="0">
                <a:solidFill>
                  <a:srgbClr val="0000FF"/>
                </a:solidFill>
                <a:latin typeface="AdvGTIMES-R"/>
              </a:rPr>
              <a:t>7.9</a:t>
            </a:r>
            <a:r>
              <a:rPr lang="en-ID" dirty="0">
                <a:solidFill>
                  <a:srgbClr val="000000"/>
                </a:solidFill>
                <a:latin typeface="AdvGTIMES-R"/>
              </a:rPr>
              <a:t>), the problem is </a:t>
            </a:r>
            <a:r>
              <a:rPr lang="en-ID" dirty="0" smtClean="0">
                <a:solidFill>
                  <a:srgbClr val="000000"/>
                </a:solidFill>
                <a:latin typeface="AdvGTIMES-R"/>
              </a:rPr>
              <a:t>a Binary </a:t>
            </a:r>
            <a:r>
              <a:rPr lang="en-ID" dirty="0">
                <a:solidFill>
                  <a:srgbClr val="000000"/>
                </a:solidFill>
                <a:latin typeface="AdvGTIMES-R"/>
              </a:rPr>
              <a:t>Integer Linear Programming (BILP) one which can be solved by any</a:t>
            </a:r>
          </a:p>
          <a:p>
            <a:r>
              <a:rPr lang="en-US" dirty="0">
                <a:solidFill>
                  <a:srgbClr val="000000"/>
                </a:solidFill>
                <a:latin typeface="AdvGTIMES-R"/>
              </a:rPr>
              <a:t>existing optimization package.</a:t>
            </a:r>
            <a:endParaRPr lang="en-US" dirty="0"/>
          </a:p>
        </p:txBody>
      </p:sp>
      <p:sp>
        <p:nvSpPr>
          <p:cNvPr id="9" name="Rectangle 8"/>
          <p:cNvSpPr/>
          <p:nvPr/>
        </p:nvSpPr>
        <p:spPr>
          <a:xfrm>
            <a:off x="428244" y="3743501"/>
            <a:ext cx="4953000" cy="400110"/>
          </a:xfrm>
          <a:prstGeom prst="rect">
            <a:avLst/>
          </a:prstGeom>
        </p:spPr>
        <p:txBody>
          <a:bodyPr>
            <a:spAutoFit/>
          </a:bodyPr>
          <a:lstStyle/>
          <a:p>
            <a:r>
              <a:rPr lang="en-US" sz="2000" b="1" dirty="0">
                <a:solidFill>
                  <a:srgbClr val="000000"/>
                </a:solidFill>
                <a:latin typeface="AdvGTIMES-B"/>
              </a:rPr>
              <a:t>7.4.4.4 Solution </a:t>
            </a:r>
            <a:r>
              <a:rPr lang="en-US" sz="2000" b="1" dirty="0" smtClean="0">
                <a:solidFill>
                  <a:srgbClr val="000000"/>
                </a:solidFill>
                <a:latin typeface="AdvGTIMES-B"/>
              </a:rPr>
              <a:t>Methodology</a:t>
            </a:r>
            <a:endParaRPr lang="en-US" sz="2000" b="1" dirty="0"/>
          </a:p>
        </p:txBody>
      </p:sp>
    </p:spTree>
    <p:extLst>
      <p:ext uri="{BB962C8B-B14F-4D97-AF65-F5344CB8AC3E}">
        <p14:creationId xmlns:p14="http://schemas.microsoft.com/office/powerpoint/2010/main" val="211833238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205</a:t>
            </a:fld>
            <a:endParaRPr lang="en-US"/>
          </a:p>
        </p:txBody>
      </p:sp>
      <p:sp>
        <p:nvSpPr>
          <p:cNvPr id="2" name="Rectangle 1"/>
          <p:cNvSpPr/>
          <p:nvPr/>
        </p:nvSpPr>
        <p:spPr>
          <a:xfrm>
            <a:off x="364236" y="344793"/>
            <a:ext cx="4953000" cy="400110"/>
          </a:xfrm>
          <a:prstGeom prst="rect">
            <a:avLst/>
          </a:prstGeom>
        </p:spPr>
        <p:txBody>
          <a:bodyPr>
            <a:spAutoFit/>
          </a:bodyPr>
          <a:lstStyle/>
          <a:p>
            <a:r>
              <a:rPr lang="en-US" sz="2000" b="1" dirty="0">
                <a:latin typeface="AdvGTIMES-B"/>
              </a:rPr>
              <a:t>7.5 An Advanced </a:t>
            </a:r>
            <a:r>
              <a:rPr lang="en-US" sz="2000" b="1" dirty="0" smtClean="0">
                <a:latin typeface="AdvGTIMES-B"/>
              </a:rPr>
              <a:t>Case</a:t>
            </a:r>
            <a:endParaRPr lang="en-US" b="1" dirty="0"/>
          </a:p>
        </p:txBody>
      </p:sp>
      <p:sp>
        <p:nvSpPr>
          <p:cNvPr id="3" name="Rectangle 2"/>
          <p:cNvSpPr/>
          <p:nvPr/>
        </p:nvSpPr>
        <p:spPr>
          <a:xfrm>
            <a:off x="566928" y="893090"/>
            <a:ext cx="9189720" cy="5355312"/>
          </a:xfrm>
          <a:prstGeom prst="rect">
            <a:avLst/>
          </a:prstGeom>
        </p:spPr>
        <p:txBody>
          <a:bodyPr wrap="square">
            <a:spAutoFit/>
          </a:bodyPr>
          <a:lstStyle/>
          <a:p>
            <a:r>
              <a:rPr lang="en-ID" dirty="0">
                <a:solidFill>
                  <a:srgbClr val="000000"/>
                </a:solidFill>
                <a:latin typeface="AdvGTIMES-R"/>
              </a:rPr>
              <a:t>In </a:t>
            </a:r>
            <a:r>
              <a:rPr lang="en-ID" dirty="0">
                <a:solidFill>
                  <a:srgbClr val="0000FF"/>
                </a:solidFill>
                <a:latin typeface="AdvGTIMES-R"/>
              </a:rPr>
              <a:t>Sect. 7.3</a:t>
            </a:r>
            <a:r>
              <a:rPr lang="en-ID" dirty="0">
                <a:solidFill>
                  <a:srgbClr val="000000"/>
                </a:solidFill>
                <a:latin typeface="AdvGTIMES-R"/>
              </a:rPr>
              <a:t>, an overall view of SEP was covered. It was discussed how the upward</a:t>
            </a:r>
          </a:p>
          <a:p>
            <a:r>
              <a:rPr lang="en-ID" dirty="0">
                <a:solidFill>
                  <a:srgbClr val="000000"/>
                </a:solidFill>
                <a:latin typeface="AdvGTIMES-R"/>
              </a:rPr>
              <a:t>grid, the downward grid and the substations may affect the solution. A mathematical</a:t>
            </a:r>
          </a:p>
          <a:p>
            <a:r>
              <a:rPr lang="en-ID" dirty="0">
                <a:solidFill>
                  <a:srgbClr val="000000"/>
                </a:solidFill>
                <a:latin typeface="AdvGTIMES-R"/>
              </a:rPr>
              <a:t>formulation of the problem was demonstrated in </a:t>
            </a:r>
            <a:r>
              <a:rPr lang="en-ID" dirty="0">
                <a:solidFill>
                  <a:srgbClr val="0000FF"/>
                </a:solidFill>
                <a:latin typeface="AdvGTIMES-R"/>
              </a:rPr>
              <a:t>Sect. 7.4</a:t>
            </a:r>
            <a:r>
              <a:rPr lang="en-ID" dirty="0">
                <a:solidFill>
                  <a:srgbClr val="000000"/>
                </a:solidFill>
                <a:latin typeface="AdvGTIMES-R"/>
              </a:rPr>
              <a:t>. Although some</a:t>
            </a:r>
          </a:p>
          <a:p>
            <a:r>
              <a:rPr lang="en-ID" dirty="0">
                <a:solidFill>
                  <a:srgbClr val="000000"/>
                </a:solidFill>
                <a:latin typeface="AdvGTIMES-R"/>
              </a:rPr>
              <a:t>objective function terms and constraints were considered in the problem formulation</a:t>
            </a:r>
          </a:p>
          <a:p>
            <a:r>
              <a:rPr lang="en-ID" dirty="0">
                <a:solidFill>
                  <a:srgbClr val="000000"/>
                </a:solidFill>
                <a:latin typeface="AdvGTIMES-R"/>
              </a:rPr>
              <a:t>as defined in (</a:t>
            </a:r>
            <a:r>
              <a:rPr lang="en-ID" dirty="0">
                <a:solidFill>
                  <a:srgbClr val="0000FF"/>
                </a:solidFill>
                <a:latin typeface="AdvGTIMES-R"/>
              </a:rPr>
              <a:t>7.9</a:t>
            </a:r>
            <a:r>
              <a:rPr lang="en-ID" dirty="0">
                <a:solidFill>
                  <a:srgbClr val="000000"/>
                </a:solidFill>
                <a:latin typeface="AdvGTIMES-R"/>
              </a:rPr>
              <a:t>) and (</a:t>
            </a:r>
            <a:r>
              <a:rPr lang="en-ID" dirty="0">
                <a:solidFill>
                  <a:srgbClr val="0000FF"/>
                </a:solidFill>
                <a:latin typeface="AdvGTIMES-R"/>
              </a:rPr>
              <a:t>7.10</a:t>
            </a:r>
            <a:r>
              <a:rPr lang="en-ID" dirty="0">
                <a:solidFill>
                  <a:srgbClr val="000000"/>
                </a:solidFill>
                <a:latin typeface="AdvGTIMES-R"/>
              </a:rPr>
              <a:t>), some were ignored as follows</a:t>
            </a:r>
          </a:p>
          <a:p>
            <a:pPr marL="800100" lvl="1" indent="-342900">
              <a:buFont typeface="+mj-lt"/>
              <a:buAutoNum type="alphaLcParenR"/>
            </a:pPr>
            <a:r>
              <a:rPr lang="en-ID" dirty="0" smtClean="0">
                <a:solidFill>
                  <a:srgbClr val="000000"/>
                </a:solidFill>
                <a:latin typeface="AdvGTIMES-IT"/>
              </a:rPr>
              <a:t>Objective </a:t>
            </a:r>
            <a:r>
              <a:rPr lang="en-ID" dirty="0">
                <a:solidFill>
                  <a:srgbClr val="000000"/>
                </a:solidFill>
                <a:latin typeface="AdvGTIMES-IT"/>
              </a:rPr>
              <a:t>function</a:t>
            </a:r>
            <a:r>
              <a:rPr lang="en-ID" dirty="0">
                <a:solidFill>
                  <a:srgbClr val="000000"/>
                </a:solidFill>
                <a:latin typeface="AdvGTIMES-R"/>
              </a:rPr>
              <a:t>. The cost of the upward grid (the investment cost as well </a:t>
            </a:r>
            <a:r>
              <a:rPr lang="en-ID" dirty="0" smtClean="0">
                <a:solidFill>
                  <a:srgbClr val="000000"/>
                </a:solidFill>
                <a:latin typeface="AdvGTIMES-R"/>
              </a:rPr>
              <a:t>as the </a:t>
            </a:r>
            <a:r>
              <a:rPr lang="en-ID" dirty="0">
                <a:solidFill>
                  <a:srgbClr val="000000"/>
                </a:solidFill>
                <a:latin typeface="AdvGTIMES-R"/>
              </a:rPr>
              <a:t>cost of losses) was ignored.</a:t>
            </a:r>
          </a:p>
          <a:p>
            <a:pPr marL="800100" lvl="1" indent="-342900">
              <a:buFont typeface="+mj-lt"/>
              <a:buAutoNum type="alphaLcParenR"/>
            </a:pPr>
            <a:r>
              <a:rPr lang="en-ID" dirty="0" smtClean="0">
                <a:solidFill>
                  <a:srgbClr val="000000"/>
                </a:solidFill>
                <a:latin typeface="AdvGTIMES-IT"/>
              </a:rPr>
              <a:t>Constraints</a:t>
            </a:r>
            <a:r>
              <a:rPr lang="en-ID" dirty="0">
                <a:solidFill>
                  <a:srgbClr val="000000"/>
                </a:solidFill>
                <a:latin typeface="AdvGTIMES-R"/>
              </a:rPr>
              <a:t>. Acceptable voltage drop and thermal capacity of the </a:t>
            </a:r>
            <a:r>
              <a:rPr lang="en-ID" dirty="0" smtClean="0">
                <a:solidFill>
                  <a:srgbClr val="000000"/>
                </a:solidFill>
                <a:latin typeface="AdvGTIMES-R"/>
              </a:rPr>
              <a:t>upward feeders </a:t>
            </a:r>
            <a:r>
              <a:rPr lang="en-ID" dirty="0">
                <a:solidFill>
                  <a:srgbClr val="000000"/>
                </a:solidFill>
                <a:latin typeface="AdvGTIMES-R"/>
              </a:rPr>
              <a:t>and some reserve capacity for the substations should be considered </a:t>
            </a:r>
            <a:r>
              <a:rPr lang="en-ID" dirty="0" smtClean="0">
                <a:solidFill>
                  <a:srgbClr val="000000"/>
                </a:solidFill>
                <a:latin typeface="AdvGTIMES-R"/>
              </a:rPr>
              <a:t>in </a:t>
            </a:r>
            <a:r>
              <a:rPr lang="en-US" dirty="0" smtClean="0">
                <a:solidFill>
                  <a:srgbClr val="000000"/>
                </a:solidFill>
                <a:latin typeface="AdvGTIMES-R"/>
              </a:rPr>
              <a:t>the </a:t>
            </a:r>
            <a:r>
              <a:rPr lang="en-US" dirty="0">
                <a:solidFill>
                  <a:srgbClr val="000000"/>
                </a:solidFill>
                <a:latin typeface="AdvGTIMES-R"/>
              </a:rPr>
              <a:t>problem formulation.</a:t>
            </a:r>
          </a:p>
          <a:p>
            <a:pPr marL="800100" lvl="1" indent="-342900">
              <a:buFont typeface="+mj-lt"/>
              <a:buAutoNum type="alphaLcParenR"/>
            </a:pPr>
            <a:r>
              <a:rPr lang="en-ID" dirty="0" err="1" smtClean="0">
                <a:solidFill>
                  <a:srgbClr val="000000"/>
                </a:solidFill>
                <a:latin typeface="AdvGTIMES-IT"/>
              </a:rPr>
              <a:t>Modeling</a:t>
            </a:r>
            <a:r>
              <a:rPr lang="en-ID" dirty="0">
                <a:solidFill>
                  <a:srgbClr val="000000"/>
                </a:solidFill>
                <a:latin typeface="AdvGTIMES-R"/>
              </a:rPr>
              <a:t>. Besides adding new objective function terms and constraints, </a:t>
            </a:r>
            <a:r>
              <a:rPr lang="en-ID" dirty="0" smtClean="0">
                <a:solidFill>
                  <a:srgbClr val="000000"/>
                </a:solidFill>
                <a:latin typeface="AdvGTIMES-R"/>
              </a:rPr>
              <a:t>the investment </a:t>
            </a:r>
            <a:r>
              <a:rPr lang="en-ID" dirty="0">
                <a:solidFill>
                  <a:srgbClr val="000000"/>
                </a:solidFill>
                <a:latin typeface="AdvGTIMES-R"/>
              </a:rPr>
              <a:t>costs of the downward as well as the upward feeders should </a:t>
            </a:r>
            <a:r>
              <a:rPr lang="en-ID" dirty="0" smtClean="0">
                <a:solidFill>
                  <a:srgbClr val="000000"/>
                </a:solidFill>
                <a:latin typeface="AdvGTIMES-R"/>
              </a:rPr>
              <a:t>be properly </a:t>
            </a:r>
            <a:r>
              <a:rPr lang="en-ID" dirty="0">
                <a:solidFill>
                  <a:srgbClr val="000000"/>
                </a:solidFill>
                <a:latin typeface="AdvGTIMES-R"/>
              </a:rPr>
              <a:t>improved; as a very simplified approach was already used. Moreover</a:t>
            </a:r>
            <a:r>
              <a:rPr lang="en-ID" dirty="0" smtClean="0">
                <a:solidFill>
                  <a:srgbClr val="000000"/>
                </a:solidFill>
                <a:latin typeface="AdvGTIMES-R"/>
              </a:rPr>
              <a:t>, the </a:t>
            </a:r>
            <a:r>
              <a:rPr lang="en-ID" dirty="0">
                <a:solidFill>
                  <a:srgbClr val="000000"/>
                </a:solidFill>
                <a:latin typeface="AdvGTIMES-R"/>
              </a:rPr>
              <a:t>substation and the feeders should be selected from a set of available options.</a:t>
            </a:r>
          </a:p>
          <a:p>
            <a:pPr marL="800100" lvl="1" indent="-342900">
              <a:buFont typeface="+mj-lt"/>
              <a:buAutoNum type="alphaLcParenR"/>
            </a:pPr>
            <a:r>
              <a:rPr lang="en-ID" dirty="0" smtClean="0">
                <a:solidFill>
                  <a:srgbClr val="000000"/>
                </a:solidFill>
                <a:latin typeface="AdvGTIMES-IT"/>
              </a:rPr>
              <a:t>Solution </a:t>
            </a:r>
            <a:r>
              <a:rPr lang="en-ID" dirty="0">
                <a:solidFill>
                  <a:srgbClr val="000000"/>
                </a:solidFill>
                <a:latin typeface="AdvGTIMES-IT"/>
              </a:rPr>
              <a:t>Methodology</a:t>
            </a:r>
            <a:r>
              <a:rPr lang="en-ID" dirty="0">
                <a:solidFill>
                  <a:srgbClr val="000000"/>
                </a:solidFill>
                <a:latin typeface="AdvGTIMES-R"/>
              </a:rPr>
              <a:t>. If the formulation is modified and improved, </a:t>
            </a:r>
            <a:r>
              <a:rPr lang="en-ID" dirty="0" smtClean="0">
                <a:solidFill>
                  <a:srgbClr val="000000"/>
                </a:solidFill>
                <a:latin typeface="AdvGTIMES-R"/>
              </a:rPr>
              <a:t>the resulting </a:t>
            </a:r>
            <a:r>
              <a:rPr lang="en-ID" dirty="0">
                <a:solidFill>
                  <a:srgbClr val="000000"/>
                </a:solidFill>
                <a:latin typeface="AdvGTIMES-R"/>
              </a:rPr>
              <a:t>problem would be nonlinear so that new solution techniques </a:t>
            </a:r>
            <a:r>
              <a:rPr lang="en-ID" dirty="0" smtClean="0">
                <a:solidFill>
                  <a:srgbClr val="000000"/>
                </a:solidFill>
                <a:latin typeface="AdvGTIMES-R"/>
              </a:rPr>
              <a:t>are required</a:t>
            </a:r>
            <a:r>
              <a:rPr lang="en-ID" dirty="0">
                <a:solidFill>
                  <a:srgbClr val="000000"/>
                </a:solidFill>
                <a:latin typeface="AdvGTIMES-R"/>
              </a:rPr>
              <a:t>, especially for large scale systems.</a:t>
            </a:r>
          </a:p>
          <a:p>
            <a:r>
              <a:rPr lang="en-ID" dirty="0">
                <a:solidFill>
                  <a:srgbClr val="000000"/>
                </a:solidFill>
                <a:latin typeface="AdvGTIMES-R"/>
              </a:rPr>
              <a:t>These points are considered in this section. Some other practical issues are also</a:t>
            </a:r>
          </a:p>
          <a:p>
            <a:r>
              <a:rPr lang="en-US" dirty="0">
                <a:solidFill>
                  <a:srgbClr val="000000"/>
                </a:solidFill>
                <a:latin typeface="AdvGTIMES-R"/>
              </a:rPr>
              <a:t>covered.</a:t>
            </a:r>
            <a:endParaRPr lang="en-US" dirty="0"/>
          </a:p>
        </p:txBody>
      </p:sp>
    </p:spTree>
    <p:extLst>
      <p:ext uri="{BB962C8B-B14F-4D97-AF65-F5344CB8AC3E}">
        <p14:creationId xmlns:p14="http://schemas.microsoft.com/office/powerpoint/2010/main" val="3911340780"/>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206</a:t>
            </a:fld>
            <a:endParaRPr lang="en-US"/>
          </a:p>
        </p:txBody>
      </p:sp>
      <p:sp>
        <p:nvSpPr>
          <p:cNvPr id="2" name="Rectangle 1"/>
          <p:cNvSpPr/>
          <p:nvPr/>
        </p:nvSpPr>
        <p:spPr>
          <a:xfrm>
            <a:off x="301868" y="208526"/>
            <a:ext cx="3329758" cy="400110"/>
          </a:xfrm>
          <a:prstGeom prst="rect">
            <a:avLst/>
          </a:prstGeom>
        </p:spPr>
        <p:txBody>
          <a:bodyPr wrap="none">
            <a:spAutoFit/>
          </a:bodyPr>
          <a:lstStyle/>
          <a:p>
            <a:r>
              <a:rPr lang="en-US" sz="2000" b="1" dirty="0">
                <a:latin typeface="AdvGTIMES-BI"/>
              </a:rPr>
              <a:t>7.5.1 General Formulation</a:t>
            </a:r>
            <a:endParaRPr lang="en-US" b="1" dirty="0"/>
          </a:p>
        </p:txBody>
      </p:sp>
      <p:sp>
        <p:nvSpPr>
          <p:cNvPr id="3" name="Rectangle 2"/>
          <p:cNvSpPr/>
          <p:nvPr/>
        </p:nvSpPr>
        <p:spPr>
          <a:xfrm>
            <a:off x="301868" y="608636"/>
            <a:ext cx="3486852" cy="400110"/>
          </a:xfrm>
          <a:prstGeom prst="rect">
            <a:avLst/>
          </a:prstGeom>
        </p:spPr>
        <p:txBody>
          <a:bodyPr wrap="none">
            <a:spAutoFit/>
          </a:bodyPr>
          <a:lstStyle/>
          <a:p>
            <a:r>
              <a:rPr lang="en-US" sz="2000" b="1" dirty="0">
                <a:latin typeface="AdvGTIMES-B"/>
              </a:rPr>
              <a:t>7.5.1.1 Objective Functions</a:t>
            </a:r>
            <a:endParaRPr lang="en-US" sz="2000" b="1" dirty="0"/>
          </a:p>
        </p:txBody>
      </p:sp>
      <p:sp>
        <p:nvSpPr>
          <p:cNvPr id="6" name="Rectangle 5"/>
          <p:cNvSpPr/>
          <p:nvPr/>
        </p:nvSpPr>
        <p:spPr>
          <a:xfrm>
            <a:off x="510540" y="1008746"/>
            <a:ext cx="9136380" cy="646331"/>
          </a:xfrm>
          <a:prstGeom prst="rect">
            <a:avLst/>
          </a:prstGeom>
        </p:spPr>
        <p:txBody>
          <a:bodyPr wrap="square">
            <a:spAutoFit/>
          </a:bodyPr>
          <a:lstStyle/>
          <a:p>
            <a:r>
              <a:rPr lang="en-ID" dirty="0">
                <a:latin typeface="AdvGTIMES-R"/>
              </a:rPr>
              <a:t>The aim is to supply the loads through all transmission (transmission to </a:t>
            </a:r>
            <a:r>
              <a:rPr lang="en-ID" dirty="0" err="1">
                <a:latin typeface="AdvGTIMES-R"/>
              </a:rPr>
              <a:t>subtransmission</a:t>
            </a:r>
            <a:r>
              <a:rPr lang="en-ID" dirty="0" smtClean="0">
                <a:latin typeface="AdvGTIMES-R"/>
              </a:rPr>
              <a:t>) </a:t>
            </a:r>
            <a:r>
              <a:rPr lang="en-US" dirty="0" smtClean="0">
                <a:latin typeface="AdvGTIMES-R"/>
              </a:rPr>
              <a:t>substations </a:t>
            </a:r>
            <a:r>
              <a:rPr lang="en-US" dirty="0">
                <a:latin typeface="AdvGTIMES-R"/>
              </a:rPr>
              <a:t>so that</a:t>
            </a:r>
            <a:endParaRPr lang="en-US" dirty="0"/>
          </a:p>
        </p:txBody>
      </p:sp>
      <p:sp>
        <p:nvSpPr>
          <p:cNvPr id="7" name="Rectangle 6"/>
          <p:cNvSpPr/>
          <p:nvPr/>
        </p:nvSpPr>
        <p:spPr>
          <a:xfrm>
            <a:off x="510540" y="2305484"/>
            <a:ext cx="8971788" cy="2308324"/>
          </a:xfrm>
          <a:prstGeom prst="rect">
            <a:avLst/>
          </a:prstGeom>
        </p:spPr>
        <p:txBody>
          <a:bodyPr wrap="square">
            <a:spAutoFit/>
          </a:bodyPr>
          <a:lstStyle/>
          <a:p>
            <a:r>
              <a:rPr lang="en-ID" dirty="0">
                <a:solidFill>
                  <a:srgbClr val="000000"/>
                </a:solidFill>
                <a:latin typeface="AdvGTIMES-R"/>
              </a:rPr>
              <a:t>is minimized. </a:t>
            </a:r>
            <a:r>
              <a:rPr lang="en-ID" dirty="0" err="1">
                <a:solidFill>
                  <a:srgbClr val="000000"/>
                </a:solidFill>
                <a:latin typeface="AdvGTIMES-IT"/>
              </a:rPr>
              <a:t>C</a:t>
            </a:r>
            <a:r>
              <a:rPr lang="en-ID" sz="800" dirty="0" err="1">
                <a:solidFill>
                  <a:srgbClr val="000000"/>
                </a:solidFill>
                <a:latin typeface="AdvGTIMES-IT"/>
              </a:rPr>
              <a:t>total</a:t>
            </a:r>
            <a:r>
              <a:rPr lang="en-ID" sz="800" dirty="0">
                <a:solidFill>
                  <a:srgbClr val="000000"/>
                </a:solidFill>
                <a:latin typeface="AdvGTIMES-IT"/>
              </a:rPr>
              <a:t> </a:t>
            </a:r>
            <a:r>
              <a:rPr lang="en-ID" dirty="0">
                <a:solidFill>
                  <a:srgbClr val="000000"/>
                </a:solidFill>
                <a:latin typeface="AdvGTIMES-R"/>
              </a:rPr>
              <a:t>is the overall plan cost. Other terms are described below. Note</a:t>
            </a:r>
          </a:p>
          <a:p>
            <a:r>
              <a:rPr lang="en-US" dirty="0">
                <a:solidFill>
                  <a:srgbClr val="000000"/>
                </a:solidFill>
                <a:latin typeface="AdvGTIMES-R"/>
              </a:rPr>
              <a:t>that</a:t>
            </a:r>
          </a:p>
          <a:p>
            <a:pPr marL="285750" indent="-285750">
              <a:buFont typeface="Arial" panose="020B0604020202020204" pitchFamily="34" charset="0"/>
              <a:buChar char="•"/>
            </a:pPr>
            <a:r>
              <a:rPr lang="en-ID" dirty="0" smtClean="0">
                <a:solidFill>
                  <a:srgbClr val="000000"/>
                </a:solidFill>
                <a:latin typeface="AdvGTIMES-R"/>
              </a:rPr>
              <a:t>Each </a:t>
            </a:r>
            <a:r>
              <a:rPr lang="en-ID" dirty="0">
                <a:solidFill>
                  <a:srgbClr val="000000"/>
                </a:solidFill>
                <a:latin typeface="AdvGTIMES-R"/>
              </a:rPr>
              <a:t>load is represented with its magnitude (in MVA) and geographical </a:t>
            </a:r>
            <a:r>
              <a:rPr lang="en-ID" dirty="0" smtClean="0">
                <a:solidFill>
                  <a:srgbClr val="000000"/>
                </a:solidFill>
                <a:latin typeface="AdvGTIMES-R"/>
              </a:rPr>
              <a:t>characteristics (</a:t>
            </a:r>
            <a:r>
              <a:rPr lang="en-ID" dirty="0">
                <a:solidFill>
                  <a:srgbClr val="000000"/>
                </a:solidFill>
                <a:latin typeface="AdvGTIMES-IT"/>
              </a:rPr>
              <a:t>X </a:t>
            </a:r>
            <a:r>
              <a:rPr lang="en-ID" dirty="0">
                <a:solidFill>
                  <a:srgbClr val="000000"/>
                </a:solidFill>
                <a:latin typeface="AdvGTIMES-R"/>
              </a:rPr>
              <a:t>and </a:t>
            </a:r>
            <a:r>
              <a:rPr lang="en-ID" dirty="0">
                <a:solidFill>
                  <a:srgbClr val="000000"/>
                </a:solidFill>
                <a:latin typeface="AdvGTIMES-IT"/>
              </a:rPr>
              <a:t>Y</a:t>
            </a:r>
            <a:r>
              <a:rPr lang="en-ID" dirty="0">
                <a:solidFill>
                  <a:srgbClr val="000000"/>
                </a:solidFill>
                <a:latin typeface="AdvGTIMES-R"/>
              </a:rPr>
              <a:t>) for the horizon year.</a:t>
            </a:r>
          </a:p>
          <a:p>
            <a:pPr marL="285750" indent="-285750">
              <a:buFont typeface="Arial" panose="020B0604020202020204" pitchFamily="34" charset="0"/>
              <a:buChar char="•"/>
            </a:pPr>
            <a:r>
              <a:rPr lang="en-ID" dirty="0" smtClean="0">
                <a:solidFill>
                  <a:srgbClr val="000000"/>
                </a:solidFill>
                <a:latin typeface="AdvGTIMES-R"/>
              </a:rPr>
              <a:t>Each </a:t>
            </a:r>
            <a:r>
              <a:rPr lang="en-ID" dirty="0">
                <a:solidFill>
                  <a:srgbClr val="000000"/>
                </a:solidFill>
                <a:latin typeface="AdvGTIMES-R"/>
              </a:rPr>
              <a:t>load is assumed to be radially supplied by an upward substation (to </a:t>
            </a:r>
            <a:r>
              <a:rPr lang="en-ID" dirty="0" smtClean="0">
                <a:solidFill>
                  <a:srgbClr val="000000"/>
                </a:solidFill>
                <a:latin typeface="AdvGTIMES-R"/>
              </a:rPr>
              <a:t>ignore the </a:t>
            </a:r>
            <a:r>
              <a:rPr lang="en-ID" dirty="0">
                <a:solidFill>
                  <a:srgbClr val="000000"/>
                </a:solidFill>
                <a:latin typeface="AdvGTIMES-R"/>
              </a:rPr>
              <a:t>downward grids</a:t>
            </a:r>
            <a:r>
              <a:rPr lang="en-ID" sz="800" dirty="0">
                <a:solidFill>
                  <a:srgbClr val="0000FF"/>
                </a:solidFill>
                <a:latin typeface="AdvGTIMES-R"/>
              </a:rPr>
              <a:t>4</a:t>
            </a:r>
            <a:r>
              <a:rPr lang="en-ID" dirty="0">
                <a:solidFill>
                  <a:srgbClr val="000000"/>
                </a:solidFill>
                <a:latin typeface="AdvGTIMES-R"/>
              </a:rPr>
              <a:t>). Although not accurate in practical terms, this </a:t>
            </a:r>
            <a:r>
              <a:rPr lang="en-ID" dirty="0" smtClean="0">
                <a:solidFill>
                  <a:srgbClr val="000000"/>
                </a:solidFill>
                <a:latin typeface="AdvGTIMES-R"/>
              </a:rPr>
              <a:t>approach facilitates </a:t>
            </a:r>
            <a:r>
              <a:rPr lang="en-ID" dirty="0">
                <a:solidFill>
                  <a:srgbClr val="000000"/>
                </a:solidFill>
                <a:latin typeface="AdvGTIMES-R"/>
              </a:rPr>
              <a:t>the planning procedure with due attention to some practical </a:t>
            </a:r>
            <a:r>
              <a:rPr lang="en-ID" dirty="0" smtClean="0">
                <a:solidFill>
                  <a:srgbClr val="000000"/>
                </a:solidFill>
                <a:latin typeface="AdvGTIMES-R"/>
              </a:rPr>
              <a:t>considerations (</a:t>
            </a:r>
            <a:r>
              <a:rPr lang="en-ID" dirty="0">
                <a:solidFill>
                  <a:srgbClr val="000000"/>
                </a:solidFill>
                <a:latin typeface="AdvGTIMES-R"/>
              </a:rPr>
              <a:t>The explanation will be given afterwards).</a:t>
            </a:r>
            <a:endParaRPr lang="en-US" dirty="0"/>
          </a:p>
        </p:txBody>
      </p:sp>
      <p:pic>
        <p:nvPicPr>
          <p:cNvPr id="8" name="Picture 7"/>
          <p:cNvPicPr>
            <a:picLocks noChangeAspect="1"/>
          </p:cNvPicPr>
          <p:nvPr/>
        </p:nvPicPr>
        <p:blipFill>
          <a:blip r:embed="rId2"/>
          <a:stretch>
            <a:fillRect/>
          </a:stretch>
        </p:blipFill>
        <p:spPr>
          <a:xfrm>
            <a:off x="828606" y="1747713"/>
            <a:ext cx="7549024" cy="465135"/>
          </a:xfrm>
          <a:prstGeom prst="rect">
            <a:avLst/>
          </a:prstGeom>
        </p:spPr>
      </p:pic>
    </p:spTree>
    <p:extLst>
      <p:ext uri="{BB962C8B-B14F-4D97-AF65-F5344CB8AC3E}">
        <p14:creationId xmlns:p14="http://schemas.microsoft.com/office/powerpoint/2010/main" val="37700103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207</a:t>
            </a:fld>
            <a:endParaRPr lang="en-US"/>
          </a:p>
        </p:txBody>
      </p:sp>
      <p:pic>
        <p:nvPicPr>
          <p:cNvPr id="6" name="Picture 5"/>
          <p:cNvPicPr>
            <a:picLocks noChangeAspect="1"/>
          </p:cNvPicPr>
          <p:nvPr/>
        </p:nvPicPr>
        <p:blipFill>
          <a:blip r:embed="rId2"/>
          <a:stretch>
            <a:fillRect/>
          </a:stretch>
        </p:blipFill>
        <p:spPr>
          <a:xfrm>
            <a:off x="419263" y="261264"/>
            <a:ext cx="1501764" cy="441628"/>
          </a:xfrm>
          <a:prstGeom prst="rect">
            <a:avLst/>
          </a:prstGeom>
        </p:spPr>
      </p:pic>
      <p:pic>
        <p:nvPicPr>
          <p:cNvPr id="7" name="Picture 6"/>
          <p:cNvPicPr>
            <a:picLocks noChangeAspect="1"/>
          </p:cNvPicPr>
          <p:nvPr/>
        </p:nvPicPr>
        <p:blipFill>
          <a:blip r:embed="rId3"/>
          <a:stretch>
            <a:fillRect/>
          </a:stretch>
        </p:blipFill>
        <p:spPr>
          <a:xfrm>
            <a:off x="1750020" y="1400869"/>
            <a:ext cx="7019556" cy="898962"/>
          </a:xfrm>
          <a:prstGeom prst="rect">
            <a:avLst/>
          </a:prstGeom>
        </p:spPr>
      </p:pic>
      <p:sp>
        <p:nvSpPr>
          <p:cNvPr id="2" name="Rectangle 1"/>
          <p:cNvSpPr/>
          <p:nvPr/>
        </p:nvSpPr>
        <p:spPr>
          <a:xfrm>
            <a:off x="757428" y="754538"/>
            <a:ext cx="8569452" cy="646331"/>
          </a:xfrm>
          <a:prstGeom prst="rect">
            <a:avLst/>
          </a:prstGeom>
        </p:spPr>
        <p:txBody>
          <a:bodyPr wrap="square">
            <a:spAutoFit/>
          </a:bodyPr>
          <a:lstStyle/>
          <a:p>
            <a:r>
              <a:rPr lang="en-ID" dirty="0">
                <a:latin typeface="AdvGTIMES-R"/>
              </a:rPr>
              <a:t>A load may be supplied by several nearby substations. The cost is dependent</a:t>
            </a:r>
          </a:p>
          <a:p>
            <a:r>
              <a:rPr lang="en-ID" dirty="0">
                <a:latin typeface="AdvGTIMES-R"/>
              </a:rPr>
              <a:t>on the distance between the load </a:t>
            </a:r>
            <a:r>
              <a:rPr lang="en-ID" dirty="0" err="1">
                <a:latin typeface="AdvGTIMES-R"/>
              </a:rPr>
              <a:t>center</a:t>
            </a:r>
            <a:r>
              <a:rPr lang="en-ID" dirty="0">
                <a:latin typeface="AdvGTIMES-R"/>
              </a:rPr>
              <a:t> and the substation as follows</a:t>
            </a:r>
            <a:endParaRPr lang="en-US" dirty="0"/>
          </a:p>
        </p:txBody>
      </p:sp>
      <p:pic>
        <p:nvPicPr>
          <p:cNvPr id="8" name="Picture 7"/>
          <p:cNvPicPr>
            <a:picLocks noChangeAspect="1"/>
          </p:cNvPicPr>
          <p:nvPr/>
        </p:nvPicPr>
        <p:blipFill>
          <a:blip r:embed="rId4"/>
          <a:stretch>
            <a:fillRect/>
          </a:stretch>
        </p:blipFill>
        <p:spPr>
          <a:xfrm>
            <a:off x="937542" y="2442924"/>
            <a:ext cx="8021184" cy="2092500"/>
          </a:xfrm>
          <a:prstGeom prst="rect">
            <a:avLst/>
          </a:prstGeom>
        </p:spPr>
      </p:pic>
      <p:pic>
        <p:nvPicPr>
          <p:cNvPr id="9" name="Picture 8"/>
          <p:cNvPicPr>
            <a:picLocks noChangeAspect="1"/>
          </p:cNvPicPr>
          <p:nvPr/>
        </p:nvPicPr>
        <p:blipFill>
          <a:blip r:embed="rId5"/>
          <a:stretch>
            <a:fillRect/>
          </a:stretch>
        </p:blipFill>
        <p:spPr>
          <a:xfrm>
            <a:off x="419263" y="4810829"/>
            <a:ext cx="1044505" cy="398521"/>
          </a:xfrm>
          <a:prstGeom prst="rect">
            <a:avLst/>
          </a:prstGeom>
        </p:spPr>
      </p:pic>
      <p:sp>
        <p:nvSpPr>
          <p:cNvPr id="10" name="Rectangle 9"/>
          <p:cNvSpPr/>
          <p:nvPr/>
        </p:nvSpPr>
        <p:spPr>
          <a:xfrm>
            <a:off x="848868" y="5254313"/>
            <a:ext cx="7920708" cy="369332"/>
          </a:xfrm>
          <a:prstGeom prst="rect">
            <a:avLst/>
          </a:prstGeom>
        </p:spPr>
        <p:txBody>
          <a:bodyPr wrap="square">
            <a:spAutoFit/>
          </a:bodyPr>
          <a:lstStyle/>
          <a:p>
            <a:r>
              <a:rPr lang="en-ID" dirty="0">
                <a:latin typeface="AdvGTIMES-R"/>
              </a:rPr>
              <a:t>A major cost is the investment cost for all substations defined as</a:t>
            </a:r>
            <a:endParaRPr lang="en-US" dirty="0"/>
          </a:p>
        </p:txBody>
      </p:sp>
    </p:spTree>
    <p:extLst>
      <p:ext uri="{BB962C8B-B14F-4D97-AF65-F5344CB8AC3E}">
        <p14:creationId xmlns:p14="http://schemas.microsoft.com/office/powerpoint/2010/main" val="228656801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208</a:t>
            </a:fld>
            <a:endParaRPr lang="en-US"/>
          </a:p>
        </p:txBody>
      </p:sp>
      <p:pic>
        <p:nvPicPr>
          <p:cNvPr id="2" name="Picture 1"/>
          <p:cNvPicPr>
            <a:picLocks noChangeAspect="1"/>
          </p:cNvPicPr>
          <p:nvPr/>
        </p:nvPicPr>
        <p:blipFill>
          <a:blip r:embed="rId2"/>
          <a:stretch>
            <a:fillRect/>
          </a:stretch>
        </p:blipFill>
        <p:spPr>
          <a:xfrm>
            <a:off x="1100396" y="257675"/>
            <a:ext cx="7444135" cy="821317"/>
          </a:xfrm>
          <a:prstGeom prst="rect">
            <a:avLst/>
          </a:prstGeom>
        </p:spPr>
      </p:pic>
      <p:pic>
        <p:nvPicPr>
          <p:cNvPr id="3" name="Picture 2"/>
          <p:cNvPicPr>
            <a:picLocks noChangeAspect="1"/>
          </p:cNvPicPr>
          <p:nvPr/>
        </p:nvPicPr>
        <p:blipFill>
          <a:blip r:embed="rId3"/>
          <a:stretch>
            <a:fillRect/>
          </a:stretch>
        </p:blipFill>
        <p:spPr>
          <a:xfrm>
            <a:off x="757105" y="1212684"/>
            <a:ext cx="7753230" cy="1411644"/>
          </a:xfrm>
          <a:prstGeom prst="rect">
            <a:avLst/>
          </a:prstGeom>
        </p:spPr>
      </p:pic>
      <p:pic>
        <p:nvPicPr>
          <p:cNvPr id="6" name="Picture 5"/>
          <p:cNvPicPr>
            <a:picLocks noChangeAspect="1"/>
          </p:cNvPicPr>
          <p:nvPr/>
        </p:nvPicPr>
        <p:blipFill>
          <a:blip r:embed="rId4"/>
          <a:stretch>
            <a:fillRect/>
          </a:stretch>
        </p:blipFill>
        <p:spPr>
          <a:xfrm>
            <a:off x="757105" y="2578716"/>
            <a:ext cx="7753230" cy="933506"/>
          </a:xfrm>
          <a:prstGeom prst="rect">
            <a:avLst/>
          </a:prstGeom>
        </p:spPr>
      </p:pic>
      <p:sp>
        <p:nvSpPr>
          <p:cNvPr id="7" name="Rectangle 6"/>
          <p:cNvSpPr/>
          <p:nvPr/>
        </p:nvSpPr>
        <p:spPr>
          <a:xfrm>
            <a:off x="318516" y="3682087"/>
            <a:ext cx="9154668" cy="1200329"/>
          </a:xfrm>
          <a:prstGeom prst="rect">
            <a:avLst/>
          </a:prstGeom>
        </p:spPr>
        <p:txBody>
          <a:bodyPr wrap="square">
            <a:spAutoFit/>
          </a:bodyPr>
          <a:lstStyle/>
          <a:p>
            <a:r>
              <a:rPr lang="en-ID" dirty="0">
                <a:solidFill>
                  <a:srgbClr val="000000"/>
                </a:solidFill>
                <a:latin typeface="AdvGTIMES-R"/>
              </a:rPr>
              <a:t>The second </a:t>
            </a:r>
            <a:r>
              <a:rPr lang="en-ID" dirty="0">
                <a:solidFill>
                  <a:srgbClr val="000000"/>
                </a:solidFill>
                <a:latin typeface="AdvP4C4E46"/>
              </a:rPr>
              <a:t>P </a:t>
            </a:r>
            <a:r>
              <a:rPr lang="en-ID" dirty="0">
                <a:solidFill>
                  <a:srgbClr val="000000"/>
                </a:solidFill>
                <a:latin typeface="AdvGTIMES-R"/>
              </a:rPr>
              <a:t>term in (</a:t>
            </a:r>
            <a:r>
              <a:rPr lang="en-ID" dirty="0">
                <a:solidFill>
                  <a:srgbClr val="0000FF"/>
                </a:solidFill>
                <a:latin typeface="AdvGTIMES-R"/>
              </a:rPr>
              <a:t>7.13</a:t>
            </a:r>
            <a:r>
              <a:rPr lang="en-ID" dirty="0">
                <a:solidFill>
                  <a:srgbClr val="000000"/>
                </a:solidFill>
                <a:latin typeface="AdvGTIMES-R"/>
              </a:rPr>
              <a:t>) denotes the cost associated with the expansions</a:t>
            </a:r>
          </a:p>
          <a:p>
            <a:r>
              <a:rPr lang="en-ID" dirty="0">
                <a:solidFill>
                  <a:srgbClr val="000000"/>
                </a:solidFill>
                <a:latin typeface="AdvGTIMES-R"/>
              </a:rPr>
              <a:t>of the existing substations. If, for instance, </a:t>
            </a:r>
            <a:r>
              <a:rPr lang="en-ID" dirty="0" err="1">
                <a:solidFill>
                  <a:srgbClr val="000000"/>
                </a:solidFill>
                <a:latin typeface="AdvGTIMES-IT"/>
              </a:rPr>
              <a:t>AF</a:t>
            </a:r>
            <a:r>
              <a:rPr lang="en-ID" sz="800" dirty="0" err="1">
                <a:solidFill>
                  <a:srgbClr val="000000"/>
                </a:solidFill>
                <a:latin typeface="AdvGTIMES-IT"/>
              </a:rPr>
              <a:t>j</a:t>
            </a:r>
            <a:r>
              <a:rPr lang="en-ID" sz="800" dirty="0">
                <a:solidFill>
                  <a:srgbClr val="000000"/>
                </a:solidFill>
                <a:latin typeface="AdvGTIMES-IT"/>
              </a:rPr>
              <a:t> </a:t>
            </a:r>
            <a:r>
              <a:rPr lang="en-ID" dirty="0">
                <a:solidFill>
                  <a:srgbClr val="000000"/>
                </a:solidFill>
                <a:latin typeface="AdvTir_symb"/>
              </a:rPr>
              <a:t>= </a:t>
            </a:r>
            <a:r>
              <a:rPr lang="en-ID" dirty="0">
                <a:solidFill>
                  <a:srgbClr val="000000"/>
                </a:solidFill>
                <a:latin typeface="AdvGTIMES-R"/>
              </a:rPr>
              <a:t>0.2, it means that 80% of the</a:t>
            </a:r>
          </a:p>
          <a:p>
            <a:r>
              <a:rPr lang="en-ID" dirty="0">
                <a:solidFill>
                  <a:srgbClr val="000000"/>
                </a:solidFill>
                <a:latin typeface="AdvGTIMES-R"/>
              </a:rPr>
              <a:t>practical life of the substation is expired (20% remaining), so that this amount</a:t>
            </a:r>
          </a:p>
          <a:p>
            <a:r>
              <a:rPr lang="en-ID" dirty="0">
                <a:solidFill>
                  <a:srgbClr val="000000"/>
                </a:solidFill>
                <a:latin typeface="AdvGTIMES-R"/>
              </a:rPr>
              <a:t>(20%) is considered as a negative cost term.</a:t>
            </a:r>
            <a:endParaRPr lang="en-US" dirty="0"/>
          </a:p>
        </p:txBody>
      </p:sp>
    </p:spTree>
    <p:extLst>
      <p:ext uri="{BB962C8B-B14F-4D97-AF65-F5344CB8AC3E}">
        <p14:creationId xmlns:p14="http://schemas.microsoft.com/office/powerpoint/2010/main" val="768581301"/>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209</a:t>
            </a:fld>
            <a:endParaRPr lang="en-US"/>
          </a:p>
        </p:txBody>
      </p:sp>
      <p:sp>
        <p:nvSpPr>
          <p:cNvPr id="2" name="Rectangle 1"/>
          <p:cNvSpPr/>
          <p:nvPr/>
        </p:nvSpPr>
        <p:spPr>
          <a:xfrm>
            <a:off x="693420" y="795528"/>
            <a:ext cx="8796528" cy="1477328"/>
          </a:xfrm>
          <a:prstGeom prst="rect">
            <a:avLst/>
          </a:prstGeom>
        </p:spPr>
        <p:txBody>
          <a:bodyPr wrap="square">
            <a:spAutoFit/>
          </a:bodyPr>
          <a:lstStyle/>
          <a:p>
            <a:r>
              <a:rPr lang="en-ID" dirty="0">
                <a:solidFill>
                  <a:srgbClr val="000000"/>
                </a:solidFill>
                <a:latin typeface="AdvGTIMES-R"/>
              </a:rPr>
              <a:t>Obviously, the closer a substation is to an existing transmission grid, the more</a:t>
            </a:r>
          </a:p>
          <a:p>
            <a:r>
              <a:rPr lang="en-ID" dirty="0">
                <a:solidFill>
                  <a:srgbClr val="000000"/>
                </a:solidFill>
                <a:latin typeface="AdvGTIMES-R"/>
              </a:rPr>
              <a:t>attractive it is, in terms of the general costs. To consider this effect, a term </a:t>
            </a:r>
            <a:r>
              <a:rPr lang="en-ID" dirty="0">
                <a:solidFill>
                  <a:srgbClr val="000000"/>
                </a:solidFill>
                <a:latin typeface="AdvGTIMES-IT"/>
              </a:rPr>
              <a:t>C</a:t>
            </a:r>
            <a:r>
              <a:rPr lang="en-ID" sz="800" dirty="0">
                <a:solidFill>
                  <a:srgbClr val="000000"/>
                </a:solidFill>
                <a:latin typeface="AdvGTIMES-IT"/>
              </a:rPr>
              <a:t>up–line</a:t>
            </a:r>
          </a:p>
          <a:p>
            <a:r>
              <a:rPr lang="en-ID" dirty="0">
                <a:solidFill>
                  <a:srgbClr val="000000"/>
                </a:solidFill>
                <a:latin typeface="AdvGTIMES-R"/>
              </a:rPr>
              <a:t>is included in (</a:t>
            </a:r>
            <a:r>
              <a:rPr lang="en-ID" dirty="0">
                <a:solidFill>
                  <a:srgbClr val="0000FF"/>
                </a:solidFill>
                <a:latin typeface="AdvGTIMES-R"/>
              </a:rPr>
              <a:t>7.11</a:t>
            </a:r>
            <a:r>
              <a:rPr lang="en-ID" dirty="0">
                <a:solidFill>
                  <a:srgbClr val="000000"/>
                </a:solidFill>
                <a:latin typeface="AdvGTIMES-R"/>
              </a:rPr>
              <a:t>), as defined in (</a:t>
            </a:r>
            <a:r>
              <a:rPr lang="en-ID" dirty="0">
                <a:solidFill>
                  <a:srgbClr val="0000FF"/>
                </a:solidFill>
                <a:latin typeface="AdvGTIMES-R"/>
              </a:rPr>
              <a:t>7.14</a:t>
            </a:r>
            <a:r>
              <a:rPr lang="en-ID" dirty="0">
                <a:solidFill>
                  <a:srgbClr val="000000"/>
                </a:solidFill>
                <a:latin typeface="AdvGTIMES-R"/>
              </a:rPr>
              <a:t>) consisting of two terms; namely, a fixed</a:t>
            </a:r>
          </a:p>
          <a:p>
            <a:r>
              <a:rPr lang="en-ID" dirty="0">
                <a:solidFill>
                  <a:srgbClr val="000000"/>
                </a:solidFill>
                <a:latin typeface="AdvGTIMES-R"/>
              </a:rPr>
              <a:t>cost for the right </a:t>
            </a:r>
            <a:r>
              <a:rPr lang="en-ID" dirty="0" err="1">
                <a:solidFill>
                  <a:srgbClr val="000000"/>
                </a:solidFill>
                <a:latin typeface="AdvGTIMES-R"/>
              </a:rPr>
              <a:t>ofway</a:t>
            </a:r>
            <a:r>
              <a:rPr lang="en-ID" dirty="0">
                <a:solidFill>
                  <a:srgbClr val="000000"/>
                </a:solidFill>
                <a:latin typeface="AdvGTIMES-R"/>
              </a:rPr>
              <a:t>, tower, etc. (dependent on the voltage level) and a variable</a:t>
            </a:r>
          </a:p>
          <a:p>
            <a:r>
              <a:rPr lang="en-ID" dirty="0">
                <a:solidFill>
                  <a:srgbClr val="000000"/>
                </a:solidFill>
                <a:latin typeface="AdvGTIMES-R"/>
              </a:rPr>
              <a:t>cost (dominantly conductor cost) dependent on the line capacity. Therefore</a:t>
            </a:r>
            <a:endParaRPr lang="en-US" dirty="0"/>
          </a:p>
        </p:txBody>
      </p:sp>
      <p:sp>
        <p:nvSpPr>
          <p:cNvPr id="3" name="Rectangle 2"/>
          <p:cNvSpPr/>
          <p:nvPr/>
        </p:nvSpPr>
        <p:spPr>
          <a:xfrm>
            <a:off x="611695" y="5048073"/>
            <a:ext cx="8916924" cy="923330"/>
          </a:xfrm>
          <a:prstGeom prst="rect">
            <a:avLst/>
          </a:prstGeom>
        </p:spPr>
        <p:txBody>
          <a:bodyPr wrap="square">
            <a:spAutoFit/>
          </a:bodyPr>
          <a:lstStyle/>
          <a:p>
            <a:r>
              <a:rPr lang="en-ID" dirty="0">
                <a:latin typeface="AdvGTIMES-R"/>
              </a:rPr>
              <a:t>It is evident that </a:t>
            </a:r>
            <a:r>
              <a:rPr lang="en-ID" dirty="0" smtClean="0">
                <a:latin typeface="AdvGTIMES-IT"/>
              </a:rPr>
              <a:t>D</a:t>
            </a:r>
            <a:r>
              <a:rPr lang="en-ID" sz="800" dirty="0" smtClean="0">
                <a:latin typeface="AdvGTIMES-IT"/>
              </a:rPr>
              <a:t>HL j </a:t>
            </a:r>
            <a:r>
              <a:rPr lang="en-ID" dirty="0">
                <a:latin typeface="AdvGTIMES-R"/>
              </a:rPr>
              <a:t>does not show the exact distance for a practical situation.</a:t>
            </a:r>
          </a:p>
          <a:p>
            <a:r>
              <a:rPr lang="en-ID" dirty="0">
                <a:latin typeface="AdvGTIMES-R"/>
              </a:rPr>
              <a:t>It somehow considers the upward grid in problem formulation so that substations</a:t>
            </a:r>
          </a:p>
          <a:p>
            <a:r>
              <a:rPr lang="en-ID" dirty="0">
                <a:latin typeface="AdvGTIMES-R"/>
              </a:rPr>
              <a:t>far from the existing network are not justified.</a:t>
            </a:r>
            <a:endParaRPr lang="en-US" dirty="0"/>
          </a:p>
        </p:txBody>
      </p:sp>
      <p:pic>
        <p:nvPicPr>
          <p:cNvPr id="6" name="Picture 5"/>
          <p:cNvPicPr>
            <a:picLocks noChangeAspect="1"/>
          </p:cNvPicPr>
          <p:nvPr/>
        </p:nvPicPr>
        <p:blipFill>
          <a:blip r:embed="rId2"/>
          <a:stretch>
            <a:fillRect/>
          </a:stretch>
        </p:blipFill>
        <p:spPr>
          <a:xfrm>
            <a:off x="402335" y="199847"/>
            <a:ext cx="1650979" cy="595681"/>
          </a:xfrm>
          <a:prstGeom prst="rect">
            <a:avLst/>
          </a:prstGeom>
        </p:spPr>
      </p:pic>
      <p:pic>
        <p:nvPicPr>
          <p:cNvPr id="7" name="Picture 6"/>
          <p:cNvPicPr>
            <a:picLocks noChangeAspect="1"/>
          </p:cNvPicPr>
          <p:nvPr/>
        </p:nvPicPr>
        <p:blipFill>
          <a:blip r:embed="rId3"/>
          <a:stretch>
            <a:fillRect/>
          </a:stretch>
        </p:blipFill>
        <p:spPr>
          <a:xfrm>
            <a:off x="1465603" y="2278821"/>
            <a:ext cx="7486068" cy="921579"/>
          </a:xfrm>
          <a:prstGeom prst="rect">
            <a:avLst/>
          </a:prstGeom>
        </p:spPr>
      </p:pic>
      <p:pic>
        <p:nvPicPr>
          <p:cNvPr id="8" name="Picture 7"/>
          <p:cNvPicPr>
            <a:picLocks noChangeAspect="1"/>
          </p:cNvPicPr>
          <p:nvPr/>
        </p:nvPicPr>
        <p:blipFill>
          <a:blip r:embed="rId4"/>
          <a:stretch>
            <a:fillRect/>
          </a:stretch>
        </p:blipFill>
        <p:spPr>
          <a:xfrm>
            <a:off x="611695" y="3122196"/>
            <a:ext cx="8129664" cy="1826816"/>
          </a:xfrm>
          <a:prstGeom prst="rect">
            <a:avLst/>
          </a:prstGeom>
        </p:spPr>
      </p:pic>
    </p:spTree>
    <p:extLst>
      <p:ext uri="{BB962C8B-B14F-4D97-AF65-F5344CB8AC3E}">
        <p14:creationId xmlns:p14="http://schemas.microsoft.com/office/powerpoint/2010/main" val="3803479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8462" y="254246"/>
            <a:ext cx="6250494" cy="369332"/>
          </a:xfrm>
          <a:prstGeom prst="rect">
            <a:avLst/>
          </a:prstGeom>
        </p:spPr>
        <p:txBody>
          <a:bodyPr wrap="none">
            <a:spAutoFit/>
          </a:bodyPr>
          <a:lstStyle/>
          <a:p>
            <a:r>
              <a:rPr lang="en-ID" dirty="0">
                <a:latin typeface="AdvGTIMES-BI"/>
              </a:rPr>
              <a:t>1.5.3 </a:t>
            </a:r>
            <a:r>
              <a:rPr lang="en-ID" dirty="0" err="1">
                <a:latin typeface="AdvGTIMES-BI"/>
              </a:rPr>
              <a:t>Perencanaan</a:t>
            </a:r>
            <a:r>
              <a:rPr lang="en-ID" dirty="0">
                <a:latin typeface="AdvGTIMES-BI"/>
              </a:rPr>
              <a:t> </a:t>
            </a:r>
            <a:r>
              <a:rPr lang="en-ID" dirty="0" err="1">
                <a:latin typeface="AdvGTIMES-BI"/>
              </a:rPr>
              <a:t>Jangka</a:t>
            </a:r>
            <a:r>
              <a:rPr lang="en-ID" dirty="0">
                <a:latin typeface="AdvGTIMES-BI"/>
              </a:rPr>
              <a:t> </a:t>
            </a:r>
            <a:r>
              <a:rPr lang="en-ID" dirty="0" err="1">
                <a:latin typeface="AdvGTIMES-BI"/>
              </a:rPr>
              <a:t>panjang</a:t>
            </a:r>
            <a:r>
              <a:rPr lang="en-ID" dirty="0">
                <a:latin typeface="AdvGTIMES-BI"/>
              </a:rPr>
              <a:t> Versus </a:t>
            </a:r>
            <a:r>
              <a:rPr lang="en-ID" dirty="0" err="1">
                <a:latin typeface="AdvGTIMES-BI"/>
              </a:rPr>
              <a:t>Jangka</a:t>
            </a:r>
            <a:r>
              <a:rPr lang="en-ID" dirty="0">
                <a:latin typeface="AdvGTIMES-BI"/>
              </a:rPr>
              <a:t> </a:t>
            </a:r>
            <a:r>
              <a:rPr lang="en-ID" dirty="0" err="1">
                <a:latin typeface="AdvGTIMES-BI"/>
              </a:rPr>
              <a:t>Pendek</a:t>
            </a:r>
            <a:endParaRPr lang="en-US" dirty="0"/>
          </a:p>
        </p:txBody>
      </p:sp>
      <p:sp>
        <p:nvSpPr>
          <p:cNvPr id="3" name="Rectangle 2"/>
          <p:cNvSpPr/>
          <p:nvPr/>
        </p:nvSpPr>
        <p:spPr>
          <a:xfrm>
            <a:off x="784860" y="618194"/>
            <a:ext cx="8633460" cy="3139321"/>
          </a:xfrm>
          <a:prstGeom prst="rect">
            <a:avLst/>
          </a:prstGeom>
        </p:spPr>
        <p:txBody>
          <a:bodyPr wrap="square">
            <a:spAutoFit/>
          </a:bodyPr>
          <a:lstStyle/>
          <a:p>
            <a:r>
              <a:rPr lang="en-ID" dirty="0">
                <a:solidFill>
                  <a:srgbClr val="000000"/>
                </a:solidFill>
                <a:latin typeface="AdvGTIMES-R"/>
              </a:rPr>
              <a:t>Kami </a:t>
            </a:r>
            <a:r>
              <a:rPr lang="en-ID" dirty="0" err="1">
                <a:solidFill>
                  <a:srgbClr val="000000"/>
                </a:solidFill>
                <a:latin typeface="AdvGTIMES-R"/>
              </a:rPr>
              <a:t>sebutkan</a:t>
            </a:r>
            <a:r>
              <a:rPr lang="en-ID" dirty="0">
                <a:solidFill>
                  <a:srgbClr val="000000"/>
                </a:solidFill>
                <a:latin typeface="AdvGTIMES-R"/>
              </a:rPr>
              <a:t> di Sect. 1.4 </a:t>
            </a:r>
            <a:r>
              <a:rPr lang="en-ID" dirty="0" err="1">
                <a:solidFill>
                  <a:srgbClr val="000000"/>
                </a:solidFill>
                <a:latin typeface="AdvGTIMES-R"/>
              </a:rPr>
              <a:t>bahwa</a:t>
            </a:r>
            <a:r>
              <a:rPr lang="en-ID" dirty="0">
                <a:solidFill>
                  <a:srgbClr val="000000"/>
                </a:solidFill>
                <a:latin typeface="AdvGTIMES-R"/>
              </a:rPr>
              <a:t> </a:t>
            </a:r>
            <a:r>
              <a:rPr lang="en-ID" dirty="0" err="1">
                <a:solidFill>
                  <a:srgbClr val="000000"/>
                </a:solidFill>
                <a:latin typeface="AdvGTIMES-R"/>
              </a:rPr>
              <a:t>masalah</a:t>
            </a:r>
            <a:r>
              <a:rPr lang="en-ID" dirty="0">
                <a:solidFill>
                  <a:srgbClr val="000000"/>
                </a:solidFill>
                <a:latin typeface="AdvGTIMES-R"/>
              </a:rPr>
              <a:t> </a:t>
            </a:r>
            <a:r>
              <a:rPr lang="en-ID" dirty="0" err="1">
                <a:solidFill>
                  <a:srgbClr val="000000"/>
                </a:solidFill>
                <a:latin typeface="AdvGTIMES-R"/>
              </a:rPr>
              <a:t>perencanaan</a:t>
            </a:r>
            <a:r>
              <a:rPr lang="en-ID" dirty="0">
                <a:solidFill>
                  <a:srgbClr val="000000"/>
                </a:solidFill>
                <a:latin typeface="AdvGTIMES-R"/>
              </a:rPr>
              <a:t> </a:t>
            </a:r>
            <a:r>
              <a:rPr lang="en-ID" dirty="0" err="1">
                <a:solidFill>
                  <a:srgbClr val="000000"/>
                </a:solidFill>
                <a:latin typeface="AdvGTIMES-R"/>
              </a:rPr>
              <a:t>sistem</a:t>
            </a:r>
            <a:r>
              <a:rPr lang="en-ID" dirty="0">
                <a:solidFill>
                  <a:srgbClr val="000000"/>
                </a:solidFill>
                <a:latin typeface="AdvGTIMES-R"/>
              </a:rPr>
              <a:t> </a:t>
            </a:r>
            <a:r>
              <a:rPr lang="en-ID" dirty="0" err="1">
                <a:solidFill>
                  <a:srgbClr val="000000"/>
                </a:solidFill>
                <a:latin typeface="AdvGTIMES-R"/>
              </a:rPr>
              <a:t>tenaga</a:t>
            </a:r>
            <a:r>
              <a:rPr lang="en-ID" dirty="0">
                <a:solidFill>
                  <a:srgbClr val="000000"/>
                </a:solidFill>
                <a:latin typeface="AdvGTIMES-R"/>
              </a:rPr>
              <a:t> </a:t>
            </a:r>
            <a:r>
              <a:rPr lang="en-ID" dirty="0" err="1">
                <a:solidFill>
                  <a:srgbClr val="000000"/>
                </a:solidFill>
                <a:latin typeface="AdvGTIMES-R"/>
              </a:rPr>
              <a:t>listrik</a:t>
            </a:r>
            <a:r>
              <a:rPr lang="en-ID" dirty="0">
                <a:solidFill>
                  <a:srgbClr val="000000"/>
                </a:solidFill>
                <a:latin typeface="AdvGTIMES-R"/>
              </a:rPr>
              <a:t> </a:t>
            </a:r>
            <a:r>
              <a:rPr lang="en-ID" dirty="0" err="1">
                <a:solidFill>
                  <a:srgbClr val="000000"/>
                </a:solidFill>
                <a:latin typeface="AdvGTIMES-R"/>
              </a:rPr>
              <a:t>dapat</a:t>
            </a:r>
            <a:r>
              <a:rPr lang="en-ID" dirty="0">
                <a:solidFill>
                  <a:srgbClr val="000000"/>
                </a:solidFill>
                <a:latin typeface="AdvGTIMES-R"/>
              </a:rPr>
              <a:t> </a:t>
            </a:r>
            <a:r>
              <a:rPr lang="en-ID" dirty="0" err="1">
                <a:solidFill>
                  <a:srgbClr val="000000"/>
                </a:solidFill>
                <a:latin typeface="AdvGTIMES-R"/>
              </a:rPr>
              <a:t>mencakup</a:t>
            </a:r>
            <a:r>
              <a:rPr lang="en-ID" dirty="0">
                <a:solidFill>
                  <a:srgbClr val="000000"/>
                </a:solidFill>
                <a:latin typeface="AdvGTIMES-R"/>
              </a:rPr>
              <a:t> </a:t>
            </a:r>
            <a:r>
              <a:rPr lang="en-ID" dirty="0" err="1">
                <a:solidFill>
                  <a:srgbClr val="000000"/>
                </a:solidFill>
                <a:latin typeface="AdvGTIMES-R"/>
              </a:rPr>
              <a:t>suatu</a:t>
            </a:r>
            <a:r>
              <a:rPr lang="en-ID" dirty="0">
                <a:solidFill>
                  <a:srgbClr val="000000"/>
                </a:solidFill>
                <a:latin typeface="AdvGTIMES-R"/>
              </a:rPr>
              <a:t> periode1-10 </a:t>
            </a:r>
            <a:r>
              <a:rPr lang="en-ID" dirty="0" err="1">
                <a:solidFill>
                  <a:srgbClr val="000000"/>
                </a:solidFill>
                <a:latin typeface="AdvGTIMES-R"/>
              </a:rPr>
              <a:t>tahun</a:t>
            </a:r>
            <a:r>
              <a:rPr lang="en-ID" dirty="0">
                <a:solidFill>
                  <a:srgbClr val="000000"/>
                </a:solidFill>
                <a:latin typeface="AdvGTIMES-R"/>
              </a:rPr>
              <a:t>, </a:t>
            </a:r>
            <a:r>
              <a:rPr lang="en-ID" dirty="0" err="1">
                <a:solidFill>
                  <a:srgbClr val="000000"/>
                </a:solidFill>
                <a:latin typeface="AdvGTIMES-R"/>
              </a:rPr>
              <a:t>atau</a:t>
            </a:r>
            <a:r>
              <a:rPr lang="en-ID" dirty="0">
                <a:solidFill>
                  <a:srgbClr val="000000"/>
                </a:solidFill>
                <a:latin typeface="AdvGTIMES-R"/>
              </a:rPr>
              <a:t> </a:t>
            </a:r>
            <a:r>
              <a:rPr lang="en-ID" dirty="0" err="1">
                <a:solidFill>
                  <a:srgbClr val="000000"/>
                </a:solidFill>
                <a:latin typeface="AdvGTIMES-R"/>
              </a:rPr>
              <a:t>bahkan</a:t>
            </a:r>
            <a:r>
              <a:rPr lang="en-ID" dirty="0">
                <a:solidFill>
                  <a:srgbClr val="000000"/>
                </a:solidFill>
                <a:latin typeface="AdvGTIMES-R"/>
              </a:rPr>
              <a:t> </a:t>
            </a:r>
            <a:r>
              <a:rPr lang="en-ID" dirty="0" err="1">
                <a:solidFill>
                  <a:srgbClr val="000000"/>
                </a:solidFill>
                <a:latin typeface="AdvGTIMES-R"/>
              </a:rPr>
              <a:t>lebih</a:t>
            </a:r>
            <a:r>
              <a:rPr lang="en-ID" dirty="0">
                <a:solidFill>
                  <a:srgbClr val="000000"/>
                </a:solidFill>
                <a:latin typeface="AdvGTIMES-R"/>
              </a:rPr>
              <a:t>. </a:t>
            </a:r>
            <a:r>
              <a:rPr lang="en-ID" dirty="0" err="1">
                <a:solidFill>
                  <a:srgbClr val="000000"/>
                </a:solidFill>
                <a:latin typeface="AdvGTIMES-R"/>
              </a:rPr>
              <a:t>Misalkan</a:t>
            </a:r>
            <a:r>
              <a:rPr lang="en-ID" dirty="0">
                <a:solidFill>
                  <a:srgbClr val="000000"/>
                </a:solidFill>
                <a:latin typeface="AdvGTIMES-R"/>
              </a:rPr>
              <a:t>, </a:t>
            </a:r>
            <a:r>
              <a:rPr lang="en-ID" dirty="0" err="1">
                <a:solidFill>
                  <a:srgbClr val="000000"/>
                </a:solidFill>
                <a:latin typeface="AdvGTIMES-R"/>
              </a:rPr>
              <a:t>untuk</a:t>
            </a:r>
            <a:r>
              <a:rPr lang="en-ID" dirty="0">
                <a:solidFill>
                  <a:srgbClr val="000000"/>
                </a:solidFill>
                <a:latin typeface="AdvGTIMES-R"/>
              </a:rPr>
              <a:t> </a:t>
            </a:r>
            <a:r>
              <a:rPr lang="en-ID" dirty="0" err="1">
                <a:solidFill>
                  <a:srgbClr val="000000"/>
                </a:solidFill>
                <a:latin typeface="AdvGTIMES-R"/>
              </a:rPr>
              <a:t>kondisi</a:t>
            </a:r>
            <a:r>
              <a:rPr lang="en-ID" dirty="0">
                <a:solidFill>
                  <a:srgbClr val="000000"/>
                </a:solidFill>
                <a:latin typeface="AdvGTIMES-R"/>
              </a:rPr>
              <a:t> </a:t>
            </a:r>
            <a:r>
              <a:rPr lang="en-ID" dirty="0" err="1">
                <a:solidFill>
                  <a:srgbClr val="000000"/>
                </a:solidFill>
                <a:latin typeface="AdvGTIMES-R"/>
              </a:rPr>
              <a:t>beban</a:t>
            </a:r>
            <a:r>
              <a:rPr lang="en-ID" dirty="0">
                <a:solidFill>
                  <a:srgbClr val="000000"/>
                </a:solidFill>
                <a:latin typeface="AdvGTIMES-R"/>
              </a:rPr>
              <a:t> </a:t>
            </a:r>
            <a:r>
              <a:rPr lang="en-ID" dirty="0" err="1">
                <a:solidFill>
                  <a:srgbClr val="000000"/>
                </a:solidFill>
                <a:latin typeface="AdvGTIMES-R"/>
              </a:rPr>
              <a:t>puncak</a:t>
            </a:r>
            <a:r>
              <a:rPr lang="en-ID" dirty="0">
                <a:solidFill>
                  <a:srgbClr val="000000"/>
                </a:solidFill>
                <a:latin typeface="AdvGTIMES-R"/>
              </a:rPr>
              <a:t> </a:t>
            </a:r>
            <a:r>
              <a:rPr lang="en-ID" dirty="0" err="1">
                <a:solidFill>
                  <a:srgbClr val="000000"/>
                </a:solidFill>
                <a:latin typeface="AdvGTIMES-R"/>
              </a:rPr>
              <a:t>dariTahun</a:t>
            </a:r>
            <a:r>
              <a:rPr lang="en-ID" dirty="0">
                <a:solidFill>
                  <a:srgbClr val="000000"/>
                </a:solidFill>
                <a:latin typeface="AdvGTIMES-R"/>
              </a:rPr>
              <a:t> yang </a:t>
            </a:r>
            <a:r>
              <a:rPr lang="en-ID" dirty="0" err="1">
                <a:solidFill>
                  <a:srgbClr val="000000"/>
                </a:solidFill>
                <a:latin typeface="AdvGTIMES-R"/>
              </a:rPr>
              <a:t>akan</a:t>
            </a:r>
            <a:r>
              <a:rPr lang="en-ID" dirty="0">
                <a:solidFill>
                  <a:srgbClr val="000000"/>
                </a:solidFill>
                <a:latin typeface="AdvGTIMES-R"/>
              </a:rPr>
              <a:t> </a:t>
            </a:r>
            <a:r>
              <a:rPr lang="en-ID" dirty="0" err="1">
                <a:solidFill>
                  <a:srgbClr val="000000"/>
                </a:solidFill>
                <a:latin typeface="AdvGTIMES-R"/>
              </a:rPr>
              <a:t>datang</a:t>
            </a:r>
            <a:r>
              <a:rPr lang="en-ID" dirty="0">
                <a:solidFill>
                  <a:srgbClr val="000000"/>
                </a:solidFill>
                <a:latin typeface="AdvGTIMES-R"/>
              </a:rPr>
              <a:t>, </a:t>
            </a:r>
            <a:r>
              <a:rPr lang="en-ID" dirty="0" err="1">
                <a:solidFill>
                  <a:srgbClr val="000000"/>
                </a:solidFill>
                <a:latin typeface="AdvGTIMES-R"/>
              </a:rPr>
              <a:t>ahli</a:t>
            </a:r>
            <a:r>
              <a:rPr lang="en-ID" dirty="0">
                <a:solidFill>
                  <a:srgbClr val="000000"/>
                </a:solidFill>
                <a:latin typeface="AdvGTIMES-R"/>
              </a:rPr>
              <a:t> </a:t>
            </a:r>
            <a:r>
              <a:rPr lang="en-ID" dirty="0" err="1">
                <a:solidFill>
                  <a:srgbClr val="000000"/>
                </a:solidFill>
                <a:latin typeface="AdvGTIMES-R"/>
              </a:rPr>
              <a:t>utilitas</a:t>
            </a:r>
            <a:r>
              <a:rPr lang="en-ID" dirty="0">
                <a:solidFill>
                  <a:srgbClr val="000000"/>
                </a:solidFill>
                <a:latin typeface="AdvGTIMES-R"/>
              </a:rPr>
              <a:t> </a:t>
            </a:r>
            <a:r>
              <a:rPr lang="en-ID" dirty="0" err="1">
                <a:solidFill>
                  <a:srgbClr val="000000"/>
                </a:solidFill>
                <a:latin typeface="AdvGTIMES-R"/>
              </a:rPr>
              <a:t>sistem</a:t>
            </a:r>
            <a:r>
              <a:rPr lang="en-ID" dirty="0">
                <a:solidFill>
                  <a:srgbClr val="000000"/>
                </a:solidFill>
                <a:latin typeface="AdvGTIMES-R"/>
              </a:rPr>
              <a:t> </a:t>
            </a:r>
            <a:r>
              <a:rPr lang="en-ID" dirty="0" err="1">
                <a:solidFill>
                  <a:srgbClr val="000000"/>
                </a:solidFill>
                <a:latin typeface="AdvGTIMES-R"/>
              </a:rPr>
              <a:t>tenaga</a:t>
            </a:r>
            <a:r>
              <a:rPr lang="en-ID" dirty="0">
                <a:solidFill>
                  <a:srgbClr val="000000"/>
                </a:solidFill>
                <a:latin typeface="AdvGTIMES-R"/>
              </a:rPr>
              <a:t> </a:t>
            </a:r>
            <a:r>
              <a:rPr lang="en-ID" dirty="0" err="1">
                <a:solidFill>
                  <a:srgbClr val="000000"/>
                </a:solidFill>
                <a:latin typeface="AdvGTIMES-R"/>
              </a:rPr>
              <a:t>listrik</a:t>
            </a:r>
            <a:r>
              <a:rPr lang="en-ID" dirty="0">
                <a:solidFill>
                  <a:srgbClr val="000000"/>
                </a:solidFill>
                <a:latin typeface="AdvGTIMES-R"/>
              </a:rPr>
              <a:t> </a:t>
            </a:r>
            <a:r>
              <a:rPr lang="en-ID" dirty="0" err="1">
                <a:solidFill>
                  <a:srgbClr val="000000"/>
                </a:solidFill>
                <a:latin typeface="AdvGTIMES-R"/>
              </a:rPr>
              <a:t>memperhatikan</a:t>
            </a:r>
            <a:r>
              <a:rPr lang="en-ID" dirty="0">
                <a:solidFill>
                  <a:srgbClr val="000000"/>
                </a:solidFill>
                <a:latin typeface="AdvGTIMES-R"/>
              </a:rPr>
              <a:t> </a:t>
            </a:r>
            <a:r>
              <a:rPr lang="en-ID" dirty="0" err="1">
                <a:solidFill>
                  <a:srgbClr val="000000"/>
                </a:solidFill>
                <a:latin typeface="AdvGTIMES-R"/>
              </a:rPr>
              <a:t>bahwa</a:t>
            </a:r>
            <a:r>
              <a:rPr lang="en-ID" dirty="0">
                <a:solidFill>
                  <a:srgbClr val="000000"/>
                </a:solidFill>
                <a:latin typeface="AdvGTIMES-R"/>
              </a:rPr>
              <a:t> </a:t>
            </a:r>
            <a:r>
              <a:rPr lang="en-ID" dirty="0" err="1">
                <a:solidFill>
                  <a:srgbClr val="000000"/>
                </a:solidFill>
                <a:latin typeface="AdvGTIMES-R"/>
              </a:rPr>
              <a:t>dari</a:t>
            </a:r>
            <a:r>
              <a:rPr lang="en-ID" dirty="0">
                <a:solidFill>
                  <a:srgbClr val="000000"/>
                </a:solidFill>
                <a:latin typeface="AdvGTIMES-R"/>
              </a:rPr>
              <a:t> </a:t>
            </a:r>
            <a:r>
              <a:rPr lang="en-ID" dirty="0" err="1">
                <a:solidFill>
                  <a:srgbClr val="000000"/>
                </a:solidFill>
                <a:latin typeface="AdvGTIMES-R"/>
              </a:rPr>
              <a:t>dua</a:t>
            </a:r>
            <a:r>
              <a:rPr lang="en-ID" dirty="0">
                <a:solidFill>
                  <a:srgbClr val="000000"/>
                </a:solidFill>
                <a:latin typeface="AdvGTIMES-R"/>
              </a:rPr>
              <a:t> </a:t>
            </a:r>
            <a:r>
              <a:rPr lang="en-ID" dirty="0" err="1">
                <a:solidFill>
                  <a:srgbClr val="000000"/>
                </a:solidFill>
                <a:latin typeface="AdvGTIMES-R"/>
              </a:rPr>
              <a:t>jalur</a:t>
            </a:r>
            <a:r>
              <a:rPr lang="en-ID" dirty="0">
                <a:solidFill>
                  <a:srgbClr val="000000"/>
                </a:solidFill>
                <a:latin typeface="AdvGTIMES-R"/>
              </a:rPr>
              <a:t> </a:t>
            </a:r>
            <a:r>
              <a:rPr lang="en-ID" dirty="0" err="1">
                <a:solidFill>
                  <a:srgbClr val="000000"/>
                </a:solidFill>
                <a:latin typeface="AdvGTIMES-R"/>
              </a:rPr>
              <a:t>tersebut</a:t>
            </a:r>
            <a:r>
              <a:rPr lang="en-ID" dirty="0">
                <a:solidFill>
                  <a:srgbClr val="000000"/>
                </a:solidFill>
                <a:latin typeface="AdvGTIMES-R"/>
              </a:rPr>
              <a:t>, </a:t>
            </a:r>
            <a:r>
              <a:rPr lang="en-ID" dirty="0" err="1">
                <a:solidFill>
                  <a:srgbClr val="000000"/>
                </a:solidFill>
                <a:latin typeface="AdvGTIMES-R"/>
              </a:rPr>
              <a:t>memberi</a:t>
            </a:r>
            <a:r>
              <a:rPr lang="en-ID" dirty="0">
                <a:solidFill>
                  <a:srgbClr val="000000"/>
                </a:solidFill>
                <a:latin typeface="AdvGTIMES-R"/>
              </a:rPr>
              <a:t> </a:t>
            </a:r>
            <a:r>
              <a:rPr lang="en-ID" dirty="0" err="1">
                <a:solidFill>
                  <a:srgbClr val="000000"/>
                </a:solidFill>
                <a:latin typeface="AdvGTIMES-R"/>
              </a:rPr>
              <a:t>pasokan</a:t>
            </a:r>
            <a:r>
              <a:rPr lang="en-ID" dirty="0">
                <a:solidFill>
                  <a:srgbClr val="000000"/>
                </a:solidFill>
                <a:latin typeface="AdvGTIMES-R"/>
              </a:rPr>
              <a:t> </a:t>
            </a:r>
            <a:r>
              <a:rPr lang="en-ID" dirty="0" err="1">
                <a:solidFill>
                  <a:srgbClr val="000000"/>
                </a:solidFill>
                <a:latin typeface="AdvGTIMES-R"/>
              </a:rPr>
              <a:t>pada</a:t>
            </a:r>
            <a:r>
              <a:rPr lang="en-ID" dirty="0">
                <a:solidFill>
                  <a:srgbClr val="000000"/>
                </a:solidFill>
                <a:latin typeface="AdvGTIMES-R"/>
              </a:rPr>
              <a:t> </a:t>
            </a:r>
            <a:r>
              <a:rPr lang="en-ID" dirty="0" err="1">
                <a:solidFill>
                  <a:srgbClr val="000000"/>
                </a:solidFill>
                <a:latin typeface="AdvGTIMES-R"/>
              </a:rPr>
              <a:t>sebuah</a:t>
            </a:r>
            <a:r>
              <a:rPr lang="en-ID" dirty="0">
                <a:solidFill>
                  <a:srgbClr val="000000"/>
                </a:solidFill>
                <a:latin typeface="AdvGTIMES-R"/>
              </a:rPr>
              <a:t> </a:t>
            </a:r>
            <a:r>
              <a:rPr lang="en-ID" dirty="0" err="1">
                <a:solidFill>
                  <a:srgbClr val="000000"/>
                </a:solidFill>
                <a:latin typeface="AdvGTIMES-R"/>
              </a:rPr>
              <a:t>gardu</a:t>
            </a:r>
            <a:r>
              <a:rPr lang="en-ID" dirty="0">
                <a:solidFill>
                  <a:srgbClr val="000000"/>
                </a:solidFill>
                <a:latin typeface="AdvGTIMES-R"/>
              </a:rPr>
              <a:t>, </a:t>
            </a:r>
            <a:r>
              <a:rPr lang="en-ID" dirty="0" err="1">
                <a:solidFill>
                  <a:srgbClr val="000000"/>
                </a:solidFill>
                <a:latin typeface="AdvGTIMES-R"/>
              </a:rPr>
              <a:t>satu</a:t>
            </a:r>
            <a:r>
              <a:rPr lang="en-ID" dirty="0">
                <a:solidFill>
                  <a:srgbClr val="000000"/>
                </a:solidFill>
                <a:latin typeface="AdvGTIMES-R"/>
              </a:rPr>
              <a:t> </a:t>
            </a:r>
            <a:r>
              <a:rPr lang="en-ID" dirty="0" err="1">
                <a:solidFill>
                  <a:srgbClr val="000000"/>
                </a:solidFill>
                <a:latin typeface="AdvGTIMES-R"/>
              </a:rPr>
              <a:t>akan</a:t>
            </a:r>
            <a:r>
              <a:rPr lang="en-ID" dirty="0">
                <a:solidFill>
                  <a:srgbClr val="000000"/>
                </a:solidFill>
                <a:latin typeface="AdvGTIMES-R"/>
              </a:rPr>
              <a:t> </a:t>
            </a:r>
            <a:r>
              <a:rPr lang="en-ID" dirty="0" err="1">
                <a:solidFill>
                  <a:srgbClr val="000000"/>
                </a:solidFill>
                <a:latin typeface="AdvGTIMES-R"/>
              </a:rPr>
              <a:t>kelebihan</a:t>
            </a:r>
            <a:r>
              <a:rPr lang="en-ID" dirty="0">
                <a:solidFill>
                  <a:srgbClr val="000000"/>
                </a:solidFill>
                <a:latin typeface="AdvGTIMES-R"/>
              </a:rPr>
              <a:t> </a:t>
            </a:r>
            <a:r>
              <a:rPr lang="en-ID" dirty="0" err="1">
                <a:solidFill>
                  <a:srgbClr val="000000"/>
                </a:solidFill>
                <a:latin typeface="AdvGTIMES-R"/>
              </a:rPr>
              <a:t>beban</a:t>
            </a:r>
            <a:r>
              <a:rPr lang="en-ID" dirty="0">
                <a:solidFill>
                  <a:srgbClr val="000000"/>
                </a:solidFill>
                <a:latin typeface="AdvGTIMES-R"/>
              </a:rPr>
              <a:t> </a:t>
            </a:r>
            <a:r>
              <a:rPr lang="en-ID" dirty="0" err="1">
                <a:solidFill>
                  <a:srgbClr val="000000"/>
                </a:solidFill>
                <a:latin typeface="AdvGTIMES-R"/>
              </a:rPr>
              <a:t>sebesar</a:t>
            </a:r>
            <a:r>
              <a:rPr lang="en-ID" dirty="0">
                <a:solidFill>
                  <a:srgbClr val="000000"/>
                </a:solidFill>
                <a:latin typeface="AdvGTIMES-R"/>
              </a:rPr>
              <a:t> 10% </a:t>
            </a:r>
            <a:r>
              <a:rPr lang="en-ID" dirty="0" err="1">
                <a:solidFill>
                  <a:srgbClr val="000000"/>
                </a:solidFill>
                <a:latin typeface="AdvGTIMES-R"/>
              </a:rPr>
              <a:t>dari</a:t>
            </a:r>
            <a:r>
              <a:rPr lang="en-ID" dirty="0">
                <a:solidFill>
                  <a:srgbClr val="000000"/>
                </a:solidFill>
                <a:latin typeface="AdvGTIMES-R"/>
              </a:rPr>
              <a:t> </a:t>
            </a:r>
            <a:r>
              <a:rPr lang="en-ID" dirty="0" err="1">
                <a:solidFill>
                  <a:srgbClr val="000000"/>
                </a:solidFill>
                <a:latin typeface="AdvGTIMES-R"/>
              </a:rPr>
              <a:t>ratingnya</a:t>
            </a:r>
            <a:r>
              <a:rPr lang="en-ID" dirty="0">
                <a:solidFill>
                  <a:srgbClr val="000000"/>
                </a:solidFill>
                <a:latin typeface="AdvGTIMES-R"/>
              </a:rPr>
              <a:t>, </a:t>
            </a:r>
            <a:r>
              <a:rPr lang="en-ID" dirty="0" err="1">
                <a:solidFill>
                  <a:srgbClr val="000000"/>
                </a:solidFill>
                <a:latin typeface="AdvGTIMES-R"/>
              </a:rPr>
              <a:t>sementara</a:t>
            </a:r>
            <a:r>
              <a:rPr lang="en-ID" dirty="0">
                <a:solidFill>
                  <a:srgbClr val="000000"/>
                </a:solidFill>
                <a:latin typeface="AdvGTIMES-R"/>
              </a:rPr>
              <a:t> yang lain </a:t>
            </a:r>
            <a:r>
              <a:rPr lang="en-ID" dirty="0" err="1">
                <a:solidFill>
                  <a:srgbClr val="000000"/>
                </a:solidFill>
                <a:latin typeface="AdvGTIMES-R"/>
              </a:rPr>
              <a:t>akan</a:t>
            </a:r>
            <a:r>
              <a:rPr lang="en-ID" dirty="0">
                <a:solidFill>
                  <a:srgbClr val="000000"/>
                </a:solidFill>
                <a:latin typeface="AdvGTIMES-R"/>
              </a:rPr>
              <a:t> </a:t>
            </a:r>
            <a:r>
              <a:rPr lang="en-ID" dirty="0" err="1">
                <a:solidFill>
                  <a:srgbClr val="000000"/>
                </a:solidFill>
                <a:latin typeface="AdvGTIMES-R"/>
              </a:rPr>
              <a:t>memikul</a:t>
            </a:r>
            <a:r>
              <a:rPr lang="en-ID" dirty="0">
                <a:solidFill>
                  <a:srgbClr val="000000"/>
                </a:solidFill>
                <a:latin typeface="AdvGTIMES-R"/>
              </a:rPr>
              <a:t> </a:t>
            </a:r>
            <a:r>
              <a:rPr lang="en-ID" dirty="0" err="1">
                <a:solidFill>
                  <a:srgbClr val="000000"/>
                </a:solidFill>
                <a:latin typeface="AdvGTIMES-R"/>
              </a:rPr>
              <a:t>beban</a:t>
            </a:r>
            <a:r>
              <a:rPr lang="en-ID" dirty="0">
                <a:solidFill>
                  <a:srgbClr val="000000"/>
                </a:solidFill>
                <a:latin typeface="AdvGTIMES-R"/>
              </a:rPr>
              <a:t> </a:t>
            </a:r>
            <a:r>
              <a:rPr lang="en-ID" dirty="0" err="1">
                <a:solidFill>
                  <a:srgbClr val="000000"/>
                </a:solidFill>
                <a:latin typeface="AdvGTIMES-R"/>
              </a:rPr>
              <a:t>dengan</a:t>
            </a:r>
            <a:r>
              <a:rPr lang="en-ID" dirty="0">
                <a:solidFill>
                  <a:srgbClr val="000000"/>
                </a:solidFill>
                <a:latin typeface="AdvGTIMES-R"/>
              </a:rPr>
              <a:t> 60% </a:t>
            </a:r>
            <a:r>
              <a:rPr lang="en-ID" dirty="0" err="1">
                <a:solidFill>
                  <a:srgbClr val="000000"/>
                </a:solidFill>
                <a:latin typeface="AdvGTIMES-R"/>
              </a:rPr>
              <a:t>dari</a:t>
            </a:r>
            <a:r>
              <a:rPr lang="en-ID" dirty="0">
                <a:solidFill>
                  <a:srgbClr val="000000"/>
                </a:solidFill>
                <a:latin typeface="AdvGTIMES-R"/>
              </a:rPr>
              <a:t> </a:t>
            </a:r>
            <a:r>
              <a:rPr lang="en-ID" dirty="0" err="1">
                <a:solidFill>
                  <a:srgbClr val="000000"/>
                </a:solidFill>
                <a:latin typeface="AdvGTIMES-R"/>
              </a:rPr>
              <a:t>ratingnya</a:t>
            </a:r>
            <a:r>
              <a:rPr lang="en-ID" dirty="0">
                <a:solidFill>
                  <a:srgbClr val="000000"/>
                </a:solidFill>
                <a:latin typeface="AdvGTIMES-R"/>
              </a:rPr>
              <a:t>. </a:t>
            </a:r>
            <a:r>
              <a:rPr lang="en-ID" dirty="0" err="1">
                <a:solidFill>
                  <a:srgbClr val="000000"/>
                </a:solidFill>
                <a:latin typeface="AdvGTIMES-R"/>
              </a:rPr>
              <a:t>Setelah</a:t>
            </a:r>
            <a:r>
              <a:rPr lang="en-ID" dirty="0">
                <a:solidFill>
                  <a:srgbClr val="000000"/>
                </a:solidFill>
                <a:latin typeface="AdvGTIMES-R"/>
              </a:rPr>
              <a:t> </a:t>
            </a:r>
            <a:r>
              <a:rPr lang="en-ID" dirty="0" err="1">
                <a:solidFill>
                  <a:srgbClr val="000000"/>
                </a:solidFill>
                <a:latin typeface="AdvGTIMES-R"/>
              </a:rPr>
              <a:t>mempelajari</a:t>
            </a:r>
            <a:r>
              <a:rPr lang="en-ID" dirty="0">
                <a:solidFill>
                  <a:srgbClr val="000000"/>
                </a:solidFill>
                <a:latin typeface="AdvGTIMES-R"/>
              </a:rPr>
              <a:t> </a:t>
            </a:r>
            <a:r>
              <a:rPr lang="en-ID" dirty="0" err="1">
                <a:solidFill>
                  <a:srgbClr val="000000"/>
                </a:solidFill>
                <a:latin typeface="AdvGTIMES-R"/>
              </a:rPr>
              <a:t>dengan</a:t>
            </a:r>
            <a:r>
              <a:rPr lang="en-ID" dirty="0">
                <a:solidFill>
                  <a:srgbClr val="000000"/>
                </a:solidFill>
                <a:latin typeface="AdvGTIMES-R"/>
              </a:rPr>
              <a:t> </a:t>
            </a:r>
            <a:r>
              <a:rPr lang="en-ID" dirty="0" err="1">
                <a:solidFill>
                  <a:srgbClr val="000000"/>
                </a:solidFill>
                <a:latin typeface="AdvGTIMES-R"/>
              </a:rPr>
              <a:t>seksama</a:t>
            </a:r>
            <a:r>
              <a:rPr lang="en-ID" dirty="0">
                <a:solidFill>
                  <a:srgbClr val="000000"/>
                </a:solidFill>
                <a:latin typeface="AdvGTIMES-R"/>
              </a:rPr>
              <a:t>, </a:t>
            </a:r>
            <a:r>
              <a:rPr lang="en-ID" dirty="0" err="1">
                <a:solidFill>
                  <a:srgbClr val="000000"/>
                </a:solidFill>
                <a:latin typeface="AdvGTIMES-R"/>
              </a:rPr>
              <a:t>dia</a:t>
            </a:r>
            <a:r>
              <a:rPr lang="en-ID" dirty="0">
                <a:solidFill>
                  <a:srgbClr val="000000"/>
                </a:solidFill>
                <a:latin typeface="AdvGTIMES-R"/>
              </a:rPr>
              <a:t> </a:t>
            </a:r>
            <a:r>
              <a:rPr lang="en-ID" dirty="0" err="1">
                <a:solidFill>
                  <a:srgbClr val="000000"/>
                </a:solidFill>
                <a:latin typeface="AdvGTIMES-R"/>
              </a:rPr>
              <a:t>mengetahui</a:t>
            </a:r>
            <a:r>
              <a:rPr lang="en-ID" dirty="0">
                <a:solidFill>
                  <a:srgbClr val="000000"/>
                </a:solidFill>
                <a:latin typeface="AdvGTIMES-R"/>
              </a:rPr>
              <a:t> </a:t>
            </a:r>
            <a:r>
              <a:rPr lang="en-ID" dirty="0" err="1">
                <a:solidFill>
                  <a:srgbClr val="000000"/>
                </a:solidFill>
                <a:latin typeface="AdvGTIMES-R"/>
              </a:rPr>
              <a:t>bahwa</a:t>
            </a:r>
            <a:r>
              <a:rPr lang="en-ID" dirty="0">
                <a:solidFill>
                  <a:srgbClr val="000000"/>
                </a:solidFill>
                <a:latin typeface="AdvGTIMES-R"/>
              </a:rPr>
              <a:t> </a:t>
            </a:r>
            <a:r>
              <a:rPr lang="en-ID" dirty="0" err="1">
                <a:solidFill>
                  <a:srgbClr val="000000"/>
                </a:solidFill>
                <a:latin typeface="AdvGTIMES-R"/>
              </a:rPr>
              <a:t>jika</a:t>
            </a:r>
            <a:r>
              <a:rPr lang="en-ID" dirty="0">
                <a:solidFill>
                  <a:srgbClr val="000000"/>
                </a:solidFill>
                <a:latin typeface="AdvGTIMES-R"/>
              </a:rPr>
              <a:t> </a:t>
            </a:r>
            <a:r>
              <a:rPr lang="en-ID" dirty="0" err="1">
                <a:solidFill>
                  <a:srgbClr val="000000"/>
                </a:solidFill>
                <a:latin typeface="AdvGTIMES-R"/>
              </a:rPr>
              <a:t>alat</a:t>
            </a:r>
            <a:r>
              <a:rPr lang="en-ID" dirty="0">
                <a:solidFill>
                  <a:srgbClr val="000000"/>
                </a:solidFill>
                <a:latin typeface="AdvGTIMES-R"/>
              </a:rPr>
              <a:t> </a:t>
            </a:r>
            <a:r>
              <a:rPr lang="en-ID" dirty="0" err="1">
                <a:solidFill>
                  <a:srgbClr val="000000"/>
                </a:solidFill>
                <a:latin typeface="AdvGTIMES-R"/>
              </a:rPr>
              <a:t>kontrol</a:t>
            </a:r>
            <a:r>
              <a:rPr lang="en-ID" dirty="0">
                <a:solidFill>
                  <a:srgbClr val="000000"/>
                </a:solidFill>
                <a:latin typeface="AdvGTIMES-R"/>
              </a:rPr>
              <a:t> </a:t>
            </a:r>
            <a:r>
              <a:rPr lang="en-ID" dirty="0" err="1">
                <a:solidFill>
                  <a:srgbClr val="000000"/>
                </a:solidFill>
                <a:latin typeface="AdvGTIMES-R"/>
              </a:rPr>
              <a:t>dipasang</a:t>
            </a:r>
            <a:r>
              <a:rPr lang="en-ID" dirty="0">
                <a:solidFill>
                  <a:srgbClr val="000000"/>
                </a:solidFill>
                <a:latin typeface="AdvGTIMES-R"/>
              </a:rPr>
              <a:t> </a:t>
            </a:r>
            <a:r>
              <a:rPr lang="en-ID" dirty="0" err="1">
                <a:solidFill>
                  <a:srgbClr val="000000"/>
                </a:solidFill>
                <a:latin typeface="AdvGTIMES-R"/>
              </a:rPr>
              <a:t>pada</a:t>
            </a:r>
            <a:r>
              <a:rPr lang="en-ID" dirty="0">
                <a:solidFill>
                  <a:srgbClr val="000000"/>
                </a:solidFill>
                <a:latin typeface="AdvGTIMES-R"/>
              </a:rPr>
              <a:t> </a:t>
            </a:r>
            <a:r>
              <a:rPr lang="en-ID" dirty="0" err="1">
                <a:solidFill>
                  <a:srgbClr val="000000"/>
                </a:solidFill>
                <a:latin typeface="AdvGTIMES-R"/>
              </a:rPr>
              <a:t>satu</a:t>
            </a:r>
            <a:r>
              <a:rPr lang="en-ID" dirty="0">
                <a:solidFill>
                  <a:srgbClr val="000000"/>
                </a:solidFill>
                <a:latin typeface="AdvGTIMES-R"/>
              </a:rPr>
              <a:t> </a:t>
            </a:r>
            <a:r>
              <a:rPr lang="en-ID" dirty="0" err="1">
                <a:solidFill>
                  <a:srgbClr val="000000"/>
                </a:solidFill>
                <a:latin typeface="AdvGTIMES-R"/>
              </a:rPr>
              <a:t>saluran</a:t>
            </a:r>
            <a:r>
              <a:rPr lang="en-ID" dirty="0">
                <a:solidFill>
                  <a:srgbClr val="000000"/>
                </a:solidFill>
                <a:latin typeface="AdvGTIMES-R"/>
              </a:rPr>
              <a:t>, </a:t>
            </a:r>
            <a:r>
              <a:rPr lang="en-ID" dirty="0" err="1">
                <a:solidFill>
                  <a:srgbClr val="000000"/>
                </a:solidFill>
                <a:latin typeface="AdvGTIMES-R"/>
              </a:rPr>
              <a:t>distribusi</a:t>
            </a:r>
            <a:r>
              <a:rPr lang="en-ID" dirty="0">
                <a:solidFill>
                  <a:srgbClr val="000000"/>
                </a:solidFill>
                <a:latin typeface="AdvGTIMES-R"/>
              </a:rPr>
              <a:t> </a:t>
            </a:r>
            <a:r>
              <a:rPr lang="en-ID" dirty="0" err="1">
                <a:solidFill>
                  <a:srgbClr val="000000"/>
                </a:solidFill>
                <a:latin typeface="AdvGTIMES-R"/>
              </a:rPr>
              <a:t>beban</a:t>
            </a:r>
            <a:r>
              <a:rPr lang="en-ID" dirty="0">
                <a:solidFill>
                  <a:srgbClr val="000000"/>
                </a:solidFill>
                <a:latin typeface="AdvGTIMES-R"/>
              </a:rPr>
              <a:t> </a:t>
            </a:r>
            <a:r>
              <a:rPr lang="en-ID" dirty="0" err="1">
                <a:solidFill>
                  <a:srgbClr val="000000"/>
                </a:solidFill>
                <a:latin typeface="AdvGTIMES-R"/>
              </a:rPr>
              <a:t>mungkin</a:t>
            </a:r>
            <a:r>
              <a:rPr lang="en-ID" dirty="0">
                <a:solidFill>
                  <a:srgbClr val="000000"/>
                </a:solidFill>
                <a:latin typeface="AdvGTIMES-R"/>
              </a:rPr>
              <a:t> </a:t>
            </a:r>
            <a:r>
              <a:rPr lang="en-ID" dirty="0" err="1">
                <a:solidFill>
                  <a:srgbClr val="000000"/>
                </a:solidFill>
                <a:latin typeface="AdvGTIMES-R"/>
              </a:rPr>
              <a:t>seimbang</a:t>
            </a:r>
            <a:r>
              <a:rPr lang="en-ID" dirty="0">
                <a:solidFill>
                  <a:srgbClr val="000000"/>
                </a:solidFill>
                <a:latin typeface="AdvGTIMES-R"/>
              </a:rPr>
              <a:t> </a:t>
            </a:r>
            <a:r>
              <a:rPr lang="en-ID" dirty="0" err="1">
                <a:solidFill>
                  <a:srgbClr val="000000"/>
                </a:solidFill>
                <a:latin typeface="AdvGTIMES-R"/>
              </a:rPr>
              <a:t>pada</a:t>
            </a:r>
            <a:r>
              <a:rPr lang="en-ID" dirty="0">
                <a:solidFill>
                  <a:srgbClr val="000000"/>
                </a:solidFill>
                <a:latin typeface="AdvGTIMES-R"/>
              </a:rPr>
              <a:t> </a:t>
            </a:r>
            <a:r>
              <a:rPr lang="en-ID" dirty="0" err="1">
                <a:solidFill>
                  <a:srgbClr val="000000"/>
                </a:solidFill>
                <a:latin typeface="AdvGTIMES-R"/>
              </a:rPr>
              <a:t>kedua</a:t>
            </a:r>
            <a:r>
              <a:rPr lang="en-ID" dirty="0">
                <a:solidFill>
                  <a:srgbClr val="000000"/>
                </a:solidFill>
                <a:latin typeface="AdvGTIMES-R"/>
              </a:rPr>
              <a:t> </a:t>
            </a:r>
            <a:r>
              <a:rPr lang="en-ID" dirty="0" err="1">
                <a:solidFill>
                  <a:srgbClr val="000000"/>
                </a:solidFill>
                <a:latin typeface="AdvGTIMES-R"/>
              </a:rPr>
              <a:t>saluran</a:t>
            </a:r>
            <a:r>
              <a:rPr lang="en-ID" dirty="0">
                <a:solidFill>
                  <a:srgbClr val="000000"/>
                </a:solidFill>
                <a:latin typeface="AdvGTIMES-R"/>
              </a:rPr>
              <a:t> </a:t>
            </a:r>
            <a:r>
              <a:rPr lang="en-ID" dirty="0" err="1">
                <a:solidFill>
                  <a:srgbClr val="000000"/>
                </a:solidFill>
                <a:latin typeface="AdvGTIMES-R"/>
              </a:rPr>
              <a:t>Setelah</a:t>
            </a:r>
            <a:r>
              <a:rPr lang="en-ID" dirty="0">
                <a:solidFill>
                  <a:srgbClr val="000000"/>
                </a:solidFill>
                <a:latin typeface="AdvGTIMES-R"/>
              </a:rPr>
              <a:t> </a:t>
            </a:r>
            <a:r>
              <a:rPr lang="en-ID" dirty="0" err="1">
                <a:solidFill>
                  <a:srgbClr val="000000"/>
                </a:solidFill>
                <a:latin typeface="AdvGTIMES-R"/>
              </a:rPr>
              <a:t>diputuskan</a:t>
            </a:r>
            <a:r>
              <a:rPr lang="en-ID" dirty="0">
                <a:solidFill>
                  <a:srgbClr val="000000"/>
                </a:solidFill>
                <a:latin typeface="AdvGTIMES-R"/>
              </a:rPr>
              <a:t>, proses </a:t>
            </a:r>
            <a:r>
              <a:rPr lang="en-ID" dirty="0" err="1">
                <a:solidFill>
                  <a:srgbClr val="000000"/>
                </a:solidFill>
                <a:latin typeface="AdvGTIMES-R"/>
              </a:rPr>
              <a:t>instalasi</a:t>
            </a:r>
            <a:r>
              <a:rPr lang="en-ID" dirty="0">
                <a:solidFill>
                  <a:srgbClr val="000000"/>
                </a:solidFill>
                <a:latin typeface="AdvGTIMES-R"/>
              </a:rPr>
              <a:t> </a:t>
            </a:r>
            <a:r>
              <a:rPr lang="en-ID" dirty="0" err="1">
                <a:solidFill>
                  <a:srgbClr val="000000"/>
                </a:solidFill>
                <a:latin typeface="AdvGTIMES-R"/>
              </a:rPr>
              <a:t>perangkat</a:t>
            </a:r>
            <a:r>
              <a:rPr lang="en-ID" dirty="0">
                <a:solidFill>
                  <a:srgbClr val="000000"/>
                </a:solidFill>
                <a:latin typeface="AdvGTIMES-R"/>
              </a:rPr>
              <a:t> </a:t>
            </a:r>
            <a:r>
              <a:rPr lang="en-ID" dirty="0" err="1">
                <a:solidFill>
                  <a:srgbClr val="000000"/>
                </a:solidFill>
                <a:latin typeface="AdvGTIMES-R"/>
              </a:rPr>
              <a:t>ini</a:t>
            </a:r>
            <a:r>
              <a:rPr lang="en-ID" dirty="0">
                <a:solidFill>
                  <a:srgbClr val="000000"/>
                </a:solidFill>
                <a:latin typeface="AdvGTIMES-R"/>
              </a:rPr>
              <a:t> </a:t>
            </a:r>
            <a:r>
              <a:rPr lang="en-ID" dirty="0" err="1">
                <a:solidFill>
                  <a:srgbClr val="000000"/>
                </a:solidFill>
                <a:latin typeface="AdvGTIMES-R"/>
              </a:rPr>
              <a:t>bisa</a:t>
            </a:r>
            <a:r>
              <a:rPr lang="en-ID" dirty="0">
                <a:solidFill>
                  <a:srgbClr val="000000"/>
                </a:solidFill>
                <a:latin typeface="AdvGTIMES-R"/>
              </a:rPr>
              <a:t> </a:t>
            </a:r>
            <a:r>
              <a:rPr lang="en-ID" dirty="0" err="1">
                <a:solidFill>
                  <a:srgbClr val="000000"/>
                </a:solidFill>
                <a:latin typeface="AdvGTIMES-R"/>
              </a:rPr>
              <a:t>dilakukan</a:t>
            </a:r>
            <a:r>
              <a:rPr lang="en-ID" dirty="0">
                <a:solidFill>
                  <a:srgbClr val="000000"/>
                </a:solidFill>
                <a:latin typeface="AdvGTIMES-R"/>
              </a:rPr>
              <a:t> </a:t>
            </a:r>
            <a:r>
              <a:rPr lang="en-ID" dirty="0" err="1">
                <a:solidFill>
                  <a:srgbClr val="000000"/>
                </a:solidFill>
                <a:latin typeface="AdvGTIMES-R"/>
              </a:rPr>
              <a:t>sedemikian</a:t>
            </a:r>
            <a:r>
              <a:rPr lang="en-ID" dirty="0">
                <a:solidFill>
                  <a:srgbClr val="000000"/>
                </a:solidFill>
                <a:latin typeface="AdvGTIMES-R"/>
              </a:rPr>
              <a:t> </a:t>
            </a:r>
            <a:r>
              <a:rPr lang="en-ID" dirty="0" err="1">
                <a:solidFill>
                  <a:srgbClr val="000000"/>
                </a:solidFill>
                <a:latin typeface="AdvGTIMES-R"/>
              </a:rPr>
              <a:t>rupa</a:t>
            </a:r>
            <a:r>
              <a:rPr lang="en-ID" dirty="0">
                <a:solidFill>
                  <a:srgbClr val="000000"/>
                </a:solidFill>
                <a:latin typeface="AdvGTIMES-R"/>
              </a:rPr>
              <a:t> </a:t>
            </a:r>
            <a:r>
              <a:rPr lang="en-ID" dirty="0" err="1">
                <a:solidFill>
                  <a:srgbClr val="000000"/>
                </a:solidFill>
                <a:latin typeface="AdvGTIMES-R"/>
              </a:rPr>
              <a:t>sehingga</a:t>
            </a:r>
            <a:r>
              <a:rPr lang="en-ID" dirty="0">
                <a:solidFill>
                  <a:srgbClr val="000000"/>
                </a:solidFill>
                <a:latin typeface="AdvGTIMES-R"/>
              </a:rPr>
              <a:t> </a:t>
            </a:r>
            <a:r>
              <a:rPr lang="en-ID" dirty="0" err="1">
                <a:solidFill>
                  <a:srgbClr val="000000"/>
                </a:solidFill>
                <a:latin typeface="AdvGTIMES-R"/>
              </a:rPr>
              <a:t>tidak</a:t>
            </a:r>
            <a:r>
              <a:rPr lang="en-ID" dirty="0">
                <a:solidFill>
                  <a:srgbClr val="000000"/>
                </a:solidFill>
                <a:latin typeface="AdvGTIMES-R"/>
              </a:rPr>
              <a:t> </a:t>
            </a:r>
            <a:r>
              <a:rPr lang="en-ID" dirty="0" err="1">
                <a:solidFill>
                  <a:srgbClr val="000000"/>
                </a:solidFill>
                <a:latin typeface="AdvGTIMES-R"/>
              </a:rPr>
              <a:t>ada</a:t>
            </a:r>
            <a:r>
              <a:rPr lang="en-ID" dirty="0">
                <a:solidFill>
                  <a:srgbClr val="000000"/>
                </a:solidFill>
                <a:latin typeface="AdvGTIMES-R"/>
              </a:rPr>
              <a:t> </a:t>
            </a:r>
            <a:r>
              <a:rPr lang="en-ID" dirty="0" err="1">
                <a:solidFill>
                  <a:srgbClr val="000000"/>
                </a:solidFill>
                <a:latin typeface="AdvGTIMES-R"/>
              </a:rPr>
              <a:t>masalah</a:t>
            </a:r>
            <a:r>
              <a:rPr lang="en-ID" dirty="0">
                <a:solidFill>
                  <a:srgbClr val="000000"/>
                </a:solidFill>
                <a:latin typeface="AdvGTIMES-R"/>
              </a:rPr>
              <a:t> </a:t>
            </a:r>
            <a:r>
              <a:rPr lang="en-ID" dirty="0" err="1">
                <a:solidFill>
                  <a:srgbClr val="000000"/>
                </a:solidFill>
                <a:latin typeface="AdvGTIMES-R"/>
              </a:rPr>
              <a:t>muncul</a:t>
            </a:r>
            <a:r>
              <a:rPr lang="en-ID" dirty="0">
                <a:solidFill>
                  <a:srgbClr val="000000"/>
                </a:solidFill>
                <a:latin typeface="AdvGTIMES-R"/>
              </a:rPr>
              <a:t> di </a:t>
            </a:r>
            <a:r>
              <a:rPr lang="en-ID" dirty="0" err="1">
                <a:solidFill>
                  <a:srgbClr val="000000"/>
                </a:solidFill>
                <a:latin typeface="AdvGTIMES-R"/>
              </a:rPr>
              <a:t>tahun</a:t>
            </a:r>
            <a:r>
              <a:rPr lang="en-ID" dirty="0">
                <a:solidFill>
                  <a:srgbClr val="000000"/>
                </a:solidFill>
                <a:latin typeface="AdvGTIMES-R"/>
              </a:rPr>
              <a:t> yang </a:t>
            </a:r>
            <a:r>
              <a:rPr lang="en-ID" dirty="0" err="1">
                <a:solidFill>
                  <a:srgbClr val="000000"/>
                </a:solidFill>
                <a:latin typeface="AdvGTIMES-R"/>
              </a:rPr>
              <a:t>akan</a:t>
            </a:r>
            <a:r>
              <a:rPr lang="en-ID" dirty="0">
                <a:solidFill>
                  <a:srgbClr val="000000"/>
                </a:solidFill>
                <a:latin typeface="AdvGTIMES-R"/>
              </a:rPr>
              <a:t> </a:t>
            </a:r>
            <a:r>
              <a:rPr lang="en-ID" dirty="0" err="1">
                <a:solidFill>
                  <a:srgbClr val="000000"/>
                </a:solidFill>
                <a:latin typeface="AdvGTIMES-R"/>
              </a:rPr>
              <a:t>datang</a:t>
            </a:r>
            <a:r>
              <a:rPr lang="en-ID" dirty="0">
                <a:solidFill>
                  <a:srgbClr val="000000"/>
                </a:solidFill>
                <a:latin typeface="AdvGTIMES-R"/>
              </a:rPr>
              <a:t>. </a:t>
            </a:r>
            <a:r>
              <a:rPr lang="en-ID" dirty="0" err="1">
                <a:solidFill>
                  <a:srgbClr val="000000"/>
                </a:solidFill>
                <a:latin typeface="AdvGTIMES-R"/>
              </a:rPr>
              <a:t>Ini</a:t>
            </a:r>
            <a:r>
              <a:rPr lang="en-ID" dirty="0">
                <a:solidFill>
                  <a:srgbClr val="000000"/>
                </a:solidFill>
                <a:latin typeface="AdvGTIMES-R"/>
              </a:rPr>
              <a:t> </a:t>
            </a:r>
            <a:r>
              <a:rPr lang="en-ID" dirty="0" err="1">
                <a:solidFill>
                  <a:srgbClr val="000000"/>
                </a:solidFill>
                <a:latin typeface="AdvGTIMES-R"/>
              </a:rPr>
              <a:t>adalah</a:t>
            </a:r>
            <a:r>
              <a:rPr lang="en-ID" dirty="0">
                <a:solidFill>
                  <a:srgbClr val="000000"/>
                </a:solidFill>
                <a:latin typeface="AdvGTIMES-R"/>
              </a:rPr>
              <a:t> </a:t>
            </a:r>
            <a:r>
              <a:rPr lang="en-ID" dirty="0" err="1">
                <a:solidFill>
                  <a:srgbClr val="000000"/>
                </a:solidFill>
                <a:latin typeface="AdvGTIMES-R"/>
              </a:rPr>
              <a:t>tipikal</a:t>
            </a:r>
            <a:r>
              <a:rPr lang="en-ID" dirty="0">
                <a:solidFill>
                  <a:srgbClr val="000000"/>
                </a:solidFill>
                <a:latin typeface="AdvGTIMES-R"/>
              </a:rPr>
              <a:t> </a:t>
            </a:r>
            <a:r>
              <a:rPr lang="en-ID" dirty="0" err="1">
                <a:solidFill>
                  <a:srgbClr val="000000"/>
                </a:solidFill>
                <a:latin typeface="AdvGTIMES-R"/>
              </a:rPr>
              <a:t>keputusan</a:t>
            </a:r>
            <a:r>
              <a:rPr lang="en-ID" dirty="0">
                <a:solidFill>
                  <a:srgbClr val="000000"/>
                </a:solidFill>
                <a:latin typeface="AdvGTIMES-R"/>
              </a:rPr>
              <a:t> </a:t>
            </a:r>
            <a:r>
              <a:rPr lang="en-ID" dirty="0" err="1">
                <a:solidFill>
                  <a:srgbClr val="000000"/>
                </a:solidFill>
                <a:latin typeface="AdvGTIMES-R"/>
              </a:rPr>
              <a:t>perencanaan</a:t>
            </a:r>
            <a:r>
              <a:rPr lang="en-ID" dirty="0">
                <a:solidFill>
                  <a:srgbClr val="000000"/>
                </a:solidFill>
                <a:latin typeface="AdvGTIMES-R"/>
              </a:rPr>
              <a:t> </a:t>
            </a:r>
            <a:r>
              <a:rPr lang="en-ID" dirty="0" err="1">
                <a:solidFill>
                  <a:srgbClr val="000000"/>
                </a:solidFill>
                <a:latin typeface="AdvGTIMES-R"/>
              </a:rPr>
              <a:t>transmisi</a:t>
            </a:r>
            <a:r>
              <a:rPr lang="en-ID" dirty="0">
                <a:solidFill>
                  <a:srgbClr val="000000"/>
                </a:solidFill>
                <a:latin typeface="AdvGTIMES-R"/>
              </a:rPr>
              <a:t> </a:t>
            </a:r>
            <a:r>
              <a:rPr lang="en-ID" dirty="0" err="1">
                <a:solidFill>
                  <a:srgbClr val="000000"/>
                </a:solidFill>
                <a:latin typeface="AdvGTIMES-R"/>
              </a:rPr>
              <a:t>jangka</a:t>
            </a:r>
            <a:r>
              <a:rPr lang="en-ID" dirty="0">
                <a:solidFill>
                  <a:srgbClr val="000000"/>
                </a:solidFill>
                <a:latin typeface="AdvGTIMES-R"/>
              </a:rPr>
              <a:t> </a:t>
            </a:r>
            <a:r>
              <a:rPr lang="en-ID" dirty="0" err="1">
                <a:solidFill>
                  <a:srgbClr val="000000"/>
                </a:solidFill>
                <a:latin typeface="AdvGTIMES-R"/>
              </a:rPr>
              <a:t>pendek</a:t>
            </a:r>
            <a:endParaRPr lang="en-US" dirty="0"/>
          </a:p>
        </p:txBody>
      </p:sp>
      <p:sp>
        <p:nvSpPr>
          <p:cNvPr id="5" name="Rectangle 4"/>
          <p:cNvSpPr/>
          <p:nvPr/>
        </p:nvSpPr>
        <p:spPr>
          <a:xfrm>
            <a:off x="784860" y="3757515"/>
            <a:ext cx="8759952" cy="2308324"/>
          </a:xfrm>
          <a:prstGeom prst="rect">
            <a:avLst/>
          </a:prstGeom>
        </p:spPr>
        <p:txBody>
          <a:bodyPr wrap="square">
            <a:spAutoFit/>
          </a:bodyPr>
          <a:lstStyle/>
          <a:p>
            <a:r>
              <a:rPr lang="en-ID" dirty="0" err="1">
                <a:solidFill>
                  <a:srgbClr val="000000"/>
                </a:solidFill>
                <a:latin typeface="AdvGTIMES-R"/>
              </a:rPr>
              <a:t>Melihat</a:t>
            </a:r>
            <a:r>
              <a:rPr lang="en-ID" dirty="0">
                <a:solidFill>
                  <a:srgbClr val="000000"/>
                </a:solidFill>
                <a:latin typeface="AdvGTIMES-R"/>
              </a:rPr>
              <a:t> </a:t>
            </a:r>
            <a:r>
              <a:rPr lang="en-ID" dirty="0" err="1">
                <a:solidFill>
                  <a:srgbClr val="000000"/>
                </a:solidFill>
                <a:latin typeface="AdvGTIMES-R"/>
              </a:rPr>
              <a:t>ujung</a:t>
            </a:r>
            <a:r>
              <a:rPr lang="en-ID" dirty="0">
                <a:solidFill>
                  <a:srgbClr val="000000"/>
                </a:solidFill>
                <a:latin typeface="AdvGTIMES-R"/>
              </a:rPr>
              <a:t> </a:t>
            </a:r>
            <a:r>
              <a:rPr lang="en-ID" dirty="0" err="1">
                <a:solidFill>
                  <a:srgbClr val="000000"/>
                </a:solidFill>
                <a:latin typeface="AdvGTIMES-R"/>
              </a:rPr>
              <a:t>ekstrem</a:t>
            </a:r>
            <a:r>
              <a:rPr lang="en-ID" dirty="0">
                <a:solidFill>
                  <a:srgbClr val="000000"/>
                </a:solidFill>
                <a:latin typeface="AdvGTIMES-R"/>
              </a:rPr>
              <a:t> yang lain, </a:t>
            </a:r>
            <a:r>
              <a:rPr lang="en-ID" dirty="0" err="1">
                <a:solidFill>
                  <a:srgbClr val="000000"/>
                </a:solidFill>
                <a:latin typeface="AdvGTIMES-R"/>
              </a:rPr>
              <a:t>misalkan</a:t>
            </a:r>
            <a:r>
              <a:rPr lang="en-ID" dirty="0">
                <a:solidFill>
                  <a:srgbClr val="000000"/>
                </a:solidFill>
                <a:latin typeface="AdvGTIMES-R"/>
              </a:rPr>
              <a:t> </a:t>
            </a:r>
            <a:r>
              <a:rPr lang="en-ID" dirty="0" err="1">
                <a:solidFill>
                  <a:srgbClr val="000000"/>
                </a:solidFill>
                <a:latin typeface="AdvGTIMES-R"/>
              </a:rPr>
              <a:t>peramalan</a:t>
            </a:r>
            <a:r>
              <a:rPr lang="en-ID" dirty="0">
                <a:solidFill>
                  <a:srgbClr val="000000"/>
                </a:solidFill>
                <a:latin typeface="AdvGTIMES-R"/>
              </a:rPr>
              <a:t> </a:t>
            </a:r>
            <a:r>
              <a:rPr lang="en-ID" dirty="0" err="1">
                <a:solidFill>
                  <a:srgbClr val="000000"/>
                </a:solidFill>
                <a:latin typeface="AdvGTIMES-R"/>
              </a:rPr>
              <a:t>beban</a:t>
            </a:r>
            <a:r>
              <a:rPr lang="en-ID" dirty="0">
                <a:solidFill>
                  <a:srgbClr val="000000"/>
                </a:solidFill>
                <a:latin typeface="AdvGTIMES-R"/>
              </a:rPr>
              <a:t> </a:t>
            </a:r>
            <a:r>
              <a:rPr lang="en-ID" dirty="0" err="1">
                <a:solidFill>
                  <a:srgbClr val="000000"/>
                </a:solidFill>
                <a:latin typeface="AdvGTIMES-R"/>
              </a:rPr>
              <a:t>untuk</a:t>
            </a:r>
            <a:r>
              <a:rPr lang="en-ID" dirty="0">
                <a:solidFill>
                  <a:srgbClr val="000000"/>
                </a:solidFill>
                <a:latin typeface="AdvGTIMES-R"/>
              </a:rPr>
              <a:t> </a:t>
            </a:r>
            <a:r>
              <a:rPr lang="en-ID" dirty="0" err="1">
                <a:solidFill>
                  <a:srgbClr val="000000"/>
                </a:solidFill>
                <a:latin typeface="AdvGTIMES-R"/>
              </a:rPr>
              <a:t>tahun-tahun</a:t>
            </a:r>
            <a:r>
              <a:rPr lang="en-ID" dirty="0">
                <a:solidFill>
                  <a:srgbClr val="000000"/>
                </a:solidFill>
                <a:latin typeface="AdvGTIMES-R"/>
              </a:rPr>
              <a:t> </a:t>
            </a:r>
            <a:r>
              <a:rPr lang="en-ID" dirty="0" err="1">
                <a:solidFill>
                  <a:srgbClr val="000000"/>
                </a:solidFill>
                <a:latin typeface="AdvGTIMES-R"/>
              </a:rPr>
              <a:t>mendatang</a:t>
            </a:r>
            <a:r>
              <a:rPr lang="en-ID" dirty="0">
                <a:solidFill>
                  <a:srgbClr val="000000"/>
                </a:solidFill>
                <a:latin typeface="AdvGTIMES-R"/>
              </a:rPr>
              <a:t> </a:t>
            </a:r>
            <a:r>
              <a:rPr lang="en-ID" dirty="0" err="1">
                <a:solidFill>
                  <a:srgbClr val="000000"/>
                </a:solidFill>
                <a:latin typeface="AdvGTIMES-R"/>
              </a:rPr>
              <a:t>menunjukkan</a:t>
            </a:r>
            <a:r>
              <a:rPr lang="en-ID" dirty="0">
                <a:solidFill>
                  <a:srgbClr val="000000"/>
                </a:solidFill>
                <a:latin typeface="AdvGTIMES-R"/>
              </a:rPr>
              <a:t> </a:t>
            </a:r>
            <a:r>
              <a:rPr lang="en-ID" dirty="0" err="1">
                <a:solidFill>
                  <a:srgbClr val="000000"/>
                </a:solidFill>
                <a:latin typeface="AdvGTIMES-R"/>
              </a:rPr>
              <a:t>bahwa</a:t>
            </a:r>
            <a:r>
              <a:rPr lang="en-ID" dirty="0">
                <a:solidFill>
                  <a:srgbClr val="000000"/>
                </a:solidFill>
                <a:latin typeface="AdvGTIMES-R"/>
              </a:rPr>
              <a:t> </a:t>
            </a:r>
            <a:r>
              <a:rPr lang="en-ID" dirty="0" err="1">
                <a:solidFill>
                  <a:srgbClr val="000000"/>
                </a:solidFill>
                <a:latin typeface="AdvGTIMES-R"/>
              </a:rPr>
              <a:t>dengan</a:t>
            </a:r>
            <a:r>
              <a:rPr lang="en-ID" dirty="0">
                <a:solidFill>
                  <a:srgbClr val="000000"/>
                </a:solidFill>
                <a:latin typeface="AdvGTIMES-R"/>
              </a:rPr>
              <a:t> </a:t>
            </a:r>
            <a:r>
              <a:rPr lang="en-ID" dirty="0" err="1">
                <a:solidFill>
                  <a:srgbClr val="000000"/>
                </a:solidFill>
                <a:latin typeface="AdvGTIMES-R"/>
              </a:rPr>
              <a:t>semua</a:t>
            </a:r>
            <a:r>
              <a:rPr lang="en-ID" dirty="0">
                <a:solidFill>
                  <a:srgbClr val="000000"/>
                </a:solidFill>
                <a:latin typeface="AdvGTIMES-R"/>
              </a:rPr>
              <a:t> </a:t>
            </a:r>
            <a:r>
              <a:rPr lang="en-ID" dirty="0" err="1">
                <a:solidFill>
                  <a:srgbClr val="000000"/>
                </a:solidFill>
                <a:latin typeface="AdvGTIMES-R"/>
              </a:rPr>
              <a:t>pembangkit</a:t>
            </a:r>
            <a:r>
              <a:rPr lang="en-ID" dirty="0">
                <a:solidFill>
                  <a:srgbClr val="000000"/>
                </a:solidFill>
                <a:latin typeface="AdvGTIMES-R"/>
              </a:rPr>
              <a:t> yang </a:t>
            </a:r>
            <a:r>
              <a:rPr lang="en-ID" dirty="0" err="1">
                <a:solidFill>
                  <a:srgbClr val="000000"/>
                </a:solidFill>
                <a:latin typeface="AdvGTIMES-R"/>
              </a:rPr>
              <a:t>sudah</a:t>
            </a:r>
            <a:r>
              <a:rPr lang="en-ID" dirty="0">
                <a:solidFill>
                  <a:srgbClr val="000000"/>
                </a:solidFill>
                <a:latin typeface="AdvGTIMES-R"/>
              </a:rPr>
              <a:t> </a:t>
            </a:r>
            <a:r>
              <a:rPr lang="en-ID" dirty="0" err="1">
                <a:solidFill>
                  <a:srgbClr val="000000"/>
                </a:solidFill>
                <a:latin typeface="AdvGTIMES-R"/>
              </a:rPr>
              <a:t>tersedia</a:t>
            </a:r>
            <a:r>
              <a:rPr lang="en-ID" dirty="0">
                <a:solidFill>
                  <a:srgbClr val="000000"/>
                </a:solidFill>
                <a:latin typeface="AdvGTIMES-R"/>
              </a:rPr>
              <a:t> </a:t>
            </a:r>
            <a:r>
              <a:rPr lang="en-ID" dirty="0" err="1">
                <a:solidFill>
                  <a:srgbClr val="000000"/>
                </a:solidFill>
                <a:latin typeface="AdvGTIMES-R"/>
              </a:rPr>
              <a:t>dan</a:t>
            </a:r>
            <a:r>
              <a:rPr lang="en-ID" dirty="0">
                <a:solidFill>
                  <a:srgbClr val="000000"/>
                </a:solidFill>
                <a:latin typeface="AdvGTIMES-R"/>
              </a:rPr>
              <a:t> </a:t>
            </a:r>
            <a:r>
              <a:rPr lang="en-ID" dirty="0" err="1">
                <a:solidFill>
                  <a:srgbClr val="000000"/>
                </a:solidFill>
                <a:latin typeface="AdvGTIMES-R"/>
              </a:rPr>
              <a:t>terencana</a:t>
            </a:r>
            <a:r>
              <a:rPr lang="en-ID" dirty="0">
                <a:solidFill>
                  <a:srgbClr val="000000"/>
                </a:solidFill>
                <a:latin typeface="AdvGTIMES-R"/>
              </a:rPr>
              <a:t>, di </a:t>
            </a:r>
            <a:r>
              <a:rPr lang="en-ID" dirty="0" err="1">
                <a:solidFill>
                  <a:srgbClr val="000000"/>
                </a:solidFill>
                <a:latin typeface="AdvGTIMES-R"/>
              </a:rPr>
              <a:t>sana</a:t>
            </a:r>
            <a:r>
              <a:rPr lang="en-ID" dirty="0">
                <a:solidFill>
                  <a:srgbClr val="000000"/>
                </a:solidFill>
                <a:latin typeface="AdvGTIMES-R"/>
              </a:rPr>
              <a:t> </a:t>
            </a:r>
            <a:r>
              <a:rPr lang="en-ID" dirty="0" err="1">
                <a:solidFill>
                  <a:srgbClr val="000000"/>
                </a:solidFill>
                <a:latin typeface="AdvGTIMES-R"/>
              </a:rPr>
              <a:t>akan</a:t>
            </a:r>
            <a:r>
              <a:rPr lang="en-ID" dirty="0">
                <a:solidFill>
                  <a:srgbClr val="000000"/>
                </a:solidFill>
                <a:latin typeface="AdvGTIMES-R"/>
              </a:rPr>
              <a:t> </a:t>
            </a:r>
            <a:r>
              <a:rPr lang="en-ID" dirty="0" err="1">
                <a:solidFill>
                  <a:srgbClr val="000000"/>
                </a:solidFill>
                <a:latin typeface="AdvGTIMES-R"/>
              </a:rPr>
              <a:t>terjadi</a:t>
            </a:r>
            <a:r>
              <a:rPr lang="en-ID" dirty="0">
                <a:solidFill>
                  <a:srgbClr val="000000"/>
                </a:solidFill>
                <a:latin typeface="AdvGTIMES-R"/>
              </a:rPr>
              <a:t> </a:t>
            </a:r>
            <a:r>
              <a:rPr lang="en-ID" dirty="0" err="1">
                <a:solidFill>
                  <a:srgbClr val="000000"/>
                </a:solidFill>
                <a:latin typeface="AdvGTIMES-R"/>
              </a:rPr>
              <a:t>kekurangan</a:t>
            </a:r>
            <a:r>
              <a:rPr lang="en-ID" dirty="0">
                <a:solidFill>
                  <a:srgbClr val="000000"/>
                </a:solidFill>
                <a:latin typeface="AdvGTIMES-R"/>
              </a:rPr>
              <a:t> </a:t>
            </a:r>
            <a:r>
              <a:rPr lang="en-ID" dirty="0" err="1">
                <a:solidFill>
                  <a:srgbClr val="000000"/>
                </a:solidFill>
                <a:latin typeface="AdvGTIMES-R"/>
              </a:rPr>
              <a:t>pembangkit</a:t>
            </a:r>
            <a:r>
              <a:rPr lang="en-ID" dirty="0">
                <a:solidFill>
                  <a:srgbClr val="000000"/>
                </a:solidFill>
                <a:latin typeface="AdvGTIMES-R"/>
              </a:rPr>
              <a:t> </a:t>
            </a:r>
            <a:r>
              <a:rPr lang="en-ID" dirty="0" err="1">
                <a:solidFill>
                  <a:srgbClr val="000000"/>
                </a:solidFill>
                <a:latin typeface="AdvGTIMES-R"/>
              </a:rPr>
              <a:t>dalam</a:t>
            </a:r>
            <a:r>
              <a:rPr lang="en-ID" dirty="0">
                <a:solidFill>
                  <a:srgbClr val="000000"/>
                </a:solidFill>
                <a:latin typeface="AdvGTIMES-R"/>
              </a:rPr>
              <a:t> 9 </a:t>
            </a:r>
            <a:r>
              <a:rPr lang="en-ID" dirty="0" err="1">
                <a:solidFill>
                  <a:srgbClr val="000000"/>
                </a:solidFill>
                <a:latin typeface="AdvGTIMES-R"/>
              </a:rPr>
              <a:t>tahun</a:t>
            </a:r>
            <a:r>
              <a:rPr lang="en-ID" dirty="0">
                <a:solidFill>
                  <a:srgbClr val="000000"/>
                </a:solidFill>
                <a:latin typeface="AdvGTIMES-R"/>
              </a:rPr>
              <a:t> </a:t>
            </a:r>
            <a:r>
              <a:rPr lang="en-ID" dirty="0" err="1">
                <a:solidFill>
                  <a:srgbClr val="000000"/>
                </a:solidFill>
                <a:latin typeface="AdvGTIMES-R"/>
              </a:rPr>
              <a:t>dari</a:t>
            </a:r>
            <a:r>
              <a:rPr lang="en-ID" dirty="0">
                <a:solidFill>
                  <a:srgbClr val="000000"/>
                </a:solidFill>
                <a:latin typeface="AdvGTIMES-R"/>
              </a:rPr>
              <a:t> </a:t>
            </a:r>
            <a:r>
              <a:rPr lang="en-ID" dirty="0" err="1">
                <a:solidFill>
                  <a:srgbClr val="000000"/>
                </a:solidFill>
                <a:latin typeface="AdvGTIMES-R"/>
              </a:rPr>
              <a:t>sekarang</a:t>
            </a:r>
            <a:r>
              <a:rPr lang="en-ID" dirty="0">
                <a:solidFill>
                  <a:srgbClr val="000000"/>
                </a:solidFill>
                <a:latin typeface="AdvGTIMES-R"/>
              </a:rPr>
              <a:t>, </a:t>
            </a:r>
            <a:r>
              <a:rPr lang="en-ID" dirty="0" err="1">
                <a:solidFill>
                  <a:srgbClr val="000000"/>
                </a:solidFill>
                <a:latin typeface="AdvGTIMES-R"/>
              </a:rPr>
              <a:t>dan</a:t>
            </a:r>
            <a:r>
              <a:rPr lang="en-ID" dirty="0">
                <a:solidFill>
                  <a:srgbClr val="000000"/>
                </a:solidFill>
                <a:latin typeface="AdvGTIMES-R"/>
              </a:rPr>
              <a:t> </a:t>
            </a:r>
            <a:r>
              <a:rPr lang="en-ID" dirty="0" err="1">
                <a:solidFill>
                  <a:srgbClr val="000000"/>
                </a:solidFill>
                <a:latin typeface="AdvGTIMES-R"/>
              </a:rPr>
              <a:t>seterusnya</a:t>
            </a:r>
            <a:r>
              <a:rPr lang="en-ID" dirty="0">
                <a:solidFill>
                  <a:srgbClr val="000000"/>
                </a:solidFill>
                <a:latin typeface="AdvGTIMES-R"/>
              </a:rPr>
              <a:t>. </a:t>
            </a:r>
            <a:r>
              <a:rPr lang="en-ID" dirty="0" err="1">
                <a:solidFill>
                  <a:srgbClr val="000000"/>
                </a:solidFill>
                <a:latin typeface="AdvGTIMES-R"/>
              </a:rPr>
              <a:t>Setelah</a:t>
            </a:r>
            <a:r>
              <a:rPr lang="en-ID" dirty="0">
                <a:solidFill>
                  <a:srgbClr val="000000"/>
                </a:solidFill>
                <a:latin typeface="AdvGTIMES-R"/>
              </a:rPr>
              <a:t> </a:t>
            </a:r>
            <a:r>
              <a:rPr lang="en-ID" dirty="0" err="1">
                <a:solidFill>
                  <a:srgbClr val="000000"/>
                </a:solidFill>
                <a:latin typeface="AdvGTIMES-R"/>
              </a:rPr>
              <a:t>studi</a:t>
            </a:r>
            <a:r>
              <a:rPr lang="en-ID" dirty="0">
                <a:solidFill>
                  <a:srgbClr val="000000"/>
                </a:solidFill>
                <a:latin typeface="AdvGTIMES-R"/>
              </a:rPr>
              <a:t> </a:t>
            </a:r>
            <a:r>
              <a:rPr lang="en-ID" dirty="0" err="1">
                <a:solidFill>
                  <a:srgbClr val="000000"/>
                </a:solidFill>
                <a:latin typeface="AdvGTIMES-R"/>
              </a:rPr>
              <a:t>dengan</a:t>
            </a:r>
            <a:r>
              <a:rPr lang="en-ID" dirty="0">
                <a:solidFill>
                  <a:srgbClr val="000000"/>
                </a:solidFill>
                <a:latin typeface="AdvGTIMES-R"/>
              </a:rPr>
              <a:t> </a:t>
            </a:r>
            <a:r>
              <a:rPr lang="en-ID" dirty="0" err="1">
                <a:solidFill>
                  <a:srgbClr val="000000"/>
                </a:solidFill>
                <a:latin typeface="AdvGTIMES-R"/>
              </a:rPr>
              <a:t>kehati-hatian</a:t>
            </a:r>
            <a:r>
              <a:rPr lang="en-ID" dirty="0">
                <a:solidFill>
                  <a:srgbClr val="000000"/>
                </a:solidFill>
                <a:latin typeface="AdvGTIMES-R"/>
              </a:rPr>
              <a:t>, </a:t>
            </a:r>
            <a:r>
              <a:rPr lang="en-ID" dirty="0" err="1">
                <a:solidFill>
                  <a:srgbClr val="000000"/>
                </a:solidFill>
                <a:latin typeface="AdvGTIMES-R"/>
              </a:rPr>
              <a:t>perencana</a:t>
            </a:r>
            <a:r>
              <a:rPr lang="en-ID" dirty="0">
                <a:solidFill>
                  <a:srgbClr val="000000"/>
                </a:solidFill>
                <a:latin typeface="AdvGTIMES-R"/>
              </a:rPr>
              <a:t> </a:t>
            </a:r>
            <a:r>
              <a:rPr lang="en-ID" dirty="0" err="1">
                <a:solidFill>
                  <a:srgbClr val="000000"/>
                </a:solidFill>
                <a:latin typeface="AdvGTIMES-R"/>
              </a:rPr>
              <a:t>memutuskan</a:t>
            </a:r>
            <a:r>
              <a:rPr lang="en-ID" dirty="0">
                <a:solidFill>
                  <a:srgbClr val="000000"/>
                </a:solidFill>
                <a:latin typeface="AdvGTIMES-R"/>
              </a:rPr>
              <a:t> </a:t>
            </a:r>
            <a:r>
              <a:rPr lang="en-ID" dirty="0" err="1">
                <a:solidFill>
                  <a:srgbClr val="000000"/>
                </a:solidFill>
                <a:latin typeface="AdvGTIMES-R"/>
              </a:rPr>
              <a:t>untuk</a:t>
            </a:r>
            <a:r>
              <a:rPr lang="en-ID" dirty="0">
                <a:solidFill>
                  <a:srgbClr val="000000"/>
                </a:solidFill>
                <a:latin typeface="AdvGTIMES-R"/>
              </a:rPr>
              <a:t> </a:t>
            </a:r>
            <a:r>
              <a:rPr lang="en-ID" dirty="0" err="1">
                <a:solidFill>
                  <a:srgbClr val="000000"/>
                </a:solidFill>
                <a:latin typeface="AdvGTIMES-R"/>
              </a:rPr>
              <a:t>menambahkan</a:t>
            </a:r>
            <a:r>
              <a:rPr lang="en-ID" dirty="0">
                <a:solidFill>
                  <a:srgbClr val="000000"/>
                </a:solidFill>
                <a:latin typeface="AdvGTIMES-R"/>
              </a:rPr>
              <a:t> </a:t>
            </a:r>
            <a:r>
              <a:rPr lang="en-ID" dirty="0" err="1">
                <a:solidFill>
                  <a:srgbClr val="000000"/>
                </a:solidFill>
                <a:latin typeface="AdvGTIMES-R"/>
              </a:rPr>
              <a:t>pembangkit</a:t>
            </a:r>
            <a:r>
              <a:rPr lang="en-ID" dirty="0">
                <a:solidFill>
                  <a:srgbClr val="000000"/>
                </a:solidFill>
                <a:latin typeface="AdvGTIMES-R"/>
              </a:rPr>
              <a:t> </a:t>
            </a:r>
            <a:r>
              <a:rPr lang="en-ID" dirty="0" err="1">
                <a:solidFill>
                  <a:srgbClr val="000000"/>
                </a:solidFill>
                <a:latin typeface="AdvGTIMES-R"/>
              </a:rPr>
              <a:t>listrik</a:t>
            </a:r>
            <a:r>
              <a:rPr lang="en-ID" dirty="0">
                <a:solidFill>
                  <a:srgbClr val="000000"/>
                </a:solidFill>
                <a:latin typeface="AdvGTIMES-R"/>
              </a:rPr>
              <a:t> </a:t>
            </a:r>
            <a:r>
              <a:rPr lang="en-ID" dirty="0" err="1">
                <a:solidFill>
                  <a:srgbClr val="000000"/>
                </a:solidFill>
                <a:latin typeface="AdvGTIMES-R"/>
              </a:rPr>
              <a:t>tenaga</a:t>
            </a:r>
            <a:r>
              <a:rPr lang="en-ID" dirty="0">
                <a:solidFill>
                  <a:srgbClr val="000000"/>
                </a:solidFill>
                <a:latin typeface="AdvGTIMES-R"/>
              </a:rPr>
              <a:t> </a:t>
            </a:r>
            <a:r>
              <a:rPr lang="en-ID" dirty="0" err="1">
                <a:solidFill>
                  <a:srgbClr val="000000"/>
                </a:solidFill>
                <a:latin typeface="AdvGTIMES-R"/>
              </a:rPr>
              <a:t>uap</a:t>
            </a:r>
            <a:r>
              <a:rPr lang="en-ID" dirty="0">
                <a:solidFill>
                  <a:srgbClr val="000000"/>
                </a:solidFill>
                <a:latin typeface="AdvGTIMES-R"/>
              </a:rPr>
              <a:t> </a:t>
            </a:r>
            <a:r>
              <a:rPr lang="en-ID" dirty="0" err="1">
                <a:solidFill>
                  <a:srgbClr val="000000"/>
                </a:solidFill>
                <a:latin typeface="AdvGTIMES-R"/>
              </a:rPr>
              <a:t>baru</a:t>
            </a:r>
            <a:r>
              <a:rPr lang="en-ID" dirty="0">
                <a:solidFill>
                  <a:srgbClr val="000000"/>
                </a:solidFill>
                <a:latin typeface="AdvGTIMES-R"/>
              </a:rPr>
              <a:t> 29.500 MW di bus </a:t>
            </a:r>
            <a:r>
              <a:rPr lang="en-ID" dirty="0" err="1">
                <a:solidFill>
                  <a:srgbClr val="000000"/>
                </a:solidFill>
                <a:latin typeface="AdvGTIMES-R"/>
              </a:rPr>
              <a:t>khusus</a:t>
            </a:r>
            <a:r>
              <a:rPr lang="en-ID" dirty="0">
                <a:solidFill>
                  <a:srgbClr val="000000"/>
                </a:solidFill>
                <a:latin typeface="AdvGTIMES-R"/>
              </a:rPr>
              <a:t> di </a:t>
            </a:r>
            <a:r>
              <a:rPr lang="en-ID" dirty="0" err="1">
                <a:solidFill>
                  <a:srgbClr val="000000"/>
                </a:solidFill>
                <a:latin typeface="AdvGTIMES-R"/>
              </a:rPr>
              <a:t>tahun</a:t>
            </a:r>
            <a:r>
              <a:rPr lang="en-ID" dirty="0">
                <a:solidFill>
                  <a:srgbClr val="000000"/>
                </a:solidFill>
                <a:latin typeface="AdvGTIMES-R"/>
              </a:rPr>
              <a:t> </a:t>
            </a:r>
            <a:r>
              <a:rPr lang="en-ID" dirty="0" err="1">
                <a:solidFill>
                  <a:srgbClr val="000000"/>
                </a:solidFill>
                <a:latin typeface="AdvGTIMES-R"/>
              </a:rPr>
              <a:t>itu</a:t>
            </a:r>
            <a:r>
              <a:rPr lang="en-ID" dirty="0">
                <a:solidFill>
                  <a:srgbClr val="000000"/>
                </a:solidFill>
                <a:latin typeface="AdvGTIMES-R"/>
              </a:rPr>
              <a:t>. </a:t>
            </a:r>
            <a:r>
              <a:rPr lang="en-ID" dirty="0" err="1">
                <a:solidFill>
                  <a:srgbClr val="000000"/>
                </a:solidFill>
                <a:latin typeface="AdvGTIMES-R"/>
              </a:rPr>
              <a:t>Pembangunannya</a:t>
            </a:r>
            <a:r>
              <a:rPr lang="en-ID" dirty="0">
                <a:solidFill>
                  <a:srgbClr val="000000"/>
                </a:solidFill>
                <a:latin typeface="AdvGTIMES-R"/>
              </a:rPr>
              <a:t> </a:t>
            </a:r>
            <a:r>
              <a:rPr lang="en-ID" dirty="0" err="1">
                <a:solidFill>
                  <a:srgbClr val="000000"/>
                </a:solidFill>
                <a:latin typeface="AdvGTIMES-R"/>
              </a:rPr>
              <a:t>harus</a:t>
            </a:r>
            <a:r>
              <a:rPr lang="en-ID" dirty="0">
                <a:solidFill>
                  <a:srgbClr val="000000"/>
                </a:solidFill>
                <a:latin typeface="AdvGTIMES-R"/>
              </a:rPr>
              <a:t> </a:t>
            </a:r>
            <a:r>
              <a:rPr lang="en-ID" dirty="0" err="1">
                <a:solidFill>
                  <a:srgbClr val="000000"/>
                </a:solidFill>
                <a:latin typeface="AdvGTIMES-R"/>
              </a:rPr>
              <a:t>dimulai</a:t>
            </a:r>
            <a:r>
              <a:rPr lang="en-ID" dirty="0">
                <a:solidFill>
                  <a:srgbClr val="000000"/>
                </a:solidFill>
                <a:latin typeface="AdvGTIMES-R"/>
              </a:rPr>
              <a:t> </a:t>
            </a:r>
            <a:r>
              <a:rPr lang="en-ID" dirty="0" err="1">
                <a:solidFill>
                  <a:srgbClr val="000000"/>
                </a:solidFill>
                <a:latin typeface="AdvGTIMES-R"/>
              </a:rPr>
              <a:t>dengan</a:t>
            </a:r>
            <a:r>
              <a:rPr lang="en-ID" dirty="0">
                <a:solidFill>
                  <a:srgbClr val="000000"/>
                </a:solidFill>
                <a:latin typeface="AdvGTIMES-R"/>
              </a:rPr>
              <a:t> </a:t>
            </a:r>
            <a:r>
              <a:rPr lang="en-ID" dirty="0" err="1">
                <a:solidFill>
                  <a:srgbClr val="000000"/>
                </a:solidFill>
                <a:latin typeface="AdvGTIMES-R"/>
              </a:rPr>
              <a:t>baik</a:t>
            </a:r>
            <a:r>
              <a:rPr lang="en-ID" dirty="0">
                <a:solidFill>
                  <a:srgbClr val="000000"/>
                </a:solidFill>
                <a:latin typeface="AdvGTIMES-R"/>
              </a:rPr>
              <a:t> </a:t>
            </a:r>
            <a:r>
              <a:rPr lang="en-ID" dirty="0" err="1">
                <a:solidFill>
                  <a:srgbClr val="000000"/>
                </a:solidFill>
                <a:latin typeface="AdvGTIMES-R"/>
              </a:rPr>
              <a:t>terlebih</a:t>
            </a:r>
            <a:r>
              <a:rPr lang="en-ID" dirty="0">
                <a:solidFill>
                  <a:srgbClr val="000000"/>
                </a:solidFill>
                <a:latin typeface="AdvGTIMES-R"/>
              </a:rPr>
              <a:t> </a:t>
            </a:r>
            <a:r>
              <a:rPr lang="en-ID" dirty="0" err="1">
                <a:solidFill>
                  <a:srgbClr val="000000"/>
                </a:solidFill>
                <a:latin typeface="AdvGTIMES-R"/>
              </a:rPr>
              <a:t>dahulu</a:t>
            </a:r>
            <a:r>
              <a:rPr lang="en-ID" dirty="0">
                <a:solidFill>
                  <a:srgbClr val="000000"/>
                </a:solidFill>
                <a:latin typeface="AdvGTIMES-R"/>
              </a:rPr>
              <a:t> </a:t>
            </a:r>
            <a:r>
              <a:rPr lang="en-ID" dirty="0" err="1">
                <a:solidFill>
                  <a:srgbClr val="000000"/>
                </a:solidFill>
                <a:latin typeface="AdvGTIMES-R"/>
              </a:rPr>
              <a:t>sehingga</a:t>
            </a:r>
            <a:r>
              <a:rPr lang="en-ID" dirty="0">
                <a:solidFill>
                  <a:srgbClr val="000000"/>
                </a:solidFill>
                <a:latin typeface="AdvGTIMES-R"/>
              </a:rPr>
              <a:t> </a:t>
            </a:r>
            <a:r>
              <a:rPr lang="en-ID" dirty="0" err="1">
                <a:solidFill>
                  <a:srgbClr val="000000"/>
                </a:solidFill>
                <a:latin typeface="AdvGTIMES-R"/>
              </a:rPr>
              <a:t>sudah</a:t>
            </a:r>
            <a:r>
              <a:rPr lang="en-ID" dirty="0">
                <a:solidFill>
                  <a:srgbClr val="000000"/>
                </a:solidFill>
                <a:latin typeface="AdvGTIMES-R"/>
              </a:rPr>
              <a:t> </a:t>
            </a:r>
            <a:r>
              <a:rPr lang="en-ID" dirty="0" err="1">
                <a:solidFill>
                  <a:srgbClr val="000000"/>
                </a:solidFill>
                <a:latin typeface="AdvGTIMES-R"/>
              </a:rPr>
              <a:t>akan</a:t>
            </a:r>
            <a:r>
              <a:rPr lang="en-ID" dirty="0">
                <a:solidFill>
                  <a:srgbClr val="000000"/>
                </a:solidFill>
                <a:latin typeface="AdvGTIMES-R"/>
              </a:rPr>
              <a:t> </a:t>
            </a:r>
            <a:r>
              <a:rPr lang="en-ID" dirty="0" err="1">
                <a:solidFill>
                  <a:srgbClr val="000000"/>
                </a:solidFill>
                <a:latin typeface="AdvGTIMES-R"/>
              </a:rPr>
              <a:t>tersedia</a:t>
            </a:r>
            <a:r>
              <a:rPr lang="en-ID" dirty="0">
                <a:solidFill>
                  <a:srgbClr val="000000"/>
                </a:solidFill>
                <a:latin typeface="AdvGTIMES-R"/>
              </a:rPr>
              <a:t> </a:t>
            </a:r>
            <a:r>
              <a:rPr lang="en-ID" dirty="0" err="1">
                <a:solidFill>
                  <a:srgbClr val="000000"/>
                </a:solidFill>
                <a:latin typeface="AdvGTIMES-R"/>
              </a:rPr>
              <a:t>pada</a:t>
            </a:r>
            <a:r>
              <a:rPr lang="en-ID" dirty="0">
                <a:solidFill>
                  <a:srgbClr val="000000"/>
                </a:solidFill>
                <a:latin typeface="AdvGTIMES-R"/>
              </a:rPr>
              <a:t> </a:t>
            </a:r>
            <a:r>
              <a:rPr lang="en-ID" dirty="0" err="1">
                <a:solidFill>
                  <a:srgbClr val="000000"/>
                </a:solidFill>
                <a:latin typeface="AdvGTIMES-R"/>
              </a:rPr>
              <a:t>waktu</a:t>
            </a:r>
            <a:r>
              <a:rPr lang="en-ID" dirty="0">
                <a:solidFill>
                  <a:srgbClr val="000000"/>
                </a:solidFill>
                <a:latin typeface="AdvGTIMES-R"/>
              </a:rPr>
              <a:t> yang </a:t>
            </a:r>
            <a:r>
              <a:rPr lang="en-ID" dirty="0" err="1">
                <a:solidFill>
                  <a:srgbClr val="000000"/>
                </a:solidFill>
                <a:latin typeface="AdvGTIMES-R"/>
              </a:rPr>
              <a:t>dibutuhkan</a:t>
            </a:r>
            <a:r>
              <a:rPr lang="en-ID" dirty="0">
                <a:solidFill>
                  <a:srgbClr val="000000"/>
                </a:solidFill>
                <a:latin typeface="AdvGTIMES-R"/>
              </a:rPr>
              <a:t>. </a:t>
            </a:r>
            <a:r>
              <a:rPr lang="en-ID" dirty="0" err="1">
                <a:solidFill>
                  <a:srgbClr val="000000"/>
                </a:solidFill>
                <a:latin typeface="AdvGTIMES-R"/>
              </a:rPr>
              <a:t>Keputusannya</a:t>
            </a:r>
            <a:r>
              <a:rPr lang="en-ID" dirty="0">
                <a:solidFill>
                  <a:srgbClr val="000000"/>
                </a:solidFill>
                <a:latin typeface="AdvGTIMES-R"/>
              </a:rPr>
              <a:t> </a:t>
            </a:r>
            <a:r>
              <a:rPr lang="en-ID" dirty="0" err="1">
                <a:solidFill>
                  <a:srgbClr val="000000"/>
                </a:solidFill>
                <a:latin typeface="AdvGTIMES-R"/>
              </a:rPr>
              <a:t>adalah</a:t>
            </a:r>
            <a:r>
              <a:rPr lang="en-ID" dirty="0">
                <a:solidFill>
                  <a:srgbClr val="000000"/>
                </a:solidFill>
                <a:latin typeface="AdvGTIMES-R"/>
              </a:rPr>
              <a:t> </a:t>
            </a:r>
            <a:r>
              <a:rPr lang="en-ID" dirty="0" err="1">
                <a:solidFill>
                  <a:srgbClr val="000000"/>
                </a:solidFill>
                <a:latin typeface="AdvGTIMES-R"/>
              </a:rPr>
              <a:t>tipikal</a:t>
            </a:r>
            <a:r>
              <a:rPr lang="en-ID" dirty="0">
                <a:solidFill>
                  <a:srgbClr val="000000"/>
                </a:solidFill>
                <a:latin typeface="AdvGTIMES-R"/>
              </a:rPr>
              <a:t> </a:t>
            </a:r>
            <a:r>
              <a:rPr lang="en-ID" dirty="0" err="1">
                <a:solidFill>
                  <a:srgbClr val="000000"/>
                </a:solidFill>
                <a:latin typeface="AdvGTIMES-R"/>
              </a:rPr>
              <a:t>keputusan</a:t>
            </a:r>
            <a:r>
              <a:rPr lang="en-ID" dirty="0">
                <a:solidFill>
                  <a:srgbClr val="000000"/>
                </a:solidFill>
                <a:latin typeface="AdvGTIMES-R"/>
              </a:rPr>
              <a:t> </a:t>
            </a:r>
            <a:r>
              <a:rPr lang="en-ID" dirty="0" err="1">
                <a:solidFill>
                  <a:srgbClr val="000000"/>
                </a:solidFill>
                <a:latin typeface="AdvGTIMES-R"/>
              </a:rPr>
              <a:t>perencanaan</a:t>
            </a:r>
            <a:r>
              <a:rPr lang="en-ID" dirty="0">
                <a:solidFill>
                  <a:srgbClr val="000000"/>
                </a:solidFill>
                <a:latin typeface="AdvGTIMES-R"/>
              </a:rPr>
              <a:t> </a:t>
            </a:r>
            <a:r>
              <a:rPr lang="en-ID" dirty="0" err="1">
                <a:solidFill>
                  <a:srgbClr val="000000"/>
                </a:solidFill>
                <a:latin typeface="AdvGTIMES-R"/>
              </a:rPr>
              <a:t>transmisi</a:t>
            </a:r>
            <a:r>
              <a:rPr lang="en-ID" dirty="0">
                <a:solidFill>
                  <a:srgbClr val="000000"/>
                </a:solidFill>
                <a:latin typeface="AdvGTIMES-R"/>
              </a:rPr>
              <a:t> </a:t>
            </a:r>
            <a:r>
              <a:rPr lang="en-ID" dirty="0" err="1">
                <a:solidFill>
                  <a:srgbClr val="000000"/>
                </a:solidFill>
                <a:latin typeface="AdvGTIMES-R"/>
              </a:rPr>
              <a:t>jangka</a:t>
            </a:r>
            <a:r>
              <a:rPr lang="en-ID" dirty="0">
                <a:solidFill>
                  <a:srgbClr val="000000"/>
                </a:solidFill>
                <a:latin typeface="AdvGTIMES-R"/>
              </a:rPr>
              <a:t> </a:t>
            </a:r>
            <a:r>
              <a:rPr lang="en-ID" dirty="0" err="1">
                <a:solidFill>
                  <a:srgbClr val="000000"/>
                </a:solidFill>
                <a:latin typeface="AdvGTIMES-R"/>
              </a:rPr>
              <a:t>panjang</a:t>
            </a:r>
            <a:r>
              <a:rPr lang="en-ID" dirty="0">
                <a:solidFill>
                  <a:srgbClr val="000000"/>
                </a:solidFill>
                <a:latin typeface="AdvGTIMES-R"/>
              </a:rPr>
              <a:t> (9 </a:t>
            </a:r>
            <a:r>
              <a:rPr lang="en-ID" dirty="0" err="1">
                <a:solidFill>
                  <a:srgbClr val="000000"/>
                </a:solidFill>
                <a:latin typeface="AdvGTIMES-R"/>
              </a:rPr>
              <a:t>tahun</a:t>
            </a:r>
            <a:r>
              <a:rPr lang="en-ID" dirty="0">
                <a:solidFill>
                  <a:srgbClr val="000000"/>
                </a:solidFill>
                <a:latin typeface="AdvGTIMES-R"/>
              </a:rPr>
              <a:t>).</a:t>
            </a:r>
            <a:endParaRPr lang="en-US" dirty="0">
              <a:solidFill>
                <a:srgbClr val="000000"/>
              </a:solidFill>
              <a:latin typeface="AdvGTIMES-R"/>
            </a:endParaRPr>
          </a:p>
        </p:txBody>
      </p:sp>
      <p:sp>
        <p:nvSpPr>
          <p:cNvPr id="4" name="Date Placeholder 3"/>
          <p:cNvSpPr>
            <a:spLocks noGrp="1"/>
          </p:cNvSpPr>
          <p:nvPr>
            <p:ph type="dt" sz="half" idx="10"/>
          </p:nvPr>
        </p:nvSpPr>
        <p:spPr/>
        <p:txBody>
          <a:bodyPr/>
          <a:lstStyle/>
          <a:p>
            <a:fld id="{A163A56E-41B4-4172-850F-8E8DF8857EF9}" type="datetime9">
              <a:rPr lang="en-US" smtClean="0"/>
              <a:t>10/18/2017 1:14:56 PM</a:t>
            </a:fld>
            <a:endParaRPr lang="en-US"/>
          </a:p>
        </p:txBody>
      </p:sp>
      <p:sp>
        <p:nvSpPr>
          <p:cNvPr id="6" name="Slide Number Placeholder 5"/>
          <p:cNvSpPr>
            <a:spLocks noGrp="1"/>
          </p:cNvSpPr>
          <p:nvPr>
            <p:ph type="sldNum" sz="quarter" idx="12"/>
          </p:nvPr>
        </p:nvSpPr>
        <p:spPr/>
        <p:txBody>
          <a:bodyPr/>
          <a:lstStyle/>
          <a:p>
            <a:fld id="{C7448EEC-1D14-4DD9-B8EB-772171F61A1D}" type="slidenum">
              <a:rPr lang="en-US" smtClean="0"/>
              <a:t>21</a:t>
            </a:fld>
            <a:endParaRPr lang="en-US"/>
          </a:p>
        </p:txBody>
      </p:sp>
    </p:spTree>
    <p:extLst>
      <p:ext uri="{BB962C8B-B14F-4D97-AF65-F5344CB8AC3E}">
        <p14:creationId xmlns:p14="http://schemas.microsoft.com/office/powerpoint/2010/main" val="3638605109"/>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210</a:t>
            </a:fld>
            <a:endParaRPr lang="en-US"/>
          </a:p>
        </p:txBody>
      </p:sp>
      <p:pic>
        <p:nvPicPr>
          <p:cNvPr id="2" name="Picture 1"/>
          <p:cNvPicPr>
            <a:picLocks noChangeAspect="1"/>
          </p:cNvPicPr>
          <p:nvPr/>
        </p:nvPicPr>
        <p:blipFill>
          <a:blip r:embed="rId2"/>
          <a:stretch>
            <a:fillRect/>
          </a:stretch>
        </p:blipFill>
        <p:spPr>
          <a:xfrm>
            <a:off x="255923" y="210312"/>
            <a:ext cx="1245609" cy="510501"/>
          </a:xfrm>
          <a:prstGeom prst="rect">
            <a:avLst/>
          </a:prstGeom>
        </p:spPr>
      </p:pic>
      <p:pic>
        <p:nvPicPr>
          <p:cNvPr id="3" name="Picture 2"/>
          <p:cNvPicPr>
            <a:picLocks noChangeAspect="1"/>
          </p:cNvPicPr>
          <p:nvPr/>
        </p:nvPicPr>
        <p:blipFill>
          <a:blip r:embed="rId3"/>
          <a:stretch>
            <a:fillRect/>
          </a:stretch>
        </p:blipFill>
        <p:spPr>
          <a:xfrm>
            <a:off x="1118092" y="1464018"/>
            <a:ext cx="7262908" cy="1006092"/>
          </a:xfrm>
          <a:prstGeom prst="rect">
            <a:avLst/>
          </a:prstGeom>
        </p:spPr>
      </p:pic>
      <p:sp>
        <p:nvSpPr>
          <p:cNvPr id="6" name="Rectangle 5"/>
          <p:cNvSpPr/>
          <p:nvPr/>
        </p:nvSpPr>
        <p:spPr>
          <a:xfrm>
            <a:off x="583692" y="769250"/>
            <a:ext cx="8331708" cy="646331"/>
          </a:xfrm>
          <a:prstGeom prst="rect">
            <a:avLst/>
          </a:prstGeom>
        </p:spPr>
        <p:txBody>
          <a:bodyPr wrap="square">
            <a:spAutoFit/>
          </a:bodyPr>
          <a:lstStyle/>
          <a:p>
            <a:r>
              <a:rPr lang="en-ID" dirty="0">
                <a:latin typeface="AdvGTIMES-R"/>
              </a:rPr>
              <a:t>The losses of the downward grid as operational losses should also be minimized</a:t>
            </a:r>
            <a:r>
              <a:rPr lang="en-ID" dirty="0" smtClean="0">
                <a:latin typeface="AdvGTIMES-R"/>
              </a:rPr>
              <a:t>. </a:t>
            </a:r>
            <a:r>
              <a:rPr lang="en-US" dirty="0" smtClean="0">
                <a:latin typeface="AdvGTIMES-R"/>
              </a:rPr>
              <a:t>That </a:t>
            </a:r>
            <a:r>
              <a:rPr lang="en-US" dirty="0">
                <a:latin typeface="AdvGTIMES-R"/>
              </a:rPr>
              <a:t>is why </a:t>
            </a:r>
            <a:r>
              <a:rPr lang="en-US" dirty="0" smtClean="0">
                <a:latin typeface="AdvGTIMES-IT"/>
              </a:rPr>
              <a:t>C</a:t>
            </a:r>
            <a:r>
              <a:rPr lang="en-US" sz="800" dirty="0" smtClean="0">
                <a:latin typeface="AdvGTIMES-IT"/>
              </a:rPr>
              <a:t>LL loss </a:t>
            </a:r>
            <a:r>
              <a:rPr lang="en-US" dirty="0">
                <a:latin typeface="AdvGTIMES-R"/>
              </a:rPr>
              <a:t>is introduced as</a:t>
            </a:r>
            <a:endParaRPr lang="en-US" dirty="0"/>
          </a:p>
        </p:txBody>
      </p:sp>
      <p:pic>
        <p:nvPicPr>
          <p:cNvPr id="7" name="Picture 6"/>
          <p:cNvPicPr>
            <a:picLocks noChangeAspect="1"/>
          </p:cNvPicPr>
          <p:nvPr/>
        </p:nvPicPr>
        <p:blipFill>
          <a:blip r:embed="rId4"/>
          <a:stretch>
            <a:fillRect/>
          </a:stretch>
        </p:blipFill>
        <p:spPr>
          <a:xfrm>
            <a:off x="715642" y="2518547"/>
            <a:ext cx="7752182" cy="2391942"/>
          </a:xfrm>
          <a:prstGeom prst="rect">
            <a:avLst/>
          </a:prstGeom>
        </p:spPr>
      </p:pic>
    </p:spTree>
    <p:extLst>
      <p:ext uri="{BB962C8B-B14F-4D97-AF65-F5344CB8AC3E}">
        <p14:creationId xmlns:p14="http://schemas.microsoft.com/office/powerpoint/2010/main" val="1364242523"/>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211</a:t>
            </a:fld>
            <a:endParaRPr lang="en-US"/>
          </a:p>
        </p:txBody>
      </p:sp>
      <p:pic>
        <p:nvPicPr>
          <p:cNvPr id="2" name="Picture 1"/>
          <p:cNvPicPr>
            <a:picLocks noChangeAspect="1"/>
          </p:cNvPicPr>
          <p:nvPr/>
        </p:nvPicPr>
        <p:blipFill>
          <a:blip r:embed="rId2"/>
          <a:stretch>
            <a:fillRect/>
          </a:stretch>
        </p:blipFill>
        <p:spPr>
          <a:xfrm>
            <a:off x="433063" y="256032"/>
            <a:ext cx="1306588" cy="585216"/>
          </a:xfrm>
          <a:prstGeom prst="rect">
            <a:avLst/>
          </a:prstGeom>
        </p:spPr>
      </p:pic>
      <p:pic>
        <p:nvPicPr>
          <p:cNvPr id="3" name="Picture 2"/>
          <p:cNvPicPr>
            <a:picLocks noChangeAspect="1"/>
          </p:cNvPicPr>
          <p:nvPr/>
        </p:nvPicPr>
        <p:blipFill>
          <a:blip r:embed="rId3"/>
          <a:stretch>
            <a:fillRect/>
          </a:stretch>
        </p:blipFill>
        <p:spPr>
          <a:xfrm>
            <a:off x="1739651" y="1746504"/>
            <a:ext cx="6389365" cy="963560"/>
          </a:xfrm>
          <a:prstGeom prst="rect">
            <a:avLst/>
          </a:prstGeom>
        </p:spPr>
      </p:pic>
      <p:pic>
        <p:nvPicPr>
          <p:cNvPr id="6" name="Picture 5"/>
          <p:cNvPicPr>
            <a:picLocks noChangeAspect="1"/>
          </p:cNvPicPr>
          <p:nvPr/>
        </p:nvPicPr>
        <p:blipFill>
          <a:blip r:embed="rId4"/>
          <a:stretch>
            <a:fillRect/>
          </a:stretch>
        </p:blipFill>
        <p:spPr>
          <a:xfrm>
            <a:off x="1086357" y="2837674"/>
            <a:ext cx="7356066" cy="2184696"/>
          </a:xfrm>
          <a:prstGeom prst="rect">
            <a:avLst/>
          </a:prstGeom>
        </p:spPr>
      </p:pic>
      <p:sp>
        <p:nvSpPr>
          <p:cNvPr id="7" name="Rectangle 6"/>
          <p:cNvSpPr/>
          <p:nvPr/>
        </p:nvSpPr>
        <p:spPr>
          <a:xfrm>
            <a:off x="922020" y="907488"/>
            <a:ext cx="8688324" cy="646331"/>
          </a:xfrm>
          <a:prstGeom prst="rect">
            <a:avLst/>
          </a:prstGeom>
        </p:spPr>
        <p:txBody>
          <a:bodyPr wrap="square">
            <a:spAutoFit/>
          </a:bodyPr>
          <a:lstStyle/>
          <a:p>
            <a:r>
              <a:rPr lang="en-ID" dirty="0">
                <a:latin typeface="AdvGTIMES-R"/>
              </a:rPr>
              <a:t>Another term to be considered is the cost of transformer losses (operational</a:t>
            </a:r>
          </a:p>
          <a:p>
            <a:r>
              <a:rPr lang="en-US" dirty="0">
                <a:latin typeface="AdvGTIMES-R"/>
              </a:rPr>
              <a:t>losses), denoted by </a:t>
            </a:r>
            <a:r>
              <a:rPr lang="en-US" dirty="0" err="1" smtClean="0">
                <a:latin typeface="AdvGTIMES-IT"/>
              </a:rPr>
              <a:t>C</a:t>
            </a:r>
            <a:r>
              <a:rPr lang="en-US" sz="800" dirty="0" err="1" smtClean="0">
                <a:latin typeface="AdvGTIMES-IT"/>
              </a:rPr>
              <a:t>Sloss</a:t>
            </a:r>
            <a:r>
              <a:rPr lang="en-US" dirty="0">
                <a:latin typeface="AdvGTIMES-R"/>
              </a:rPr>
              <a:t>, and defined as</a:t>
            </a:r>
            <a:endParaRPr lang="en-US" dirty="0"/>
          </a:p>
        </p:txBody>
      </p:sp>
    </p:spTree>
    <p:extLst>
      <p:ext uri="{BB962C8B-B14F-4D97-AF65-F5344CB8AC3E}">
        <p14:creationId xmlns:p14="http://schemas.microsoft.com/office/powerpoint/2010/main" val="240984827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212</a:t>
            </a:fld>
            <a:endParaRPr lang="en-US"/>
          </a:p>
        </p:txBody>
      </p:sp>
      <p:sp>
        <p:nvSpPr>
          <p:cNvPr id="2" name="Rectangle 1"/>
          <p:cNvSpPr/>
          <p:nvPr/>
        </p:nvSpPr>
        <p:spPr>
          <a:xfrm>
            <a:off x="253141" y="254246"/>
            <a:ext cx="2462534" cy="400110"/>
          </a:xfrm>
          <a:prstGeom prst="rect">
            <a:avLst/>
          </a:prstGeom>
        </p:spPr>
        <p:txBody>
          <a:bodyPr wrap="none">
            <a:spAutoFit/>
          </a:bodyPr>
          <a:lstStyle/>
          <a:p>
            <a:r>
              <a:rPr lang="en-US" sz="2000" b="1" dirty="0">
                <a:latin typeface="AdvGTIMES-B"/>
              </a:rPr>
              <a:t>7.5.1.2 Constraints</a:t>
            </a:r>
            <a:endParaRPr lang="en-US" sz="2000" b="1" dirty="0"/>
          </a:p>
        </p:txBody>
      </p:sp>
      <p:sp>
        <p:nvSpPr>
          <p:cNvPr id="3" name="Rectangle 2"/>
          <p:cNvSpPr/>
          <p:nvPr/>
        </p:nvSpPr>
        <p:spPr>
          <a:xfrm>
            <a:off x="448056" y="777669"/>
            <a:ext cx="9281160" cy="1754326"/>
          </a:xfrm>
          <a:prstGeom prst="rect">
            <a:avLst/>
          </a:prstGeom>
        </p:spPr>
        <p:txBody>
          <a:bodyPr wrap="square">
            <a:spAutoFit/>
          </a:bodyPr>
          <a:lstStyle/>
          <a:p>
            <a:r>
              <a:rPr lang="en-ID" dirty="0">
                <a:latin typeface="AdvGTIMES-R"/>
              </a:rPr>
              <a:t>The following constraints are considered in the optimization problem</a:t>
            </a:r>
          </a:p>
          <a:p>
            <a:pPr marL="285750" indent="-285750">
              <a:buFont typeface="Arial" panose="020B0604020202020204" pitchFamily="34" charset="0"/>
              <a:buChar char="•"/>
            </a:pPr>
            <a:r>
              <a:rPr lang="en-ID" dirty="0" smtClean="0">
                <a:latin typeface="AdvGTIMES-IT"/>
              </a:rPr>
              <a:t>For </a:t>
            </a:r>
            <a:r>
              <a:rPr lang="en-ID" dirty="0">
                <a:latin typeface="AdvGTIMES-IT"/>
              </a:rPr>
              <a:t>the downward grid</a:t>
            </a:r>
            <a:r>
              <a:rPr lang="en-ID" dirty="0">
                <a:latin typeface="AdvGTIMES-R"/>
              </a:rPr>
              <a:t>. Thermal capacity of the feeder for supplying the </a:t>
            </a:r>
            <a:r>
              <a:rPr lang="en-ID" dirty="0" smtClean="0">
                <a:latin typeface="AdvGTIMES-R"/>
              </a:rPr>
              <a:t>load (</a:t>
            </a:r>
            <a:r>
              <a:rPr lang="en-ID" dirty="0">
                <a:latin typeface="AdvGTIMES-R"/>
              </a:rPr>
              <a:t>see (a) below) and with acceptable voltage drop (see (b) below).</a:t>
            </a:r>
          </a:p>
          <a:p>
            <a:pPr marL="285750" indent="-285750">
              <a:buFont typeface="Arial" panose="020B0604020202020204" pitchFamily="34" charset="0"/>
              <a:buChar char="•"/>
            </a:pPr>
            <a:r>
              <a:rPr lang="en-ID" dirty="0" smtClean="0">
                <a:latin typeface="AdvGTIMES-IT"/>
              </a:rPr>
              <a:t>For </a:t>
            </a:r>
            <a:r>
              <a:rPr lang="en-ID" dirty="0">
                <a:latin typeface="AdvGTIMES-IT"/>
              </a:rPr>
              <a:t>the substations</a:t>
            </a:r>
            <a:r>
              <a:rPr lang="en-ID" dirty="0">
                <a:latin typeface="AdvGTIMES-R"/>
              </a:rPr>
              <a:t>. Maximum and minimum installation capacities (see (c</a:t>
            </a:r>
            <a:r>
              <a:rPr lang="en-ID" dirty="0" smtClean="0">
                <a:latin typeface="AdvGTIMES-R"/>
              </a:rPr>
              <a:t>) below</a:t>
            </a:r>
            <a:r>
              <a:rPr lang="en-ID" dirty="0">
                <a:latin typeface="AdvGTIMES-R"/>
              </a:rPr>
              <a:t>) as well as standard capacities (see (d) below).</a:t>
            </a:r>
          </a:p>
          <a:p>
            <a:pPr marL="285750" indent="-285750">
              <a:buFont typeface="Arial" panose="020B0604020202020204" pitchFamily="34" charset="0"/>
              <a:buChar char="•"/>
            </a:pPr>
            <a:r>
              <a:rPr lang="en-ID" dirty="0" smtClean="0">
                <a:latin typeface="AdvGTIMES-IT"/>
              </a:rPr>
              <a:t>For </a:t>
            </a:r>
            <a:r>
              <a:rPr lang="en-ID" dirty="0">
                <a:latin typeface="AdvGTIMES-IT"/>
              </a:rPr>
              <a:t>the upward grid</a:t>
            </a:r>
            <a:r>
              <a:rPr lang="en-ID" dirty="0">
                <a:latin typeface="AdvGTIMES-R"/>
              </a:rPr>
              <a:t>. Thermal capacity of the upward transmission line (see (e</a:t>
            </a:r>
            <a:r>
              <a:rPr lang="en-ID" dirty="0" smtClean="0">
                <a:latin typeface="AdvGTIMES-R"/>
              </a:rPr>
              <a:t>) </a:t>
            </a:r>
            <a:r>
              <a:rPr lang="en-US" dirty="0" smtClean="0">
                <a:latin typeface="AdvGTIMES-R"/>
              </a:rPr>
              <a:t>below</a:t>
            </a:r>
            <a:r>
              <a:rPr lang="en-US" dirty="0">
                <a:latin typeface="AdvGTIMES-R"/>
              </a:rPr>
              <a:t>).</a:t>
            </a:r>
            <a:endParaRPr lang="en-US" dirty="0"/>
          </a:p>
        </p:txBody>
      </p:sp>
      <p:sp>
        <p:nvSpPr>
          <p:cNvPr id="6" name="Rectangle 5"/>
          <p:cNvSpPr/>
          <p:nvPr/>
        </p:nvSpPr>
        <p:spPr>
          <a:xfrm>
            <a:off x="448056" y="2655308"/>
            <a:ext cx="4762842" cy="369332"/>
          </a:xfrm>
          <a:prstGeom prst="rect">
            <a:avLst/>
          </a:prstGeom>
        </p:spPr>
        <p:txBody>
          <a:bodyPr wrap="none">
            <a:spAutoFit/>
          </a:bodyPr>
          <a:lstStyle/>
          <a:p>
            <a:r>
              <a:rPr lang="en-ID" dirty="0">
                <a:latin typeface="AdvGTIMES-R"/>
              </a:rPr>
              <a:t>(a) </a:t>
            </a:r>
            <a:r>
              <a:rPr lang="en-ID" dirty="0">
                <a:latin typeface="AdvGTIMES-IT"/>
              </a:rPr>
              <a:t>Thermal capacity of the downward feeder</a:t>
            </a:r>
            <a:endParaRPr lang="en-US" dirty="0"/>
          </a:p>
        </p:txBody>
      </p:sp>
      <p:pic>
        <p:nvPicPr>
          <p:cNvPr id="7" name="Picture 6"/>
          <p:cNvPicPr>
            <a:picLocks noChangeAspect="1"/>
          </p:cNvPicPr>
          <p:nvPr/>
        </p:nvPicPr>
        <p:blipFill>
          <a:blip r:embed="rId2"/>
          <a:stretch>
            <a:fillRect/>
          </a:stretch>
        </p:blipFill>
        <p:spPr>
          <a:xfrm>
            <a:off x="1777087" y="3147953"/>
            <a:ext cx="6765549" cy="628519"/>
          </a:xfrm>
          <a:prstGeom prst="rect">
            <a:avLst/>
          </a:prstGeom>
        </p:spPr>
      </p:pic>
      <p:pic>
        <p:nvPicPr>
          <p:cNvPr id="8" name="Picture 7"/>
          <p:cNvPicPr>
            <a:picLocks noChangeAspect="1"/>
          </p:cNvPicPr>
          <p:nvPr/>
        </p:nvPicPr>
        <p:blipFill>
          <a:blip r:embed="rId3"/>
          <a:stretch>
            <a:fillRect/>
          </a:stretch>
        </p:blipFill>
        <p:spPr>
          <a:xfrm>
            <a:off x="625462" y="3713535"/>
            <a:ext cx="7917174" cy="1111305"/>
          </a:xfrm>
          <a:prstGeom prst="rect">
            <a:avLst/>
          </a:prstGeom>
        </p:spPr>
      </p:pic>
      <p:pic>
        <p:nvPicPr>
          <p:cNvPr id="9" name="Picture 8"/>
          <p:cNvPicPr>
            <a:picLocks noChangeAspect="1"/>
          </p:cNvPicPr>
          <p:nvPr/>
        </p:nvPicPr>
        <p:blipFill>
          <a:blip r:embed="rId4"/>
          <a:stretch>
            <a:fillRect/>
          </a:stretch>
        </p:blipFill>
        <p:spPr>
          <a:xfrm>
            <a:off x="1777087" y="5348130"/>
            <a:ext cx="6765549" cy="489330"/>
          </a:xfrm>
          <a:prstGeom prst="rect">
            <a:avLst/>
          </a:prstGeom>
        </p:spPr>
      </p:pic>
      <p:sp>
        <p:nvSpPr>
          <p:cNvPr id="10" name="Rectangle 9"/>
          <p:cNvSpPr/>
          <p:nvPr/>
        </p:nvSpPr>
        <p:spPr>
          <a:xfrm>
            <a:off x="545913" y="4891206"/>
            <a:ext cx="1826206" cy="369332"/>
          </a:xfrm>
          <a:prstGeom prst="rect">
            <a:avLst/>
          </a:prstGeom>
        </p:spPr>
        <p:txBody>
          <a:bodyPr wrap="none">
            <a:spAutoFit/>
          </a:bodyPr>
          <a:lstStyle/>
          <a:p>
            <a:r>
              <a:rPr lang="en-US" dirty="0">
                <a:latin typeface="AdvGTIMES-R"/>
              </a:rPr>
              <a:t>(b) </a:t>
            </a:r>
            <a:r>
              <a:rPr lang="en-US" dirty="0">
                <a:latin typeface="AdvGTIMES-IT"/>
              </a:rPr>
              <a:t>Voltage drop</a:t>
            </a:r>
            <a:endParaRPr lang="en-US" dirty="0"/>
          </a:p>
        </p:txBody>
      </p:sp>
    </p:spTree>
    <p:extLst>
      <p:ext uri="{BB962C8B-B14F-4D97-AF65-F5344CB8AC3E}">
        <p14:creationId xmlns:p14="http://schemas.microsoft.com/office/powerpoint/2010/main" val="374846211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213</a:t>
            </a:fld>
            <a:endParaRPr lang="en-US"/>
          </a:p>
        </p:txBody>
      </p:sp>
      <p:pic>
        <p:nvPicPr>
          <p:cNvPr id="3" name="Picture 2"/>
          <p:cNvPicPr>
            <a:picLocks noChangeAspect="1"/>
          </p:cNvPicPr>
          <p:nvPr/>
        </p:nvPicPr>
        <p:blipFill>
          <a:blip r:embed="rId2"/>
          <a:stretch>
            <a:fillRect/>
          </a:stretch>
        </p:blipFill>
        <p:spPr>
          <a:xfrm>
            <a:off x="601657" y="416178"/>
            <a:ext cx="8011991" cy="1815343"/>
          </a:xfrm>
          <a:prstGeom prst="rect">
            <a:avLst/>
          </a:prstGeom>
        </p:spPr>
      </p:pic>
      <p:sp>
        <p:nvSpPr>
          <p:cNvPr id="9" name="Rectangle 8"/>
          <p:cNvSpPr/>
          <p:nvPr/>
        </p:nvSpPr>
        <p:spPr>
          <a:xfrm>
            <a:off x="528828" y="2474899"/>
            <a:ext cx="6429756" cy="369332"/>
          </a:xfrm>
          <a:prstGeom prst="rect">
            <a:avLst/>
          </a:prstGeom>
        </p:spPr>
        <p:txBody>
          <a:bodyPr wrap="square">
            <a:spAutoFit/>
          </a:bodyPr>
          <a:lstStyle/>
          <a:p>
            <a:r>
              <a:rPr lang="en-ID" dirty="0">
                <a:latin typeface="AdvGTIMES-R"/>
              </a:rPr>
              <a:t>(c) </a:t>
            </a:r>
            <a:r>
              <a:rPr lang="en-ID" dirty="0">
                <a:latin typeface="AdvGTIMES-IT"/>
              </a:rPr>
              <a:t>Maximum and minimum installation capacities</a:t>
            </a:r>
            <a:endParaRPr lang="en-US" dirty="0"/>
          </a:p>
        </p:txBody>
      </p:sp>
      <p:sp>
        <p:nvSpPr>
          <p:cNvPr id="10" name="Rectangle 9"/>
          <p:cNvSpPr/>
          <p:nvPr/>
        </p:nvSpPr>
        <p:spPr>
          <a:xfrm>
            <a:off x="601657" y="3606537"/>
            <a:ext cx="8377751" cy="1754326"/>
          </a:xfrm>
          <a:prstGeom prst="rect">
            <a:avLst/>
          </a:prstGeom>
        </p:spPr>
        <p:txBody>
          <a:bodyPr wrap="square">
            <a:spAutoFit/>
          </a:bodyPr>
          <a:lstStyle/>
          <a:p>
            <a:r>
              <a:rPr lang="en-ID" dirty="0">
                <a:latin typeface="AdvGTIMES-R"/>
              </a:rPr>
              <a:t>where </a:t>
            </a:r>
            <a:r>
              <a:rPr lang="en-ID" dirty="0" err="1">
                <a:latin typeface="AdvGTIMES-IT"/>
              </a:rPr>
              <a:t>res</a:t>
            </a:r>
            <a:r>
              <a:rPr lang="en-ID" sz="800" dirty="0" err="1">
                <a:latin typeface="AdvGTIMES-IT"/>
              </a:rPr>
              <a:t>j</a:t>
            </a:r>
            <a:r>
              <a:rPr lang="en-ID" sz="800" dirty="0">
                <a:latin typeface="AdvGTIMES-IT"/>
              </a:rPr>
              <a:t> </a:t>
            </a:r>
            <a:r>
              <a:rPr lang="en-ID" dirty="0">
                <a:latin typeface="AdvGTIMES-R"/>
              </a:rPr>
              <a:t>refers to the required reserve capacity for the </a:t>
            </a:r>
            <a:r>
              <a:rPr lang="en-ID" dirty="0" err="1">
                <a:latin typeface="AdvGTIMES-IT"/>
              </a:rPr>
              <a:t>j</a:t>
            </a:r>
            <a:r>
              <a:rPr lang="en-ID" dirty="0" err="1">
                <a:latin typeface="AdvGTIMES-R"/>
              </a:rPr>
              <a:t>th</a:t>
            </a:r>
            <a:r>
              <a:rPr lang="en-ID" dirty="0">
                <a:latin typeface="AdvGTIMES-R"/>
              </a:rPr>
              <a:t> substation. For the</a:t>
            </a:r>
          </a:p>
          <a:p>
            <a:r>
              <a:rPr lang="en-ID" dirty="0">
                <a:latin typeface="AdvGTIMES-R"/>
              </a:rPr>
              <a:t>existing substations, </a:t>
            </a:r>
            <a:r>
              <a:rPr lang="en-ID" dirty="0" err="1">
                <a:latin typeface="AdvGTIMES-IT"/>
              </a:rPr>
              <a:t>S</a:t>
            </a:r>
            <a:r>
              <a:rPr lang="en-ID" sz="800" dirty="0" err="1">
                <a:latin typeface="AdvGTIMES-IT"/>
              </a:rPr>
              <a:t>j</a:t>
            </a:r>
            <a:r>
              <a:rPr lang="en-ID" sz="800" dirty="0">
                <a:latin typeface="AdvGTIMES-IT"/>
              </a:rPr>
              <a:t> </a:t>
            </a:r>
            <a:r>
              <a:rPr lang="en-ID" dirty="0">
                <a:latin typeface="AdvGTIMES-R"/>
              </a:rPr>
              <a:t>refers to the maximum expansion capacity of the</a:t>
            </a:r>
          </a:p>
          <a:p>
            <a:r>
              <a:rPr lang="en-ID" dirty="0">
                <a:latin typeface="AdvGTIMES-R"/>
              </a:rPr>
              <a:t>substation. For this type of substation, </a:t>
            </a:r>
            <a:r>
              <a:rPr lang="en-ID" dirty="0" err="1">
                <a:latin typeface="AdvGTIMES-IT"/>
              </a:rPr>
              <a:t>S</a:t>
            </a:r>
            <a:r>
              <a:rPr lang="en-ID" sz="800" dirty="0" err="1">
                <a:latin typeface="AdvGTIMES-IT"/>
              </a:rPr>
              <a:t>j</a:t>
            </a:r>
            <a:r>
              <a:rPr lang="en-ID" sz="800" dirty="0">
                <a:latin typeface="AdvGTIMES-IT"/>
              </a:rPr>
              <a:t> </a:t>
            </a:r>
            <a:r>
              <a:rPr lang="en-ID" dirty="0">
                <a:latin typeface="AdvGTIMES-R"/>
              </a:rPr>
              <a:t>may be set at a value less than its</a:t>
            </a:r>
          </a:p>
          <a:p>
            <a:r>
              <a:rPr lang="en-ID" dirty="0">
                <a:latin typeface="AdvGTIMES-R"/>
              </a:rPr>
              <a:t>existing capacity (or even zero). In that case, the substation may be de-rated</a:t>
            </a:r>
          </a:p>
          <a:p>
            <a:r>
              <a:rPr lang="en-ID" dirty="0">
                <a:latin typeface="AdvGTIMES-R"/>
              </a:rPr>
              <a:t>(the extra capacity is considered as a benefit) or even totally removed,</a:t>
            </a:r>
          </a:p>
          <a:p>
            <a:r>
              <a:rPr lang="en-ID" dirty="0">
                <a:latin typeface="AdvGTIMES-R"/>
              </a:rPr>
              <a:t>provided the optimization procedure finds it economical.</a:t>
            </a:r>
            <a:endParaRPr lang="en-US" dirty="0"/>
          </a:p>
        </p:txBody>
      </p:sp>
      <p:pic>
        <p:nvPicPr>
          <p:cNvPr id="11" name="Picture 10"/>
          <p:cNvPicPr>
            <a:picLocks noChangeAspect="1"/>
          </p:cNvPicPr>
          <p:nvPr/>
        </p:nvPicPr>
        <p:blipFill>
          <a:blip r:embed="rId3"/>
          <a:stretch>
            <a:fillRect/>
          </a:stretch>
        </p:blipFill>
        <p:spPr>
          <a:xfrm>
            <a:off x="1119390" y="2934527"/>
            <a:ext cx="7423245" cy="581714"/>
          </a:xfrm>
          <a:prstGeom prst="rect">
            <a:avLst/>
          </a:prstGeom>
        </p:spPr>
      </p:pic>
    </p:spTree>
    <p:extLst>
      <p:ext uri="{BB962C8B-B14F-4D97-AF65-F5344CB8AC3E}">
        <p14:creationId xmlns:p14="http://schemas.microsoft.com/office/powerpoint/2010/main" val="179279524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214</a:t>
            </a:fld>
            <a:endParaRPr lang="en-US"/>
          </a:p>
        </p:txBody>
      </p:sp>
      <p:pic>
        <p:nvPicPr>
          <p:cNvPr id="2" name="Picture 1"/>
          <p:cNvPicPr>
            <a:picLocks noChangeAspect="1"/>
          </p:cNvPicPr>
          <p:nvPr/>
        </p:nvPicPr>
        <p:blipFill>
          <a:blip r:embed="rId2"/>
          <a:stretch>
            <a:fillRect/>
          </a:stretch>
        </p:blipFill>
        <p:spPr>
          <a:xfrm>
            <a:off x="1046869" y="822341"/>
            <a:ext cx="7721993" cy="526400"/>
          </a:xfrm>
          <a:prstGeom prst="rect">
            <a:avLst/>
          </a:prstGeom>
        </p:spPr>
      </p:pic>
      <p:pic>
        <p:nvPicPr>
          <p:cNvPr id="3" name="Picture 2"/>
          <p:cNvPicPr>
            <a:picLocks noChangeAspect="1"/>
          </p:cNvPicPr>
          <p:nvPr/>
        </p:nvPicPr>
        <p:blipFill>
          <a:blip r:embed="rId3"/>
          <a:stretch>
            <a:fillRect/>
          </a:stretch>
        </p:blipFill>
        <p:spPr>
          <a:xfrm>
            <a:off x="1046869" y="2966885"/>
            <a:ext cx="7883075" cy="614462"/>
          </a:xfrm>
          <a:prstGeom prst="rect">
            <a:avLst/>
          </a:prstGeom>
        </p:spPr>
      </p:pic>
      <p:sp>
        <p:nvSpPr>
          <p:cNvPr id="6" name="Rectangle 5"/>
          <p:cNvSpPr/>
          <p:nvPr/>
        </p:nvSpPr>
        <p:spPr>
          <a:xfrm>
            <a:off x="446613" y="309920"/>
            <a:ext cx="2557110" cy="369332"/>
          </a:xfrm>
          <a:prstGeom prst="rect">
            <a:avLst/>
          </a:prstGeom>
        </p:spPr>
        <p:txBody>
          <a:bodyPr wrap="none">
            <a:spAutoFit/>
          </a:bodyPr>
          <a:lstStyle/>
          <a:p>
            <a:r>
              <a:rPr lang="en-US" dirty="0">
                <a:latin typeface="AdvGTIMES-R"/>
              </a:rPr>
              <a:t>(d) </a:t>
            </a:r>
            <a:r>
              <a:rPr lang="en-US" dirty="0">
                <a:latin typeface="AdvGTIMES-IT"/>
              </a:rPr>
              <a:t>Standard capacities</a:t>
            </a:r>
            <a:endParaRPr lang="en-US" dirty="0"/>
          </a:p>
        </p:txBody>
      </p:sp>
      <p:sp>
        <p:nvSpPr>
          <p:cNvPr id="7" name="Rectangle 6"/>
          <p:cNvSpPr/>
          <p:nvPr/>
        </p:nvSpPr>
        <p:spPr>
          <a:xfrm>
            <a:off x="549912" y="1438324"/>
            <a:ext cx="8613648" cy="646331"/>
          </a:xfrm>
          <a:prstGeom prst="rect">
            <a:avLst/>
          </a:prstGeom>
        </p:spPr>
        <p:txBody>
          <a:bodyPr wrap="square">
            <a:spAutoFit/>
          </a:bodyPr>
          <a:lstStyle/>
          <a:p>
            <a:r>
              <a:rPr lang="en-ID" dirty="0">
                <a:latin typeface="AdvGTIMES-R"/>
              </a:rPr>
              <a:t>shows that the substations should be selected from a set of standard list</a:t>
            </a:r>
          </a:p>
          <a:p>
            <a:r>
              <a:rPr lang="en-ID" dirty="0">
                <a:latin typeface="AdvGTIMES-R"/>
              </a:rPr>
              <a:t>(available from the planning departments).</a:t>
            </a:r>
            <a:endParaRPr lang="en-US" dirty="0"/>
          </a:p>
        </p:txBody>
      </p:sp>
      <p:sp>
        <p:nvSpPr>
          <p:cNvPr id="8" name="Rectangle 7"/>
          <p:cNvSpPr/>
          <p:nvPr/>
        </p:nvSpPr>
        <p:spPr>
          <a:xfrm>
            <a:off x="446613" y="2130553"/>
            <a:ext cx="4288353" cy="369332"/>
          </a:xfrm>
          <a:prstGeom prst="rect">
            <a:avLst/>
          </a:prstGeom>
        </p:spPr>
        <p:txBody>
          <a:bodyPr wrap="none">
            <a:spAutoFit/>
          </a:bodyPr>
          <a:lstStyle/>
          <a:p>
            <a:r>
              <a:rPr lang="en-ID" dirty="0">
                <a:latin typeface="AdvGTIMES-R"/>
              </a:rPr>
              <a:t>(e) </a:t>
            </a:r>
            <a:r>
              <a:rPr lang="en-ID" dirty="0">
                <a:latin typeface="AdvGTIMES-IT"/>
              </a:rPr>
              <a:t>Thermal capacity of the upward lines</a:t>
            </a:r>
            <a:endParaRPr lang="en-US" dirty="0"/>
          </a:p>
        </p:txBody>
      </p:sp>
      <p:sp>
        <p:nvSpPr>
          <p:cNvPr id="9" name="Rectangle 8"/>
          <p:cNvSpPr/>
          <p:nvPr/>
        </p:nvSpPr>
        <p:spPr>
          <a:xfrm>
            <a:off x="549912" y="2597553"/>
            <a:ext cx="7572756" cy="369332"/>
          </a:xfrm>
          <a:prstGeom prst="rect">
            <a:avLst/>
          </a:prstGeom>
        </p:spPr>
        <p:txBody>
          <a:bodyPr wrap="square">
            <a:spAutoFit/>
          </a:bodyPr>
          <a:lstStyle/>
          <a:p>
            <a:r>
              <a:rPr lang="en-ID" dirty="0">
                <a:solidFill>
                  <a:srgbClr val="000000"/>
                </a:solidFill>
                <a:latin typeface="AdvGTIMES-R"/>
              </a:rPr>
              <a:t>Similar to (</a:t>
            </a:r>
            <a:r>
              <a:rPr lang="en-ID" dirty="0">
                <a:solidFill>
                  <a:srgbClr val="0000FF"/>
                </a:solidFill>
                <a:latin typeface="AdvGTIMES-R"/>
              </a:rPr>
              <a:t>7.17</a:t>
            </a:r>
            <a:r>
              <a:rPr lang="en-ID" dirty="0">
                <a:solidFill>
                  <a:srgbClr val="000000"/>
                </a:solidFill>
                <a:latin typeface="AdvGTIMES-R"/>
              </a:rPr>
              <a:t>), (</a:t>
            </a:r>
            <a:r>
              <a:rPr lang="en-ID" dirty="0">
                <a:solidFill>
                  <a:srgbClr val="0000FF"/>
                </a:solidFill>
                <a:latin typeface="AdvGTIMES-R"/>
              </a:rPr>
              <a:t>7.21</a:t>
            </a:r>
            <a:r>
              <a:rPr lang="en-ID" dirty="0">
                <a:solidFill>
                  <a:srgbClr val="000000"/>
                </a:solidFill>
                <a:latin typeface="AdvGTIMES-R"/>
              </a:rPr>
              <a:t>) applies to upward transmission lines.</a:t>
            </a:r>
            <a:endParaRPr lang="en-US" dirty="0"/>
          </a:p>
        </p:txBody>
      </p:sp>
      <p:sp>
        <p:nvSpPr>
          <p:cNvPr id="10" name="Rectangle 9"/>
          <p:cNvSpPr/>
          <p:nvPr/>
        </p:nvSpPr>
        <p:spPr>
          <a:xfrm>
            <a:off x="549912" y="3799300"/>
            <a:ext cx="2864887" cy="369332"/>
          </a:xfrm>
          <a:prstGeom prst="rect">
            <a:avLst/>
          </a:prstGeom>
        </p:spPr>
        <p:txBody>
          <a:bodyPr wrap="none">
            <a:spAutoFit/>
          </a:bodyPr>
          <a:lstStyle/>
          <a:p>
            <a:r>
              <a:rPr lang="en-ID" dirty="0">
                <a:latin typeface="AdvGTIMES-R"/>
              </a:rPr>
              <a:t>where </a:t>
            </a:r>
            <a:r>
              <a:rPr lang="en-ID" dirty="0">
                <a:latin typeface="AdvGTIMES-IT"/>
              </a:rPr>
              <a:t>S </a:t>
            </a:r>
            <a:r>
              <a:rPr lang="en-ID" dirty="0">
                <a:latin typeface="AdvGTIMES-R"/>
              </a:rPr>
              <a:t>is defined before.</a:t>
            </a:r>
            <a:endParaRPr lang="en-US" dirty="0"/>
          </a:p>
        </p:txBody>
      </p:sp>
      <p:sp>
        <p:nvSpPr>
          <p:cNvPr id="11" name="Rectangle 10"/>
          <p:cNvSpPr/>
          <p:nvPr/>
        </p:nvSpPr>
        <p:spPr>
          <a:xfrm>
            <a:off x="293303" y="4305175"/>
            <a:ext cx="3121496" cy="400110"/>
          </a:xfrm>
          <a:prstGeom prst="rect">
            <a:avLst/>
          </a:prstGeom>
        </p:spPr>
        <p:txBody>
          <a:bodyPr wrap="none">
            <a:spAutoFit/>
          </a:bodyPr>
          <a:lstStyle/>
          <a:p>
            <a:r>
              <a:rPr lang="en-US" sz="2000" b="1" dirty="0">
                <a:latin typeface="AdvGTIMES-BI"/>
              </a:rPr>
              <a:t>7.5.2 Solution Algorithm</a:t>
            </a:r>
            <a:endParaRPr lang="en-US" sz="2000" b="1" dirty="0"/>
          </a:p>
        </p:txBody>
      </p:sp>
      <p:sp>
        <p:nvSpPr>
          <p:cNvPr id="13" name="Rectangle 12"/>
          <p:cNvSpPr/>
          <p:nvPr/>
        </p:nvSpPr>
        <p:spPr>
          <a:xfrm>
            <a:off x="508482" y="4719081"/>
            <a:ext cx="8959848" cy="1200329"/>
          </a:xfrm>
          <a:prstGeom prst="rect">
            <a:avLst/>
          </a:prstGeom>
        </p:spPr>
        <p:txBody>
          <a:bodyPr wrap="square">
            <a:spAutoFit/>
          </a:bodyPr>
          <a:lstStyle/>
          <a:p>
            <a:r>
              <a:rPr lang="en-ID" dirty="0">
                <a:solidFill>
                  <a:srgbClr val="000000"/>
                </a:solidFill>
                <a:latin typeface="AdvGTIMES-R"/>
              </a:rPr>
              <a:t>The problem defined so for is similar to (</a:t>
            </a:r>
            <a:r>
              <a:rPr lang="en-ID" dirty="0">
                <a:solidFill>
                  <a:srgbClr val="0000FF"/>
                </a:solidFill>
                <a:latin typeface="AdvGTIMES-R"/>
              </a:rPr>
              <a:t>7.9</a:t>
            </a:r>
            <a:r>
              <a:rPr lang="en-ID" dirty="0">
                <a:solidFill>
                  <a:srgbClr val="000000"/>
                </a:solidFill>
                <a:latin typeface="AdvGTIMES-R"/>
              </a:rPr>
              <a:t>) and (</a:t>
            </a:r>
            <a:r>
              <a:rPr lang="en-ID" dirty="0">
                <a:solidFill>
                  <a:srgbClr val="0000FF"/>
                </a:solidFill>
                <a:latin typeface="AdvGTIMES-R"/>
              </a:rPr>
              <a:t>7.10</a:t>
            </a:r>
            <a:r>
              <a:rPr lang="en-ID" dirty="0">
                <a:solidFill>
                  <a:srgbClr val="000000"/>
                </a:solidFill>
                <a:latin typeface="AdvGTIMES-R"/>
              </a:rPr>
              <a:t>); however, with added and</a:t>
            </a:r>
          </a:p>
          <a:p>
            <a:r>
              <a:rPr lang="en-ID" dirty="0">
                <a:solidFill>
                  <a:srgbClr val="000000"/>
                </a:solidFill>
                <a:latin typeface="AdvGTIMES-R"/>
              </a:rPr>
              <a:t>improved objective function terms and constraints. It is a non-linear optimization</a:t>
            </a:r>
          </a:p>
          <a:p>
            <a:r>
              <a:rPr lang="en-ID" dirty="0">
                <a:solidFill>
                  <a:srgbClr val="000000"/>
                </a:solidFill>
                <a:latin typeface="AdvGTIMES-R"/>
              </a:rPr>
              <a:t>problem which can not readily be solved by existing packages. Metaheuristic</a:t>
            </a:r>
          </a:p>
          <a:p>
            <a:r>
              <a:rPr lang="en-ID" dirty="0">
                <a:solidFill>
                  <a:srgbClr val="000000"/>
                </a:solidFill>
                <a:latin typeface="AdvGTIMES-R"/>
              </a:rPr>
              <a:t>algorithms; such as Genetic Algorithm (GA), Simulated Annealing (SA), </a:t>
            </a:r>
            <a:endParaRPr lang="en-US" dirty="0"/>
          </a:p>
        </p:txBody>
      </p:sp>
    </p:spTree>
    <p:extLst>
      <p:ext uri="{BB962C8B-B14F-4D97-AF65-F5344CB8AC3E}">
        <p14:creationId xmlns:p14="http://schemas.microsoft.com/office/powerpoint/2010/main" val="1349635717"/>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215</a:t>
            </a:fld>
            <a:endParaRPr lang="en-US"/>
          </a:p>
        </p:txBody>
      </p:sp>
      <p:sp>
        <p:nvSpPr>
          <p:cNvPr id="6" name="Rectangle 5"/>
          <p:cNvSpPr/>
          <p:nvPr/>
        </p:nvSpPr>
        <p:spPr>
          <a:xfrm>
            <a:off x="568200" y="326740"/>
            <a:ext cx="8959848" cy="2862322"/>
          </a:xfrm>
          <a:prstGeom prst="rect">
            <a:avLst/>
          </a:prstGeom>
        </p:spPr>
        <p:txBody>
          <a:bodyPr wrap="square">
            <a:spAutoFit/>
          </a:bodyPr>
          <a:lstStyle/>
          <a:p>
            <a:r>
              <a:rPr lang="en-ID" dirty="0" err="1" smtClean="0">
                <a:solidFill>
                  <a:srgbClr val="000000"/>
                </a:solidFill>
                <a:latin typeface="AdvGTIMES-R"/>
              </a:rPr>
              <a:t>Tabu</a:t>
            </a:r>
            <a:r>
              <a:rPr lang="en-ID" dirty="0" smtClean="0">
                <a:solidFill>
                  <a:srgbClr val="000000"/>
                </a:solidFill>
                <a:latin typeface="AdvGTIMES-R"/>
              </a:rPr>
              <a:t> Search </a:t>
            </a:r>
            <a:r>
              <a:rPr lang="en-ID" dirty="0">
                <a:solidFill>
                  <a:srgbClr val="000000"/>
                </a:solidFill>
                <a:latin typeface="AdvGTIMES-R"/>
              </a:rPr>
              <a:t>(TS), etc.; are powerful enough to be applied for these types of the</a:t>
            </a:r>
          </a:p>
          <a:p>
            <a:r>
              <a:rPr lang="en-ID" dirty="0">
                <a:solidFill>
                  <a:srgbClr val="000000"/>
                </a:solidFill>
                <a:latin typeface="AdvGTIMES-R"/>
              </a:rPr>
              <a:t>problems, even for large scale systems. In the following subsections, the authors</a:t>
            </a:r>
          </a:p>
          <a:p>
            <a:r>
              <a:rPr lang="en-ID" dirty="0">
                <a:solidFill>
                  <a:srgbClr val="000000"/>
                </a:solidFill>
                <a:latin typeface="AdvGTIMES-R"/>
              </a:rPr>
              <a:t>experiences in using GA are demonstrated. For some details on GA, the reader is</a:t>
            </a:r>
          </a:p>
          <a:p>
            <a:r>
              <a:rPr lang="en-ID" dirty="0">
                <a:solidFill>
                  <a:srgbClr val="000000"/>
                </a:solidFill>
                <a:latin typeface="AdvGTIMES-R"/>
              </a:rPr>
              <a:t>encouraged to, initially; follow the materials covered in </a:t>
            </a:r>
            <a:r>
              <a:rPr lang="en-ID" dirty="0">
                <a:solidFill>
                  <a:srgbClr val="0000FF"/>
                </a:solidFill>
                <a:latin typeface="AdvGTIMES-R"/>
              </a:rPr>
              <a:t>Chap. 2</a:t>
            </a:r>
            <a:r>
              <a:rPr lang="en-ID" dirty="0">
                <a:solidFill>
                  <a:srgbClr val="000000"/>
                </a:solidFill>
                <a:latin typeface="AdvGTIMES-R"/>
              </a:rPr>
              <a:t>. GA is a metaheuristic</a:t>
            </a:r>
          </a:p>
          <a:p>
            <a:r>
              <a:rPr lang="en-ID" dirty="0">
                <a:solidFill>
                  <a:srgbClr val="000000"/>
                </a:solidFill>
                <a:latin typeface="AdvGTIMES-R"/>
              </a:rPr>
              <a:t>approach used for optimization problems. Some chromosomes are initially</a:t>
            </a:r>
          </a:p>
          <a:p>
            <a:r>
              <a:rPr lang="en-ID" dirty="0">
                <a:solidFill>
                  <a:srgbClr val="000000"/>
                </a:solidFill>
                <a:latin typeface="AdvGTIMES-R"/>
              </a:rPr>
              <a:t>generated. Two operators, namely, crossover and mutation, are thereafter</a:t>
            </a:r>
          </a:p>
          <a:p>
            <a:r>
              <a:rPr lang="en-ID" dirty="0">
                <a:solidFill>
                  <a:srgbClr val="000000"/>
                </a:solidFill>
                <a:latin typeface="AdvGTIMES-R"/>
              </a:rPr>
              <a:t>applied and new chromosomes are then generated. In what follows, the crossover</a:t>
            </a:r>
          </a:p>
          <a:p>
            <a:r>
              <a:rPr lang="en-ID" dirty="0">
                <a:solidFill>
                  <a:srgbClr val="000000"/>
                </a:solidFill>
                <a:latin typeface="AdvGTIMES-R"/>
              </a:rPr>
              <a:t>and mutation operators, in improved forms, are described.</a:t>
            </a:r>
          </a:p>
          <a:p>
            <a:r>
              <a:rPr lang="en-ID" dirty="0">
                <a:solidFill>
                  <a:srgbClr val="000000"/>
                </a:solidFill>
                <a:latin typeface="AdvGTIMES-R"/>
              </a:rPr>
              <a:t>The decision variables considered in the chromosomes are in fact the supplying</a:t>
            </a:r>
          </a:p>
          <a:p>
            <a:r>
              <a:rPr lang="en-US" dirty="0">
                <a:solidFill>
                  <a:srgbClr val="000000"/>
                </a:solidFill>
                <a:latin typeface="AdvGTIMES-R"/>
              </a:rPr>
              <a:t>substations as</a:t>
            </a:r>
            <a:endParaRPr lang="en-US" dirty="0"/>
          </a:p>
        </p:txBody>
      </p:sp>
      <p:pic>
        <p:nvPicPr>
          <p:cNvPr id="2" name="Picture 1"/>
          <p:cNvPicPr>
            <a:picLocks noChangeAspect="1"/>
          </p:cNvPicPr>
          <p:nvPr/>
        </p:nvPicPr>
        <p:blipFill>
          <a:blip r:embed="rId2"/>
          <a:stretch>
            <a:fillRect/>
          </a:stretch>
        </p:blipFill>
        <p:spPr>
          <a:xfrm>
            <a:off x="1671104" y="3275608"/>
            <a:ext cx="7107135" cy="668572"/>
          </a:xfrm>
          <a:prstGeom prst="rect">
            <a:avLst/>
          </a:prstGeom>
        </p:spPr>
      </p:pic>
      <p:pic>
        <p:nvPicPr>
          <p:cNvPr id="3" name="Picture 2"/>
          <p:cNvPicPr>
            <a:picLocks noChangeAspect="1"/>
          </p:cNvPicPr>
          <p:nvPr/>
        </p:nvPicPr>
        <p:blipFill>
          <a:blip r:embed="rId3"/>
          <a:stretch>
            <a:fillRect/>
          </a:stretch>
        </p:blipFill>
        <p:spPr>
          <a:xfrm>
            <a:off x="703578" y="4008519"/>
            <a:ext cx="7376376" cy="1119640"/>
          </a:xfrm>
          <a:prstGeom prst="rect">
            <a:avLst/>
          </a:prstGeom>
        </p:spPr>
      </p:pic>
      <p:sp>
        <p:nvSpPr>
          <p:cNvPr id="7" name="Rectangle 6"/>
          <p:cNvSpPr/>
          <p:nvPr/>
        </p:nvSpPr>
        <p:spPr>
          <a:xfrm>
            <a:off x="568200" y="5325072"/>
            <a:ext cx="8712960" cy="646331"/>
          </a:xfrm>
          <a:prstGeom prst="rect">
            <a:avLst/>
          </a:prstGeom>
        </p:spPr>
        <p:txBody>
          <a:bodyPr wrap="square">
            <a:spAutoFit/>
          </a:bodyPr>
          <a:lstStyle/>
          <a:p>
            <a:r>
              <a:rPr lang="en-ID" dirty="0">
                <a:solidFill>
                  <a:srgbClr val="000000"/>
                </a:solidFill>
                <a:latin typeface="AdvGTIMES-R"/>
              </a:rPr>
              <a:t>Two crossover operators, namely, normal and mathematical, are applied as</a:t>
            </a:r>
          </a:p>
          <a:p>
            <a:r>
              <a:rPr lang="en-ID" dirty="0">
                <a:solidFill>
                  <a:srgbClr val="000000"/>
                </a:solidFill>
                <a:latin typeface="AdvGTIMES-R"/>
              </a:rPr>
              <a:t>shown in (</a:t>
            </a:r>
            <a:r>
              <a:rPr lang="en-ID" dirty="0">
                <a:solidFill>
                  <a:srgbClr val="0000FF"/>
                </a:solidFill>
                <a:latin typeface="AdvGTIMES-R"/>
              </a:rPr>
              <a:t>7.23</a:t>
            </a:r>
            <a:r>
              <a:rPr lang="en-ID" dirty="0">
                <a:solidFill>
                  <a:srgbClr val="000000"/>
                </a:solidFill>
                <a:latin typeface="AdvGTIMES-R"/>
              </a:rPr>
              <a:t>) and (</a:t>
            </a:r>
            <a:r>
              <a:rPr lang="en-ID" dirty="0">
                <a:solidFill>
                  <a:srgbClr val="0000FF"/>
                </a:solidFill>
                <a:latin typeface="AdvGTIMES-R"/>
              </a:rPr>
              <a:t>7.24</a:t>
            </a:r>
            <a:r>
              <a:rPr lang="en-ID" dirty="0">
                <a:solidFill>
                  <a:srgbClr val="000000"/>
                </a:solidFill>
                <a:latin typeface="AdvGTIMES-R"/>
              </a:rPr>
              <a:t>).</a:t>
            </a:r>
            <a:endParaRPr lang="en-US" dirty="0"/>
          </a:p>
        </p:txBody>
      </p:sp>
    </p:spTree>
    <p:extLst>
      <p:ext uri="{BB962C8B-B14F-4D97-AF65-F5344CB8AC3E}">
        <p14:creationId xmlns:p14="http://schemas.microsoft.com/office/powerpoint/2010/main" val="2986383635"/>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216</a:t>
            </a:fld>
            <a:endParaRPr lang="en-US"/>
          </a:p>
        </p:txBody>
      </p:sp>
      <p:pic>
        <p:nvPicPr>
          <p:cNvPr id="2" name="Picture 1"/>
          <p:cNvPicPr>
            <a:picLocks noChangeAspect="1"/>
          </p:cNvPicPr>
          <p:nvPr/>
        </p:nvPicPr>
        <p:blipFill>
          <a:blip r:embed="rId2"/>
          <a:stretch>
            <a:fillRect/>
          </a:stretch>
        </p:blipFill>
        <p:spPr>
          <a:xfrm>
            <a:off x="1212913" y="414528"/>
            <a:ext cx="7254911" cy="3553968"/>
          </a:xfrm>
          <a:prstGeom prst="rect">
            <a:avLst/>
          </a:prstGeom>
        </p:spPr>
      </p:pic>
      <p:pic>
        <p:nvPicPr>
          <p:cNvPr id="3" name="Picture 2"/>
          <p:cNvPicPr>
            <a:picLocks noChangeAspect="1"/>
          </p:cNvPicPr>
          <p:nvPr/>
        </p:nvPicPr>
        <p:blipFill>
          <a:blip r:embed="rId3"/>
          <a:stretch>
            <a:fillRect/>
          </a:stretch>
        </p:blipFill>
        <p:spPr>
          <a:xfrm>
            <a:off x="1212912" y="4007833"/>
            <a:ext cx="7254911" cy="1836107"/>
          </a:xfrm>
          <a:prstGeom prst="rect">
            <a:avLst/>
          </a:prstGeom>
        </p:spPr>
      </p:pic>
    </p:spTree>
    <p:extLst>
      <p:ext uri="{BB962C8B-B14F-4D97-AF65-F5344CB8AC3E}">
        <p14:creationId xmlns:p14="http://schemas.microsoft.com/office/powerpoint/2010/main" val="2407749753"/>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217</a:t>
            </a:fld>
            <a:endParaRPr lang="en-US"/>
          </a:p>
        </p:txBody>
      </p:sp>
      <p:sp>
        <p:nvSpPr>
          <p:cNvPr id="2" name="Rectangle 1"/>
          <p:cNvSpPr/>
          <p:nvPr/>
        </p:nvSpPr>
        <p:spPr>
          <a:xfrm>
            <a:off x="400812" y="323380"/>
            <a:ext cx="8762748" cy="646331"/>
          </a:xfrm>
          <a:prstGeom prst="rect">
            <a:avLst/>
          </a:prstGeom>
        </p:spPr>
        <p:txBody>
          <a:bodyPr wrap="square">
            <a:spAutoFit/>
          </a:bodyPr>
          <a:lstStyle/>
          <a:p>
            <a:r>
              <a:rPr lang="en-ID" dirty="0">
                <a:latin typeface="AdvGTIMES-R"/>
              </a:rPr>
              <a:t>where </a:t>
            </a:r>
            <a:r>
              <a:rPr lang="en-ID" dirty="0">
                <a:latin typeface="AdvPSMP10"/>
              </a:rPr>
              <a:t>a </a:t>
            </a:r>
            <a:r>
              <a:rPr lang="en-ID" dirty="0">
                <a:latin typeface="AdvGTIMES-R"/>
              </a:rPr>
              <a:t>is a random number [0, 1</a:t>
            </a:r>
            <a:r>
              <a:rPr lang="en-ID" dirty="0" smtClean="0">
                <a:latin typeface="AdvGTIMES-R"/>
              </a:rPr>
              <a:t>]. Regarding </a:t>
            </a:r>
            <a:r>
              <a:rPr lang="en-ID" dirty="0">
                <a:latin typeface="AdvGTIMES-R"/>
              </a:rPr>
              <a:t>mutation operator, four options are proposed to improve </a:t>
            </a:r>
            <a:r>
              <a:rPr lang="en-ID" dirty="0" smtClean="0">
                <a:latin typeface="AdvGTIMES-R"/>
              </a:rPr>
              <a:t>the </a:t>
            </a:r>
            <a:r>
              <a:rPr lang="en-US" dirty="0" smtClean="0">
                <a:latin typeface="AdvGTIMES-R"/>
              </a:rPr>
              <a:t>optimization </a:t>
            </a:r>
            <a:r>
              <a:rPr lang="en-US" dirty="0">
                <a:latin typeface="AdvGTIMES-R"/>
              </a:rPr>
              <a:t>procedure</a:t>
            </a:r>
            <a:endParaRPr lang="en-US" dirty="0"/>
          </a:p>
        </p:txBody>
      </p:sp>
      <p:sp>
        <p:nvSpPr>
          <p:cNvPr id="3" name="Rectangle 2"/>
          <p:cNvSpPr/>
          <p:nvPr/>
        </p:nvSpPr>
        <p:spPr>
          <a:xfrm>
            <a:off x="400812" y="1196078"/>
            <a:ext cx="4259499" cy="369332"/>
          </a:xfrm>
          <a:prstGeom prst="rect">
            <a:avLst/>
          </a:prstGeom>
        </p:spPr>
        <p:txBody>
          <a:bodyPr wrap="none">
            <a:spAutoFit/>
          </a:bodyPr>
          <a:lstStyle/>
          <a:p>
            <a:pPr marL="285750" indent="-285750">
              <a:buFont typeface="Arial" panose="020B0604020202020204" pitchFamily="34" charset="0"/>
              <a:buChar char="•"/>
            </a:pPr>
            <a:r>
              <a:rPr lang="en-ID" dirty="0" smtClean="0">
                <a:solidFill>
                  <a:srgbClr val="000000"/>
                </a:solidFill>
                <a:latin typeface="AdvGTIMES-IT"/>
              </a:rPr>
              <a:t>Normal </a:t>
            </a:r>
            <a:r>
              <a:rPr lang="en-ID" dirty="0">
                <a:solidFill>
                  <a:srgbClr val="000000"/>
                </a:solidFill>
                <a:latin typeface="AdvGTIMES-IT"/>
              </a:rPr>
              <a:t>mutation </a:t>
            </a:r>
            <a:r>
              <a:rPr lang="en-ID" dirty="0">
                <a:solidFill>
                  <a:srgbClr val="000000"/>
                </a:solidFill>
                <a:latin typeface="AdvGTIMES-R"/>
              </a:rPr>
              <a:t>as shown in (</a:t>
            </a:r>
            <a:r>
              <a:rPr lang="en-ID" dirty="0">
                <a:solidFill>
                  <a:srgbClr val="0000FF"/>
                </a:solidFill>
                <a:latin typeface="AdvGTIMES-R"/>
              </a:rPr>
              <a:t>7.25</a:t>
            </a:r>
            <a:r>
              <a:rPr lang="en-ID" dirty="0">
                <a:solidFill>
                  <a:srgbClr val="000000"/>
                </a:solidFill>
                <a:latin typeface="AdvGTIMES-R"/>
              </a:rPr>
              <a:t>)</a:t>
            </a:r>
            <a:endParaRPr lang="en-US" dirty="0"/>
          </a:p>
        </p:txBody>
      </p:sp>
      <p:pic>
        <p:nvPicPr>
          <p:cNvPr id="6" name="Picture 5"/>
          <p:cNvPicPr>
            <a:picLocks noChangeAspect="1"/>
          </p:cNvPicPr>
          <p:nvPr/>
        </p:nvPicPr>
        <p:blipFill>
          <a:blip r:embed="rId2"/>
          <a:stretch>
            <a:fillRect/>
          </a:stretch>
        </p:blipFill>
        <p:spPr>
          <a:xfrm>
            <a:off x="1758841" y="1742795"/>
            <a:ext cx="6562199" cy="2129180"/>
          </a:xfrm>
          <a:prstGeom prst="rect">
            <a:avLst/>
          </a:prstGeom>
        </p:spPr>
      </p:pic>
      <p:sp>
        <p:nvSpPr>
          <p:cNvPr id="7" name="Rectangle 6"/>
          <p:cNvSpPr/>
          <p:nvPr/>
        </p:nvSpPr>
        <p:spPr>
          <a:xfrm>
            <a:off x="801488" y="4049360"/>
            <a:ext cx="7666336" cy="369332"/>
          </a:xfrm>
          <a:prstGeom prst="rect">
            <a:avLst/>
          </a:prstGeom>
        </p:spPr>
        <p:txBody>
          <a:bodyPr wrap="square">
            <a:spAutoFit/>
          </a:bodyPr>
          <a:lstStyle/>
          <a:p>
            <a:r>
              <a:rPr lang="en-US" dirty="0">
                <a:latin typeface="AdvGTIMES-R"/>
              </a:rPr>
              <a:t>where </a:t>
            </a:r>
            <a:r>
              <a:rPr lang="en-US" dirty="0" smtClean="0">
                <a:latin typeface="AdvGTIMES-IT"/>
              </a:rPr>
              <a:t>x</a:t>
            </a:r>
            <a:r>
              <a:rPr lang="en-US" sz="800" dirty="0" smtClean="0">
                <a:latin typeface="AdvGTIMES-R"/>
              </a:rPr>
              <a:t>1</a:t>
            </a:r>
            <a:r>
              <a:rPr lang="en-US" sz="800" dirty="0" smtClean="0">
                <a:latin typeface="AdvGTIMES-IT"/>
              </a:rPr>
              <a:t>j    </a:t>
            </a:r>
            <a:r>
              <a:rPr lang="en-ID" dirty="0" smtClean="0">
                <a:latin typeface="AdvGTIMES-R"/>
              </a:rPr>
              <a:t>is </a:t>
            </a:r>
            <a:r>
              <a:rPr lang="en-ID" dirty="0">
                <a:latin typeface="AdvGTIMES-R"/>
              </a:rPr>
              <a:t>a random number in the </a:t>
            </a:r>
            <a:r>
              <a:rPr lang="en-ID" dirty="0" err="1">
                <a:latin typeface="AdvGTIMES-IT"/>
              </a:rPr>
              <a:t>j</a:t>
            </a:r>
            <a:r>
              <a:rPr lang="en-ID" dirty="0" err="1">
                <a:latin typeface="AdvGTIMES-R"/>
              </a:rPr>
              <a:t>th</a:t>
            </a:r>
            <a:r>
              <a:rPr lang="en-ID" dirty="0">
                <a:latin typeface="AdvGTIMES-R"/>
              </a:rPr>
              <a:t> variable range.</a:t>
            </a:r>
            <a:endParaRPr lang="en-US" dirty="0"/>
          </a:p>
        </p:txBody>
      </p:sp>
    </p:spTree>
    <p:extLst>
      <p:ext uri="{BB962C8B-B14F-4D97-AF65-F5344CB8AC3E}">
        <p14:creationId xmlns:p14="http://schemas.microsoft.com/office/powerpoint/2010/main" val="3159906978"/>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218</a:t>
            </a:fld>
            <a:endParaRPr lang="en-US"/>
          </a:p>
        </p:txBody>
      </p:sp>
      <p:sp>
        <p:nvSpPr>
          <p:cNvPr id="2" name="Rectangle 1"/>
          <p:cNvSpPr/>
          <p:nvPr/>
        </p:nvSpPr>
        <p:spPr>
          <a:xfrm>
            <a:off x="619275" y="408355"/>
            <a:ext cx="6173724" cy="369332"/>
          </a:xfrm>
          <a:prstGeom prst="rect">
            <a:avLst/>
          </a:prstGeom>
        </p:spPr>
        <p:txBody>
          <a:bodyPr wrap="square">
            <a:spAutoFit/>
          </a:bodyPr>
          <a:lstStyle/>
          <a:p>
            <a:pPr marL="285750" indent="-285750">
              <a:buFont typeface="Arial" panose="020B0604020202020204" pitchFamily="34" charset="0"/>
              <a:buChar char="•"/>
            </a:pPr>
            <a:r>
              <a:rPr lang="en-ID" dirty="0" smtClean="0">
                <a:solidFill>
                  <a:srgbClr val="000000"/>
                </a:solidFill>
                <a:latin typeface="AdvGTIMES-IT"/>
              </a:rPr>
              <a:t>The </a:t>
            </a:r>
            <a:r>
              <a:rPr lang="en-ID" dirty="0">
                <a:solidFill>
                  <a:srgbClr val="000000"/>
                </a:solidFill>
                <a:latin typeface="AdvGTIMES-IT"/>
              </a:rPr>
              <a:t>most suitable mutation </a:t>
            </a:r>
            <a:r>
              <a:rPr lang="en-ID" dirty="0">
                <a:solidFill>
                  <a:srgbClr val="000000"/>
                </a:solidFill>
                <a:latin typeface="AdvGTIMES-R"/>
              </a:rPr>
              <a:t>as shown in (</a:t>
            </a:r>
            <a:r>
              <a:rPr lang="en-ID" dirty="0">
                <a:solidFill>
                  <a:srgbClr val="0000FF"/>
                </a:solidFill>
                <a:latin typeface="AdvGTIMES-R"/>
              </a:rPr>
              <a:t>7.26</a:t>
            </a:r>
            <a:r>
              <a:rPr lang="en-ID" dirty="0">
                <a:solidFill>
                  <a:srgbClr val="000000"/>
                </a:solidFill>
                <a:latin typeface="AdvGTIMES-R"/>
              </a:rPr>
              <a:t>)</a:t>
            </a:r>
            <a:endParaRPr lang="en-US" dirty="0"/>
          </a:p>
        </p:txBody>
      </p:sp>
      <p:sp>
        <p:nvSpPr>
          <p:cNvPr id="3" name="Rectangle 2"/>
          <p:cNvSpPr/>
          <p:nvPr/>
        </p:nvSpPr>
        <p:spPr>
          <a:xfrm>
            <a:off x="958596" y="3474637"/>
            <a:ext cx="7801356" cy="369332"/>
          </a:xfrm>
          <a:prstGeom prst="rect">
            <a:avLst/>
          </a:prstGeom>
        </p:spPr>
        <p:txBody>
          <a:bodyPr wrap="square">
            <a:spAutoFit/>
          </a:bodyPr>
          <a:lstStyle/>
          <a:p>
            <a:r>
              <a:rPr lang="en-US" dirty="0">
                <a:latin typeface="AdvGTIMES-R"/>
              </a:rPr>
              <a:t>where </a:t>
            </a:r>
            <a:r>
              <a:rPr lang="en-US" dirty="0" smtClean="0">
                <a:latin typeface="AdvGTIMES-IT"/>
              </a:rPr>
              <a:t>x</a:t>
            </a:r>
            <a:r>
              <a:rPr lang="en-US" sz="800" dirty="0" smtClean="0">
                <a:latin typeface="AdvGTIMES-R"/>
              </a:rPr>
              <a:t>1 </a:t>
            </a:r>
            <a:r>
              <a:rPr lang="en-ID" sz="800" dirty="0" smtClean="0">
                <a:latin typeface="AdvGTIMES-IT"/>
              </a:rPr>
              <a:t>j </a:t>
            </a:r>
            <a:r>
              <a:rPr lang="en-ID" dirty="0">
                <a:latin typeface="AdvGTIMES-R"/>
              </a:rPr>
              <a:t>is the most suitable substation for supplying the </a:t>
            </a:r>
            <a:r>
              <a:rPr lang="en-ID" dirty="0" err="1">
                <a:latin typeface="AdvGTIMES-IT"/>
              </a:rPr>
              <a:t>j</a:t>
            </a:r>
            <a:r>
              <a:rPr lang="en-ID" dirty="0" err="1">
                <a:latin typeface="AdvGTIMES-R"/>
              </a:rPr>
              <a:t>th</a:t>
            </a:r>
            <a:r>
              <a:rPr lang="en-ID" dirty="0">
                <a:latin typeface="AdvGTIMES-R"/>
              </a:rPr>
              <a:t> load.</a:t>
            </a:r>
            <a:endParaRPr lang="en-US" dirty="0"/>
          </a:p>
        </p:txBody>
      </p:sp>
      <p:pic>
        <p:nvPicPr>
          <p:cNvPr id="6" name="Picture 5"/>
          <p:cNvPicPr>
            <a:picLocks noChangeAspect="1"/>
          </p:cNvPicPr>
          <p:nvPr/>
        </p:nvPicPr>
        <p:blipFill>
          <a:blip r:embed="rId2"/>
          <a:stretch>
            <a:fillRect/>
          </a:stretch>
        </p:blipFill>
        <p:spPr>
          <a:xfrm>
            <a:off x="1550972" y="859900"/>
            <a:ext cx="6806643" cy="2532524"/>
          </a:xfrm>
          <a:prstGeom prst="rect">
            <a:avLst/>
          </a:prstGeom>
        </p:spPr>
      </p:pic>
      <p:sp>
        <p:nvSpPr>
          <p:cNvPr id="7" name="Rectangle 6"/>
          <p:cNvSpPr/>
          <p:nvPr/>
        </p:nvSpPr>
        <p:spPr>
          <a:xfrm>
            <a:off x="619275" y="4046655"/>
            <a:ext cx="8670036" cy="1200329"/>
          </a:xfrm>
          <a:prstGeom prst="rect">
            <a:avLst/>
          </a:prstGeom>
        </p:spPr>
        <p:txBody>
          <a:bodyPr wrap="square">
            <a:spAutoFit/>
          </a:bodyPr>
          <a:lstStyle/>
          <a:p>
            <a:pPr marL="285750" indent="-285750">
              <a:buFont typeface="Arial" panose="020B0604020202020204" pitchFamily="34" charset="0"/>
              <a:buChar char="•"/>
            </a:pPr>
            <a:r>
              <a:rPr lang="en-ID" dirty="0" smtClean="0">
                <a:solidFill>
                  <a:srgbClr val="000000"/>
                </a:solidFill>
                <a:latin typeface="AdvGTIMES-IT"/>
              </a:rPr>
              <a:t>Substation </a:t>
            </a:r>
            <a:r>
              <a:rPr lang="en-ID" dirty="0" err="1">
                <a:solidFill>
                  <a:srgbClr val="000000"/>
                </a:solidFill>
                <a:latin typeface="AdvGTIMES-IT"/>
              </a:rPr>
              <a:t>eliminationmutation</a:t>
            </a:r>
            <a:r>
              <a:rPr lang="en-ID" dirty="0">
                <a:solidFill>
                  <a:srgbClr val="000000"/>
                </a:solidFill>
                <a:latin typeface="AdvGTIMES-IT"/>
              </a:rPr>
              <a:t> </a:t>
            </a:r>
            <a:r>
              <a:rPr lang="en-ID" dirty="0" err="1">
                <a:solidFill>
                  <a:srgbClr val="000000"/>
                </a:solidFill>
                <a:latin typeface="AdvGTIMES-R"/>
              </a:rPr>
              <a:t>inwhich</a:t>
            </a:r>
            <a:r>
              <a:rPr lang="en-ID" dirty="0">
                <a:solidFill>
                  <a:srgbClr val="000000"/>
                </a:solidFill>
                <a:latin typeface="AdvGTIMES-R"/>
              </a:rPr>
              <a:t> a substation is randomly selected and all </a:t>
            </a:r>
            <a:r>
              <a:rPr lang="en-ID" dirty="0" smtClean="0">
                <a:solidFill>
                  <a:srgbClr val="000000"/>
                </a:solidFill>
                <a:latin typeface="AdvGTIMES-R"/>
              </a:rPr>
              <a:t>of its </a:t>
            </a:r>
            <a:r>
              <a:rPr lang="en-ID" dirty="0">
                <a:solidFill>
                  <a:srgbClr val="000000"/>
                </a:solidFill>
                <a:latin typeface="AdvGTIMES-R"/>
              </a:rPr>
              <a:t>connecting loads are disconnected and then connected to its closest substation.</a:t>
            </a:r>
          </a:p>
          <a:p>
            <a:pPr marL="285750" indent="-285750">
              <a:buFont typeface="Arial" panose="020B0604020202020204" pitchFamily="34" charset="0"/>
              <a:buChar char="•"/>
            </a:pPr>
            <a:r>
              <a:rPr lang="en-ID" dirty="0" smtClean="0">
                <a:solidFill>
                  <a:srgbClr val="000000"/>
                </a:solidFill>
                <a:latin typeface="AdvGTIMES-IT"/>
              </a:rPr>
              <a:t>Dual </a:t>
            </a:r>
            <a:r>
              <a:rPr lang="en-ID" dirty="0">
                <a:solidFill>
                  <a:srgbClr val="000000"/>
                </a:solidFill>
                <a:latin typeface="AdvGTIMES-IT"/>
              </a:rPr>
              <a:t>displacement mutation </a:t>
            </a:r>
            <a:r>
              <a:rPr lang="en-ID" dirty="0">
                <a:solidFill>
                  <a:srgbClr val="000000"/>
                </a:solidFill>
                <a:latin typeface="AdvGTIMES-R"/>
              </a:rPr>
              <a:t>as shown in (</a:t>
            </a:r>
            <a:r>
              <a:rPr lang="en-ID" dirty="0">
                <a:solidFill>
                  <a:srgbClr val="0000FF"/>
                </a:solidFill>
                <a:latin typeface="AdvGTIMES-R"/>
              </a:rPr>
              <a:t>7.27</a:t>
            </a:r>
            <a:r>
              <a:rPr lang="en-ID" dirty="0">
                <a:solidFill>
                  <a:srgbClr val="000000"/>
                </a:solidFill>
                <a:latin typeface="AdvGTIMES-R"/>
              </a:rPr>
              <a:t>)</a:t>
            </a:r>
            <a:endParaRPr lang="en-US" dirty="0"/>
          </a:p>
        </p:txBody>
      </p:sp>
    </p:spTree>
    <p:extLst>
      <p:ext uri="{BB962C8B-B14F-4D97-AF65-F5344CB8AC3E}">
        <p14:creationId xmlns:p14="http://schemas.microsoft.com/office/powerpoint/2010/main" val="373973949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219</a:t>
            </a:fld>
            <a:endParaRPr lang="en-US"/>
          </a:p>
        </p:txBody>
      </p:sp>
      <p:pic>
        <p:nvPicPr>
          <p:cNvPr id="2" name="Picture 1"/>
          <p:cNvPicPr>
            <a:picLocks noChangeAspect="1"/>
          </p:cNvPicPr>
          <p:nvPr/>
        </p:nvPicPr>
        <p:blipFill>
          <a:blip r:embed="rId2"/>
          <a:stretch>
            <a:fillRect/>
          </a:stretch>
        </p:blipFill>
        <p:spPr>
          <a:xfrm>
            <a:off x="1119944" y="358500"/>
            <a:ext cx="6972976" cy="2384700"/>
          </a:xfrm>
          <a:prstGeom prst="rect">
            <a:avLst/>
          </a:prstGeom>
        </p:spPr>
      </p:pic>
      <p:sp>
        <p:nvSpPr>
          <p:cNvPr id="3" name="Rectangle 2"/>
          <p:cNvSpPr/>
          <p:nvPr/>
        </p:nvSpPr>
        <p:spPr>
          <a:xfrm>
            <a:off x="656844" y="2818004"/>
            <a:ext cx="9035796" cy="1754326"/>
          </a:xfrm>
          <a:prstGeom prst="rect">
            <a:avLst/>
          </a:prstGeom>
        </p:spPr>
        <p:txBody>
          <a:bodyPr wrap="square">
            <a:spAutoFit/>
          </a:bodyPr>
          <a:lstStyle/>
          <a:p>
            <a:r>
              <a:rPr lang="en-ID" dirty="0">
                <a:solidFill>
                  <a:srgbClr val="000000"/>
                </a:solidFill>
                <a:latin typeface="AdvGTIMES-R"/>
              </a:rPr>
              <a:t>In each stage, a fitness value is calculated for each population with assigning a</a:t>
            </a:r>
          </a:p>
          <a:p>
            <a:r>
              <a:rPr lang="en-ID" dirty="0">
                <a:solidFill>
                  <a:srgbClr val="000000"/>
                </a:solidFill>
                <a:latin typeface="AdvGTIMES-R"/>
              </a:rPr>
              <a:t>penalty factor to the infeasible solutions (i.e., the ones violating the constraints).</a:t>
            </a:r>
          </a:p>
          <a:p>
            <a:r>
              <a:rPr lang="en-ID" dirty="0">
                <a:solidFill>
                  <a:srgbClr val="000000"/>
                </a:solidFill>
                <a:latin typeface="AdvGTIMES-R"/>
              </a:rPr>
              <a:t>To speed up the convergence properties of the algorithm and at the same time, to</a:t>
            </a:r>
          </a:p>
          <a:p>
            <a:r>
              <a:rPr lang="en-ID" dirty="0">
                <a:solidFill>
                  <a:srgbClr val="000000"/>
                </a:solidFill>
                <a:latin typeface="AdvGTIMES-R"/>
              </a:rPr>
              <a:t>use the information which may still be useful in rejected chromosomes, this</a:t>
            </a:r>
          </a:p>
          <a:p>
            <a:r>
              <a:rPr lang="en-ID" dirty="0">
                <a:solidFill>
                  <a:srgbClr val="000000"/>
                </a:solidFill>
                <a:latin typeface="AdvGTIMES-R"/>
              </a:rPr>
              <a:t>penalty factor is linearly increased (through iterations) from zero toward a very</a:t>
            </a:r>
          </a:p>
          <a:p>
            <a:r>
              <a:rPr lang="en-ID" dirty="0">
                <a:solidFill>
                  <a:srgbClr val="000000"/>
                </a:solidFill>
                <a:latin typeface="AdvGTIMES-R"/>
              </a:rPr>
              <a:t>high value. The fitness function is in fact the cost as detailed in (</a:t>
            </a:r>
            <a:r>
              <a:rPr lang="en-ID" dirty="0">
                <a:solidFill>
                  <a:srgbClr val="0000FF"/>
                </a:solidFill>
                <a:latin typeface="AdvGTIMES-R"/>
              </a:rPr>
              <a:t>7.11</a:t>
            </a:r>
            <a:r>
              <a:rPr lang="en-ID" dirty="0">
                <a:solidFill>
                  <a:srgbClr val="000000"/>
                </a:solidFill>
                <a:latin typeface="AdvGTIMES-R"/>
              </a:rPr>
              <a:t>).</a:t>
            </a:r>
            <a:endParaRPr lang="en-US" dirty="0"/>
          </a:p>
        </p:txBody>
      </p:sp>
      <p:sp>
        <p:nvSpPr>
          <p:cNvPr id="6" name="Rectangle 5"/>
          <p:cNvSpPr/>
          <p:nvPr/>
        </p:nvSpPr>
        <p:spPr>
          <a:xfrm>
            <a:off x="266577" y="4735140"/>
            <a:ext cx="2847254" cy="400110"/>
          </a:xfrm>
          <a:prstGeom prst="rect">
            <a:avLst/>
          </a:prstGeom>
        </p:spPr>
        <p:txBody>
          <a:bodyPr wrap="none">
            <a:spAutoFit/>
          </a:bodyPr>
          <a:lstStyle/>
          <a:p>
            <a:r>
              <a:rPr lang="en-US" sz="2000" b="1" dirty="0">
                <a:latin typeface="AdvGTIMES-B"/>
              </a:rPr>
              <a:t>7.6 Numerical Results</a:t>
            </a:r>
            <a:endParaRPr lang="en-US" sz="2000" b="1" dirty="0"/>
          </a:p>
        </p:txBody>
      </p:sp>
      <p:sp>
        <p:nvSpPr>
          <p:cNvPr id="7" name="Rectangle 6"/>
          <p:cNvSpPr/>
          <p:nvPr/>
        </p:nvSpPr>
        <p:spPr>
          <a:xfrm>
            <a:off x="656844" y="5144613"/>
            <a:ext cx="8506716" cy="923330"/>
          </a:xfrm>
          <a:prstGeom prst="rect">
            <a:avLst/>
          </a:prstGeom>
        </p:spPr>
        <p:txBody>
          <a:bodyPr wrap="square">
            <a:spAutoFit/>
          </a:bodyPr>
          <a:lstStyle/>
          <a:p>
            <a:r>
              <a:rPr lang="en-ID" dirty="0">
                <a:solidFill>
                  <a:srgbClr val="000000"/>
                </a:solidFill>
                <a:latin typeface="AdvGTIMES-R"/>
              </a:rPr>
              <a:t>Following what we have covered in </a:t>
            </a:r>
            <a:r>
              <a:rPr lang="en-ID" dirty="0">
                <a:solidFill>
                  <a:srgbClr val="0000FF"/>
                </a:solidFill>
                <a:latin typeface="AdvGTIMES-R"/>
              </a:rPr>
              <a:t>Sects. 7.4 </a:t>
            </a:r>
            <a:r>
              <a:rPr lang="en-ID" dirty="0">
                <a:solidFill>
                  <a:srgbClr val="000000"/>
                </a:solidFill>
                <a:latin typeface="AdvGTIMES-R"/>
              </a:rPr>
              <a:t>and </a:t>
            </a:r>
            <a:r>
              <a:rPr lang="en-ID" dirty="0">
                <a:solidFill>
                  <a:srgbClr val="0000FF"/>
                </a:solidFill>
                <a:latin typeface="AdvGTIMES-R"/>
              </a:rPr>
              <a:t>7.5</a:t>
            </a:r>
            <a:r>
              <a:rPr lang="en-ID" dirty="0">
                <a:solidFill>
                  <a:srgbClr val="000000"/>
                </a:solidFill>
                <a:latin typeface="AdvGTIMES-R"/>
              </a:rPr>
              <a:t>, in this section we present</a:t>
            </a:r>
          </a:p>
          <a:p>
            <a:r>
              <a:rPr lang="en-ID" dirty="0">
                <a:solidFill>
                  <a:srgbClr val="000000"/>
                </a:solidFill>
                <a:latin typeface="AdvGTIMES-R"/>
              </a:rPr>
              <a:t>the numerical results on a typical system so that the algorithm capabilities may be</a:t>
            </a:r>
          </a:p>
          <a:p>
            <a:r>
              <a:rPr lang="en-US" dirty="0">
                <a:solidFill>
                  <a:srgbClr val="000000"/>
                </a:solidFill>
                <a:latin typeface="AdvGTIMES-R"/>
              </a:rPr>
              <a:t>assessed.</a:t>
            </a:r>
            <a:endParaRPr lang="en-US" dirty="0"/>
          </a:p>
        </p:txBody>
      </p:sp>
    </p:spTree>
    <p:extLst>
      <p:ext uri="{BB962C8B-B14F-4D97-AF65-F5344CB8AC3E}">
        <p14:creationId xmlns:p14="http://schemas.microsoft.com/office/powerpoint/2010/main" val="3089933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5404" y="318897"/>
            <a:ext cx="8816340" cy="707886"/>
          </a:xfrm>
          <a:prstGeom prst="rect">
            <a:avLst/>
          </a:prstGeom>
        </p:spPr>
        <p:txBody>
          <a:bodyPr wrap="square">
            <a:spAutoFit/>
          </a:bodyPr>
          <a:lstStyle/>
          <a:p>
            <a:r>
              <a:rPr lang="id-ID" sz="2000" dirty="0"/>
              <a:t>Tidak ada aturan emas dalam menentukan masalah perencanaan jangka pendek atau jangka panjang.</a:t>
            </a:r>
            <a:endParaRPr lang="en-ID" sz="2000" dirty="0">
              <a:solidFill>
                <a:srgbClr val="000000"/>
              </a:solidFill>
              <a:latin typeface="AdvGTIMES-R"/>
            </a:endParaRPr>
          </a:p>
        </p:txBody>
      </p:sp>
      <p:sp>
        <p:nvSpPr>
          <p:cNvPr id="4" name="Rectangle 3"/>
          <p:cNvSpPr/>
          <p:nvPr/>
        </p:nvSpPr>
        <p:spPr>
          <a:xfrm>
            <a:off x="565404" y="2848110"/>
            <a:ext cx="8752332" cy="1477328"/>
          </a:xfrm>
          <a:prstGeom prst="rect">
            <a:avLst/>
          </a:prstGeom>
        </p:spPr>
        <p:txBody>
          <a:bodyPr wrap="square">
            <a:spAutoFit/>
          </a:bodyPr>
          <a:lstStyle/>
          <a:p>
            <a:r>
              <a:rPr lang="en-ID" dirty="0" err="1">
                <a:solidFill>
                  <a:srgbClr val="000000"/>
                </a:solidFill>
                <a:latin typeface="AdvGTIMES-R"/>
              </a:rPr>
              <a:t>Lebih</a:t>
            </a:r>
            <a:r>
              <a:rPr lang="en-ID" dirty="0">
                <a:solidFill>
                  <a:srgbClr val="000000"/>
                </a:solidFill>
                <a:latin typeface="AdvGTIMES-R"/>
              </a:rPr>
              <a:t> </a:t>
            </a:r>
            <a:r>
              <a:rPr lang="en-ID" dirty="0" err="1">
                <a:solidFill>
                  <a:srgbClr val="000000"/>
                </a:solidFill>
                <a:latin typeface="AdvGTIMES-R"/>
              </a:rPr>
              <a:t>dari</a:t>
            </a:r>
            <a:r>
              <a:rPr lang="en-ID" dirty="0">
                <a:solidFill>
                  <a:srgbClr val="000000"/>
                </a:solidFill>
                <a:latin typeface="AdvGTIMES-R"/>
              </a:rPr>
              <a:t> </a:t>
            </a:r>
            <a:r>
              <a:rPr lang="en-ID" dirty="0" err="1">
                <a:solidFill>
                  <a:srgbClr val="000000"/>
                </a:solidFill>
                <a:latin typeface="AdvGTIMES-R"/>
              </a:rPr>
              <a:t>itu</a:t>
            </a:r>
            <a:r>
              <a:rPr lang="en-ID" dirty="0">
                <a:solidFill>
                  <a:srgbClr val="000000"/>
                </a:solidFill>
                <a:latin typeface="AdvGTIMES-R"/>
              </a:rPr>
              <a:t> (3-10 </a:t>
            </a:r>
            <a:r>
              <a:rPr lang="en-ID" dirty="0" err="1">
                <a:solidFill>
                  <a:srgbClr val="000000"/>
                </a:solidFill>
                <a:latin typeface="AdvGTIMES-R"/>
              </a:rPr>
              <a:t>tahun</a:t>
            </a:r>
            <a:r>
              <a:rPr lang="en-ID" dirty="0">
                <a:solidFill>
                  <a:srgbClr val="000000"/>
                </a:solidFill>
                <a:latin typeface="AdvGTIMES-R"/>
              </a:rPr>
              <a:t> </a:t>
            </a:r>
            <a:r>
              <a:rPr lang="en-ID" dirty="0" err="1">
                <a:solidFill>
                  <a:srgbClr val="000000"/>
                </a:solidFill>
                <a:latin typeface="AdvGTIMES-R"/>
              </a:rPr>
              <a:t>dan</a:t>
            </a:r>
            <a:r>
              <a:rPr lang="en-ID" dirty="0">
                <a:solidFill>
                  <a:srgbClr val="000000"/>
                </a:solidFill>
                <a:latin typeface="AdvGTIMES-R"/>
              </a:rPr>
              <a:t> </a:t>
            </a:r>
            <a:r>
              <a:rPr lang="en-ID" dirty="0" err="1">
                <a:solidFill>
                  <a:srgbClr val="000000"/>
                </a:solidFill>
                <a:latin typeface="AdvGTIMES-R"/>
              </a:rPr>
              <a:t>bahkan</a:t>
            </a:r>
            <a:r>
              <a:rPr lang="en-ID" dirty="0">
                <a:solidFill>
                  <a:srgbClr val="000000"/>
                </a:solidFill>
                <a:latin typeface="AdvGTIMES-R"/>
              </a:rPr>
              <a:t> </a:t>
            </a:r>
            <a:r>
              <a:rPr lang="en-ID" dirty="0" err="1">
                <a:solidFill>
                  <a:srgbClr val="000000"/>
                </a:solidFill>
                <a:latin typeface="AdvGTIMES-R"/>
              </a:rPr>
              <a:t>lebih</a:t>
            </a:r>
            <a:r>
              <a:rPr lang="en-ID" dirty="0">
                <a:solidFill>
                  <a:srgbClr val="000000"/>
                </a:solidFill>
                <a:latin typeface="AdvGTIMES-R"/>
              </a:rPr>
              <a:t> </a:t>
            </a:r>
            <a:r>
              <a:rPr lang="en-ID" dirty="0" err="1">
                <a:solidFill>
                  <a:srgbClr val="000000"/>
                </a:solidFill>
                <a:latin typeface="AdvGTIMES-R"/>
              </a:rPr>
              <a:t>tinggi</a:t>
            </a:r>
            <a:r>
              <a:rPr lang="en-ID" dirty="0">
                <a:solidFill>
                  <a:srgbClr val="000000"/>
                </a:solidFill>
                <a:latin typeface="AdvGTIMES-R"/>
              </a:rPr>
              <a:t>) </a:t>
            </a:r>
            <a:r>
              <a:rPr lang="en-ID" dirty="0" err="1">
                <a:solidFill>
                  <a:srgbClr val="000000"/>
                </a:solidFill>
                <a:latin typeface="AdvGTIMES-R"/>
              </a:rPr>
              <a:t>disebut</a:t>
            </a:r>
            <a:r>
              <a:rPr lang="en-ID" dirty="0">
                <a:solidFill>
                  <a:srgbClr val="000000"/>
                </a:solidFill>
                <a:latin typeface="AdvGTIMES-R"/>
              </a:rPr>
              <a:t> </a:t>
            </a:r>
            <a:r>
              <a:rPr lang="en-ID" dirty="0" err="1">
                <a:solidFill>
                  <a:srgbClr val="000000"/>
                </a:solidFill>
                <a:latin typeface="AdvGTIMES-R"/>
              </a:rPr>
              <a:t>perencanaan</a:t>
            </a:r>
            <a:r>
              <a:rPr lang="en-ID" dirty="0">
                <a:solidFill>
                  <a:srgbClr val="000000"/>
                </a:solidFill>
                <a:latin typeface="AdvGTIMES-R"/>
              </a:rPr>
              <a:t> </a:t>
            </a:r>
            <a:r>
              <a:rPr lang="en-ID" dirty="0" err="1">
                <a:solidFill>
                  <a:srgbClr val="000000"/>
                </a:solidFill>
                <a:latin typeface="AdvGTIMES-R"/>
              </a:rPr>
              <a:t>jangka</a:t>
            </a:r>
            <a:r>
              <a:rPr lang="en-ID" dirty="0">
                <a:solidFill>
                  <a:srgbClr val="000000"/>
                </a:solidFill>
                <a:latin typeface="AdvGTIMES-R"/>
              </a:rPr>
              <a:t> </a:t>
            </a:r>
            <a:r>
              <a:rPr lang="en-ID" dirty="0" err="1">
                <a:solidFill>
                  <a:srgbClr val="000000"/>
                </a:solidFill>
                <a:latin typeface="AdvGTIMES-R"/>
              </a:rPr>
              <a:t>panjang</a:t>
            </a:r>
            <a:r>
              <a:rPr lang="en-ID" dirty="0">
                <a:solidFill>
                  <a:srgbClr val="000000"/>
                </a:solidFill>
                <a:latin typeface="AdvGTIMES-R"/>
              </a:rPr>
              <a:t>(</a:t>
            </a:r>
            <a:r>
              <a:rPr lang="en-ID" dirty="0" err="1">
                <a:solidFill>
                  <a:srgbClr val="000000"/>
                </a:solidFill>
                <a:latin typeface="AdvGTIMES-R"/>
              </a:rPr>
              <a:t>biasanya</a:t>
            </a:r>
            <a:r>
              <a:rPr lang="en-ID" dirty="0">
                <a:solidFill>
                  <a:srgbClr val="000000"/>
                </a:solidFill>
                <a:latin typeface="AdvGTIMES-R"/>
              </a:rPr>
              <a:t> </a:t>
            </a:r>
            <a:r>
              <a:rPr lang="en-ID" dirty="0" err="1">
                <a:solidFill>
                  <a:srgbClr val="000000"/>
                </a:solidFill>
                <a:latin typeface="AdvGTIMES-R"/>
              </a:rPr>
              <a:t>perencanaan</a:t>
            </a:r>
            <a:r>
              <a:rPr lang="en-ID" dirty="0">
                <a:solidFill>
                  <a:srgbClr val="000000"/>
                </a:solidFill>
                <a:latin typeface="AdvGTIMES-R"/>
              </a:rPr>
              <a:t> </a:t>
            </a:r>
            <a:r>
              <a:rPr lang="en-ID" dirty="0" err="1">
                <a:solidFill>
                  <a:srgbClr val="000000"/>
                </a:solidFill>
                <a:latin typeface="AdvGTIMES-R"/>
              </a:rPr>
              <a:t>transmisi</a:t>
            </a:r>
            <a:r>
              <a:rPr lang="en-ID" dirty="0">
                <a:solidFill>
                  <a:srgbClr val="000000"/>
                </a:solidFill>
                <a:latin typeface="AdvGTIMES-R"/>
              </a:rPr>
              <a:t>) di mana </a:t>
            </a:r>
            <a:r>
              <a:rPr lang="en-ID" dirty="0" err="1">
                <a:solidFill>
                  <a:srgbClr val="000000"/>
                </a:solidFill>
                <a:latin typeface="AdvGTIMES-R"/>
              </a:rPr>
              <a:t>memprediksi</a:t>
            </a:r>
            <a:r>
              <a:rPr lang="en-ID" dirty="0">
                <a:solidFill>
                  <a:srgbClr val="000000"/>
                </a:solidFill>
                <a:latin typeface="AdvGTIMES-R"/>
              </a:rPr>
              <a:t> </a:t>
            </a:r>
            <a:r>
              <a:rPr lang="en-ID" dirty="0" err="1">
                <a:solidFill>
                  <a:srgbClr val="000000"/>
                </a:solidFill>
                <a:latin typeface="AdvGTIMES-R"/>
              </a:rPr>
              <a:t>perilaku</a:t>
            </a:r>
            <a:r>
              <a:rPr lang="en-ID" dirty="0">
                <a:solidFill>
                  <a:srgbClr val="000000"/>
                </a:solidFill>
                <a:latin typeface="AdvGTIMES-R"/>
              </a:rPr>
              <a:t> </a:t>
            </a:r>
            <a:r>
              <a:rPr lang="en-ID" dirty="0" err="1">
                <a:solidFill>
                  <a:srgbClr val="000000"/>
                </a:solidFill>
                <a:latin typeface="AdvGTIMES-R"/>
              </a:rPr>
              <a:t>sistem</a:t>
            </a:r>
            <a:r>
              <a:rPr lang="en-ID" dirty="0">
                <a:solidFill>
                  <a:srgbClr val="000000"/>
                </a:solidFill>
                <a:latin typeface="AdvGTIMES-R"/>
              </a:rPr>
              <a:t> </a:t>
            </a:r>
            <a:r>
              <a:rPr lang="en-ID" dirty="0" err="1">
                <a:solidFill>
                  <a:srgbClr val="000000"/>
                </a:solidFill>
                <a:latin typeface="AdvGTIMES-R"/>
              </a:rPr>
              <a:t>mungkin</a:t>
            </a:r>
            <a:r>
              <a:rPr lang="en-ID" dirty="0">
                <a:solidFill>
                  <a:srgbClr val="000000"/>
                </a:solidFill>
                <a:latin typeface="AdvGTIMES-R"/>
              </a:rPr>
              <a:t> </a:t>
            </a:r>
            <a:r>
              <a:rPr lang="en-ID" dirty="0" err="1">
                <a:solidFill>
                  <a:srgbClr val="000000"/>
                </a:solidFill>
                <a:latin typeface="AdvGTIMES-R"/>
              </a:rPr>
              <a:t>untuk</a:t>
            </a:r>
            <a:r>
              <a:rPr lang="en-ID" dirty="0">
                <a:solidFill>
                  <a:srgbClr val="000000"/>
                </a:solidFill>
                <a:latin typeface="AdvGTIMES-R"/>
              </a:rPr>
              <a:t> </a:t>
            </a:r>
            <a:r>
              <a:rPr lang="en-ID" dirty="0" err="1">
                <a:solidFill>
                  <a:srgbClr val="000000"/>
                </a:solidFill>
                <a:latin typeface="AdvGTIMES-R"/>
              </a:rPr>
              <a:t>periode</a:t>
            </a:r>
            <a:r>
              <a:rPr lang="en-ID" dirty="0">
                <a:solidFill>
                  <a:srgbClr val="000000"/>
                </a:solidFill>
                <a:latin typeface="AdvGTIMES-R"/>
              </a:rPr>
              <a:t> yang </a:t>
            </a:r>
            <a:r>
              <a:rPr lang="en-ID" dirty="0" err="1">
                <a:solidFill>
                  <a:srgbClr val="000000"/>
                </a:solidFill>
                <a:latin typeface="AdvGTIMES-R"/>
              </a:rPr>
              <a:t>lebih</a:t>
            </a:r>
            <a:r>
              <a:rPr lang="en-ID" dirty="0">
                <a:solidFill>
                  <a:srgbClr val="000000"/>
                </a:solidFill>
                <a:latin typeface="AdvGTIMES-R"/>
              </a:rPr>
              <a:t> lama </a:t>
            </a:r>
            <a:r>
              <a:rPr lang="en-ID" dirty="0" err="1">
                <a:solidFill>
                  <a:srgbClr val="000000"/>
                </a:solidFill>
                <a:latin typeface="AdvGTIMES-R"/>
              </a:rPr>
              <a:t>ini</a:t>
            </a:r>
            <a:r>
              <a:rPr lang="en-ID" dirty="0">
                <a:solidFill>
                  <a:srgbClr val="000000"/>
                </a:solidFill>
                <a:latin typeface="AdvGTIMES-R"/>
              </a:rPr>
              <a:t>. </a:t>
            </a:r>
            <a:r>
              <a:rPr lang="en-ID" dirty="0" err="1">
                <a:solidFill>
                  <a:srgbClr val="000000"/>
                </a:solidFill>
                <a:latin typeface="AdvGTIMES-R"/>
              </a:rPr>
              <a:t>Apalagi</a:t>
            </a:r>
            <a:r>
              <a:rPr lang="en-ID" dirty="0">
                <a:solidFill>
                  <a:srgbClr val="000000"/>
                </a:solidFill>
                <a:latin typeface="AdvGTIMES-R"/>
              </a:rPr>
              <a:t> </a:t>
            </a:r>
            <a:r>
              <a:rPr lang="en-ID" dirty="0" err="1">
                <a:solidFill>
                  <a:srgbClr val="000000"/>
                </a:solidFill>
                <a:latin typeface="AdvGTIMES-R"/>
              </a:rPr>
              <a:t>memasang</a:t>
            </a:r>
            <a:r>
              <a:rPr lang="en-ID" dirty="0">
                <a:solidFill>
                  <a:srgbClr val="000000"/>
                </a:solidFill>
                <a:latin typeface="AdvGTIMES-R"/>
              </a:rPr>
              <a:t> </a:t>
            </a:r>
            <a:r>
              <a:rPr lang="en-ID" dirty="0" err="1">
                <a:solidFill>
                  <a:srgbClr val="000000"/>
                </a:solidFill>
                <a:latin typeface="AdvGTIMES-R"/>
              </a:rPr>
              <a:t>elemen</a:t>
            </a:r>
            <a:r>
              <a:rPr lang="en-ID" dirty="0">
                <a:solidFill>
                  <a:srgbClr val="000000"/>
                </a:solidFill>
                <a:latin typeface="AdvGTIMES-R"/>
              </a:rPr>
              <a:t> </a:t>
            </a:r>
            <a:r>
              <a:rPr lang="en-ID" dirty="0" err="1">
                <a:solidFill>
                  <a:srgbClr val="000000"/>
                </a:solidFill>
                <a:latin typeface="AdvGTIMES-R"/>
              </a:rPr>
              <a:t>baru</a:t>
            </a:r>
            <a:r>
              <a:rPr lang="en-ID" dirty="0">
                <a:solidFill>
                  <a:srgbClr val="000000"/>
                </a:solidFill>
                <a:latin typeface="AdvGTIMES-R"/>
              </a:rPr>
              <a:t> (</a:t>
            </a:r>
            <a:r>
              <a:rPr lang="en-ID" dirty="0" err="1">
                <a:solidFill>
                  <a:srgbClr val="000000"/>
                </a:solidFill>
                <a:latin typeface="AdvGTIMES-R"/>
              </a:rPr>
              <a:t>seperti</a:t>
            </a:r>
            <a:r>
              <a:rPr lang="en-ID" dirty="0">
                <a:solidFill>
                  <a:srgbClr val="000000"/>
                </a:solidFill>
                <a:latin typeface="AdvGTIMES-R"/>
              </a:rPr>
              <a:t> 765 kV UHV </a:t>
            </a:r>
            <a:r>
              <a:rPr lang="en-ID" dirty="0" err="1">
                <a:solidFill>
                  <a:srgbClr val="000000"/>
                </a:solidFill>
                <a:latin typeface="AdvGTIMES-R"/>
              </a:rPr>
              <a:t>atau</a:t>
            </a:r>
            <a:r>
              <a:rPr lang="en-ID" dirty="0">
                <a:solidFill>
                  <a:srgbClr val="000000"/>
                </a:solidFill>
                <a:latin typeface="AdvGTIMES-R"/>
              </a:rPr>
              <a:t> PLTN) </a:t>
            </a:r>
            <a:r>
              <a:rPr lang="en-ID" dirty="0" err="1">
                <a:solidFill>
                  <a:srgbClr val="000000"/>
                </a:solidFill>
                <a:latin typeface="AdvGTIMES-R"/>
              </a:rPr>
              <a:t>harus</a:t>
            </a:r>
            <a:r>
              <a:rPr lang="en-ID" dirty="0">
                <a:solidFill>
                  <a:srgbClr val="000000"/>
                </a:solidFill>
                <a:latin typeface="AdvGTIMES-R"/>
              </a:rPr>
              <a:t> </a:t>
            </a:r>
            <a:r>
              <a:rPr lang="en-ID" dirty="0" err="1">
                <a:solidFill>
                  <a:srgbClr val="000000"/>
                </a:solidFill>
                <a:latin typeface="AdvGTIMES-R"/>
              </a:rPr>
              <a:t>diputuskan</a:t>
            </a:r>
            <a:r>
              <a:rPr lang="en-ID" dirty="0">
                <a:solidFill>
                  <a:srgbClr val="000000"/>
                </a:solidFill>
                <a:latin typeface="AdvGTIMES-R"/>
              </a:rPr>
              <a:t> </a:t>
            </a:r>
            <a:r>
              <a:rPr lang="en-ID" dirty="0" err="1">
                <a:solidFill>
                  <a:srgbClr val="000000"/>
                </a:solidFill>
                <a:latin typeface="AdvGTIMES-R"/>
              </a:rPr>
              <a:t>terlebih</a:t>
            </a:r>
            <a:r>
              <a:rPr lang="en-ID" dirty="0">
                <a:solidFill>
                  <a:srgbClr val="000000"/>
                </a:solidFill>
                <a:latin typeface="AdvGTIMES-R"/>
              </a:rPr>
              <a:t> </a:t>
            </a:r>
            <a:r>
              <a:rPr lang="en-ID" dirty="0" err="1">
                <a:solidFill>
                  <a:srgbClr val="000000"/>
                </a:solidFill>
                <a:latin typeface="AdvGTIMES-R"/>
              </a:rPr>
              <a:t>dahuluitu</a:t>
            </a:r>
            <a:r>
              <a:rPr lang="en-ID" dirty="0">
                <a:solidFill>
                  <a:srgbClr val="000000"/>
                </a:solidFill>
                <a:latin typeface="AdvGTIMES-R"/>
              </a:rPr>
              <a:t> </a:t>
            </a:r>
            <a:r>
              <a:rPr lang="en-ID" dirty="0" err="1">
                <a:solidFill>
                  <a:srgbClr val="000000"/>
                </a:solidFill>
                <a:latin typeface="AdvGTIMES-R"/>
              </a:rPr>
              <a:t>akan</a:t>
            </a:r>
            <a:r>
              <a:rPr lang="en-ID" dirty="0">
                <a:solidFill>
                  <a:srgbClr val="000000"/>
                </a:solidFill>
                <a:latin typeface="AdvGTIMES-R"/>
              </a:rPr>
              <a:t> </a:t>
            </a:r>
            <a:r>
              <a:rPr lang="en-ID" dirty="0" err="1">
                <a:solidFill>
                  <a:srgbClr val="000000"/>
                </a:solidFill>
                <a:latin typeface="AdvGTIMES-R"/>
              </a:rPr>
              <a:t>tersedia</a:t>
            </a:r>
            <a:r>
              <a:rPr lang="en-ID" dirty="0">
                <a:solidFill>
                  <a:srgbClr val="000000"/>
                </a:solidFill>
                <a:latin typeface="AdvGTIMES-R"/>
              </a:rPr>
              <a:t> </a:t>
            </a:r>
            <a:r>
              <a:rPr lang="en-ID" dirty="0" err="1">
                <a:solidFill>
                  <a:srgbClr val="000000"/>
                </a:solidFill>
                <a:latin typeface="AdvGTIMES-R"/>
              </a:rPr>
              <a:t>pada</a:t>
            </a:r>
            <a:r>
              <a:rPr lang="en-ID" dirty="0">
                <a:solidFill>
                  <a:srgbClr val="000000"/>
                </a:solidFill>
                <a:latin typeface="AdvGTIMES-R"/>
              </a:rPr>
              <a:t> </a:t>
            </a:r>
            <a:r>
              <a:rPr lang="en-ID" dirty="0" err="1">
                <a:solidFill>
                  <a:srgbClr val="000000"/>
                </a:solidFill>
                <a:latin typeface="AdvGTIMES-R"/>
              </a:rPr>
              <a:t>waktunya</a:t>
            </a:r>
            <a:r>
              <a:rPr lang="en-ID" dirty="0">
                <a:solidFill>
                  <a:srgbClr val="000000"/>
                </a:solidFill>
                <a:latin typeface="AdvGTIMES-R"/>
              </a:rPr>
              <a:t>.</a:t>
            </a:r>
          </a:p>
        </p:txBody>
      </p:sp>
      <p:sp>
        <p:nvSpPr>
          <p:cNvPr id="5" name="Rectangle 4"/>
          <p:cNvSpPr/>
          <p:nvPr/>
        </p:nvSpPr>
        <p:spPr>
          <a:xfrm>
            <a:off x="565404" y="1032430"/>
            <a:ext cx="8752332" cy="1754326"/>
          </a:xfrm>
          <a:prstGeom prst="rect">
            <a:avLst/>
          </a:prstGeom>
        </p:spPr>
        <p:txBody>
          <a:bodyPr wrap="square">
            <a:spAutoFit/>
          </a:bodyPr>
          <a:lstStyle/>
          <a:p>
            <a:r>
              <a:rPr lang="en-ID" dirty="0" err="1">
                <a:solidFill>
                  <a:srgbClr val="000000"/>
                </a:solidFill>
                <a:latin typeface="AdvGTIMES-R"/>
              </a:rPr>
              <a:t>Biasanya</a:t>
            </a:r>
            <a:r>
              <a:rPr lang="en-ID" dirty="0">
                <a:solidFill>
                  <a:srgbClr val="000000"/>
                </a:solidFill>
                <a:latin typeface="AdvGTIMES-R"/>
              </a:rPr>
              <a:t>, &lt;1 </a:t>
            </a:r>
            <a:r>
              <a:rPr lang="en-ID" dirty="0" err="1">
                <a:solidFill>
                  <a:srgbClr val="000000"/>
                </a:solidFill>
                <a:latin typeface="AdvGTIMES-R"/>
              </a:rPr>
              <a:t>tahun</a:t>
            </a:r>
            <a:r>
              <a:rPr lang="en-ID" dirty="0">
                <a:solidFill>
                  <a:srgbClr val="000000"/>
                </a:solidFill>
                <a:latin typeface="AdvGTIMES-R"/>
              </a:rPr>
              <a:t> </a:t>
            </a:r>
            <a:r>
              <a:rPr lang="en-ID" dirty="0" err="1">
                <a:solidFill>
                  <a:srgbClr val="000000"/>
                </a:solidFill>
                <a:latin typeface="AdvGTIMES-R"/>
              </a:rPr>
              <a:t>jatuh</a:t>
            </a:r>
            <a:r>
              <a:rPr lang="en-ID" dirty="0">
                <a:solidFill>
                  <a:srgbClr val="000000"/>
                </a:solidFill>
                <a:latin typeface="AdvGTIMES-R"/>
              </a:rPr>
              <a:t> </a:t>
            </a:r>
            <a:r>
              <a:rPr lang="en-ID" dirty="0" err="1">
                <a:solidFill>
                  <a:srgbClr val="000000"/>
                </a:solidFill>
                <a:latin typeface="AdvGTIMES-R"/>
              </a:rPr>
              <a:t>ke</a:t>
            </a:r>
            <a:r>
              <a:rPr lang="en-ID" dirty="0">
                <a:solidFill>
                  <a:srgbClr val="000000"/>
                </a:solidFill>
                <a:latin typeface="AdvGTIMES-R"/>
              </a:rPr>
              <a:t> </a:t>
            </a:r>
            <a:r>
              <a:rPr lang="en-ID" dirty="0" err="1">
                <a:solidFill>
                  <a:srgbClr val="000000"/>
                </a:solidFill>
                <a:latin typeface="AdvGTIMES-R"/>
              </a:rPr>
              <a:t>dalam</a:t>
            </a:r>
            <a:r>
              <a:rPr lang="en-ID" dirty="0">
                <a:solidFill>
                  <a:srgbClr val="000000"/>
                </a:solidFill>
                <a:latin typeface="AdvGTIMES-R"/>
              </a:rPr>
              <a:t> </a:t>
            </a:r>
            <a:r>
              <a:rPr lang="en-ID" dirty="0" err="1">
                <a:solidFill>
                  <a:srgbClr val="000000"/>
                </a:solidFill>
                <a:latin typeface="AdvGTIMES-R"/>
              </a:rPr>
              <a:t>masalah</a:t>
            </a:r>
            <a:r>
              <a:rPr lang="en-ID" dirty="0">
                <a:solidFill>
                  <a:srgbClr val="000000"/>
                </a:solidFill>
                <a:latin typeface="AdvGTIMES-R"/>
              </a:rPr>
              <a:t> </a:t>
            </a:r>
            <a:r>
              <a:rPr lang="en-ID" dirty="0" err="1">
                <a:solidFill>
                  <a:srgbClr val="000000"/>
                </a:solidFill>
                <a:latin typeface="AdvGTIMES-R"/>
              </a:rPr>
              <a:t>perencanaan</a:t>
            </a:r>
            <a:r>
              <a:rPr lang="en-ID" dirty="0">
                <a:solidFill>
                  <a:srgbClr val="000000"/>
                </a:solidFill>
                <a:latin typeface="AdvGTIMES-R"/>
              </a:rPr>
              <a:t> </a:t>
            </a:r>
            <a:r>
              <a:rPr lang="en-ID" dirty="0" err="1">
                <a:solidFill>
                  <a:srgbClr val="000000"/>
                </a:solidFill>
                <a:latin typeface="AdvGTIMES-R"/>
              </a:rPr>
              <a:t>dan</a:t>
            </a:r>
            <a:r>
              <a:rPr lang="en-ID" dirty="0">
                <a:solidFill>
                  <a:srgbClr val="000000"/>
                </a:solidFill>
                <a:latin typeface="AdvGTIMES-R"/>
              </a:rPr>
              <a:t> </a:t>
            </a:r>
            <a:r>
              <a:rPr lang="en-ID" dirty="0" err="1">
                <a:solidFill>
                  <a:srgbClr val="000000"/>
                </a:solidFill>
                <a:latin typeface="AdvGTIMES-R"/>
              </a:rPr>
              <a:t>operasional</a:t>
            </a:r>
            <a:r>
              <a:rPr lang="en-ID" dirty="0">
                <a:solidFill>
                  <a:srgbClr val="000000"/>
                </a:solidFill>
                <a:latin typeface="AdvGTIMES-R"/>
              </a:rPr>
              <a:t> </a:t>
            </a:r>
            <a:r>
              <a:rPr lang="en-ID" dirty="0" err="1">
                <a:solidFill>
                  <a:srgbClr val="000000"/>
                </a:solidFill>
                <a:latin typeface="AdvGTIMES-R"/>
              </a:rPr>
              <a:t>operasional</a:t>
            </a:r>
            <a:r>
              <a:rPr lang="en-ID" dirty="0">
                <a:solidFill>
                  <a:srgbClr val="000000"/>
                </a:solidFill>
                <a:latin typeface="AdvGTIMES-R"/>
              </a:rPr>
              <a:t> (Sect.1.4) di mana </a:t>
            </a:r>
            <a:r>
              <a:rPr lang="en-ID" dirty="0" err="1">
                <a:solidFill>
                  <a:srgbClr val="000000"/>
                </a:solidFill>
                <a:latin typeface="AdvGTIMES-R"/>
              </a:rPr>
              <a:t>tujuannya</a:t>
            </a:r>
            <a:r>
              <a:rPr lang="en-ID" dirty="0">
                <a:solidFill>
                  <a:srgbClr val="000000"/>
                </a:solidFill>
                <a:latin typeface="AdvGTIMES-R"/>
              </a:rPr>
              <a:t> </a:t>
            </a:r>
            <a:r>
              <a:rPr lang="en-ID" dirty="0" err="1">
                <a:solidFill>
                  <a:srgbClr val="000000"/>
                </a:solidFill>
                <a:latin typeface="AdvGTIMES-R"/>
              </a:rPr>
              <a:t>adalah</a:t>
            </a:r>
            <a:r>
              <a:rPr lang="en-ID" dirty="0">
                <a:solidFill>
                  <a:srgbClr val="000000"/>
                </a:solidFill>
                <a:latin typeface="AdvGTIMES-R"/>
              </a:rPr>
              <a:t> </a:t>
            </a:r>
            <a:r>
              <a:rPr lang="en-ID" dirty="0" err="1">
                <a:solidFill>
                  <a:srgbClr val="000000"/>
                </a:solidFill>
                <a:latin typeface="AdvGTIMES-R"/>
              </a:rPr>
              <a:t>untuk</a:t>
            </a:r>
            <a:r>
              <a:rPr lang="en-ID" dirty="0">
                <a:solidFill>
                  <a:srgbClr val="000000"/>
                </a:solidFill>
                <a:latin typeface="AdvGTIMES-R"/>
              </a:rPr>
              <a:t> </a:t>
            </a:r>
            <a:r>
              <a:rPr lang="en-ID" dirty="0" err="1">
                <a:solidFill>
                  <a:srgbClr val="000000"/>
                </a:solidFill>
                <a:latin typeface="AdvGTIMES-R"/>
              </a:rPr>
              <a:t>mengelola</a:t>
            </a:r>
            <a:r>
              <a:rPr lang="en-ID" dirty="0">
                <a:solidFill>
                  <a:srgbClr val="000000"/>
                </a:solidFill>
                <a:latin typeface="AdvGTIMES-R"/>
              </a:rPr>
              <a:t> </a:t>
            </a:r>
            <a:r>
              <a:rPr lang="en-ID" dirty="0" err="1">
                <a:solidFill>
                  <a:srgbClr val="000000"/>
                </a:solidFill>
                <a:latin typeface="AdvGTIMES-R"/>
              </a:rPr>
              <a:t>dan</a:t>
            </a:r>
            <a:r>
              <a:rPr lang="en-ID" dirty="0">
                <a:solidFill>
                  <a:srgbClr val="000000"/>
                </a:solidFill>
                <a:latin typeface="AdvGTIMES-R"/>
              </a:rPr>
              <a:t> </a:t>
            </a:r>
            <a:r>
              <a:rPr lang="en-ID" dirty="0" err="1">
                <a:solidFill>
                  <a:srgbClr val="000000"/>
                </a:solidFill>
                <a:latin typeface="AdvGTIMES-R"/>
              </a:rPr>
              <a:t>mengoperasikan</a:t>
            </a:r>
            <a:r>
              <a:rPr lang="en-ID" dirty="0">
                <a:solidFill>
                  <a:srgbClr val="000000"/>
                </a:solidFill>
                <a:latin typeface="AdvGTIMES-R"/>
              </a:rPr>
              <a:t> </a:t>
            </a:r>
            <a:r>
              <a:rPr lang="en-ID" dirty="0" err="1">
                <a:solidFill>
                  <a:srgbClr val="000000"/>
                </a:solidFill>
                <a:latin typeface="AdvGTIMES-R"/>
              </a:rPr>
              <a:t>sumber</a:t>
            </a:r>
            <a:r>
              <a:rPr lang="en-ID" dirty="0">
                <a:solidFill>
                  <a:srgbClr val="000000"/>
                </a:solidFill>
                <a:latin typeface="AdvGTIMES-R"/>
              </a:rPr>
              <a:t> </a:t>
            </a:r>
            <a:r>
              <a:rPr lang="en-ID" dirty="0" err="1">
                <a:solidFill>
                  <a:srgbClr val="000000"/>
                </a:solidFill>
                <a:latin typeface="AdvGTIMES-R"/>
              </a:rPr>
              <a:t>daya</a:t>
            </a:r>
            <a:r>
              <a:rPr lang="en-ID" dirty="0">
                <a:solidFill>
                  <a:srgbClr val="000000"/>
                </a:solidFill>
                <a:latin typeface="AdvGTIMES-R"/>
              </a:rPr>
              <a:t> yang </a:t>
            </a:r>
            <a:r>
              <a:rPr lang="en-ID" dirty="0" err="1">
                <a:solidFill>
                  <a:srgbClr val="000000"/>
                </a:solidFill>
                <a:latin typeface="AdvGTIMES-R"/>
              </a:rPr>
              <a:t>tersedia</a:t>
            </a:r>
            <a:r>
              <a:rPr lang="en-ID" dirty="0">
                <a:solidFill>
                  <a:srgbClr val="000000"/>
                </a:solidFill>
                <a:latin typeface="AdvGTIMES-R"/>
              </a:rPr>
              <a:t> </a:t>
            </a:r>
            <a:r>
              <a:rPr lang="en-ID" dirty="0" err="1">
                <a:solidFill>
                  <a:srgbClr val="000000"/>
                </a:solidFill>
                <a:latin typeface="AdvGTIMES-R"/>
              </a:rPr>
              <a:t>secara</a:t>
            </a:r>
            <a:r>
              <a:rPr lang="en-ID" dirty="0">
                <a:solidFill>
                  <a:srgbClr val="000000"/>
                </a:solidFill>
                <a:latin typeface="AdvGTIMES-R"/>
              </a:rPr>
              <a:t> </a:t>
            </a:r>
            <a:r>
              <a:rPr lang="en-ID" dirty="0" err="1">
                <a:solidFill>
                  <a:srgbClr val="000000"/>
                </a:solidFill>
                <a:latin typeface="AdvGTIMES-R"/>
              </a:rPr>
              <a:t>efisien</a:t>
            </a:r>
            <a:r>
              <a:rPr lang="en-ID" dirty="0">
                <a:solidFill>
                  <a:srgbClr val="000000"/>
                </a:solidFill>
                <a:latin typeface="AdvGTIMES-R"/>
              </a:rPr>
              <a:t>. </a:t>
            </a:r>
            <a:r>
              <a:rPr lang="en-ID" dirty="0" err="1">
                <a:solidFill>
                  <a:srgbClr val="000000"/>
                </a:solidFill>
                <a:latin typeface="AdvGTIMES-R"/>
              </a:rPr>
              <a:t>Lebih</a:t>
            </a:r>
            <a:r>
              <a:rPr lang="en-ID" dirty="0">
                <a:solidFill>
                  <a:srgbClr val="000000"/>
                </a:solidFill>
                <a:latin typeface="AdvGTIMES-R"/>
              </a:rPr>
              <a:t> </a:t>
            </a:r>
            <a:r>
              <a:rPr lang="en-ID" dirty="0" err="1">
                <a:solidFill>
                  <a:srgbClr val="000000"/>
                </a:solidFill>
                <a:latin typeface="AdvGTIMES-R"/>
              </a:rPr>
              <a:t>dari</a:t>
            </a:r>
            <a:r>
              <a:rPr lang="en-ID" dirty="0">
                <a:solidFill>
                  <a:srgbClr val="000000"/>
                </a:solidFill>
                <a:latin typeface="AdvGTIMES-R"/>
              </a:rPr>
              <a:t> </a:t>
            </a:r>
            <a:r>
              <a:rPr lang="en-ID" dirty="0" err="1">
                <a:solidFill>
                  <a:srgbClr val="000000"/>
                </a:solidFill>
                <a:latin typeface="AdvGTIMES-R"/>
              </a:rPr>
              <a:t>itu</a:t>
            </a:r>
            <a:r>
              <a:rPr lang="en-ID" dirty="0">
                <a:solidFill>
                  <a:srgbClr val="000000"/>
                </a:solidFill>
                <a:latin typeface="AdvGTIMES-R"/>
              </a:rPr>
              <a:t> </a:t>
            </a:r>
            <a:r>
              <a:rPr lang="en-ID" dirty="0" err="1">
                <a:solidFill>
                  <a:srgbClr val="000000"/>
                </a:solidFill>
                <a:latin typeface="AdvGTIMES-R"/>
              </a:rPr>
              <a:t>jatuh</a:t>
            </a:r>
            <a:r>
              <a:rPr lang="en-ID" dirty="0">
                <a:solidFill>
                  <a:srgbClr val="000000"/>
                </a:solidFill>
                <a:latin typeface="AdvGTIMES-R"/>
              </a:rPr>
              <a:t> </a:t>
            </a:r>
            <a:r>
              <a:rPr lang="en-ID" dirty="0" err="1">
                <a:solidFill>
                  <a:srgbClr val="000000"/>
                </a:solidFill>
                <a:latin typeface="AdvGTIMES-R"/>
              </a:rPr>
              <a:t>ke</a:t>
            </a:r>
            <a:r>
              <a:rPr lang="en-ID" dirty="0">
                <a:solidFill>
                  <a:srgbClr val="000000"/>
                </a:solidFill>
                <a:latin typeface="AdvGTIMES-R"/>
              </a:rPr>
              <a:t> </a:t>
            </a:r>
            <a:r>
              <a:rPr lang="en-ID" dirty="0" err="1">
                <a:solidFill>
                  <a:srgbClr val="000000"/>
                </a:solidFill>
                <a:latin typeface="AdvGTIMES-R"/>
              </a:rPr>
              <a:t>tahap</a:t>
            </a:r>
            <a:r>
              <a:rPr lang="en-ID" dirty="0">
                <a:solidFill>
                  <a:srgbClr val="000000"/>
                </a:solidFill>
                <a:latin typeface="AdvGTIMES-R"/>
              </a:rPr>
              <a:t> </a:t>
            </a:r>
            <a:r>
              <a:rPr lang="en-ID" dirty="0" err="1">
                <a:solidFill>
                  <a:srgbClr val="000000"/>
                </a:solidFill>
                <a:latin typeface="AdvGTIMES-R"/>
              </a:rPr>
              <a:t>perencanaan</a:t>
            </a:r>
            <a:r>
              <a:rPr lang="en-ID" dirty="0">
                <a:solidFill>
                  <a:srgbClr val="000000"/>
                </a:solidFill>
                <a:latin typeface="AdvGTIMES-R"/>
              </a:rPr>
              <a:t>. </a:t>
            </a:r>
            <a:r>
              <a:rPr lang="en-ID" dirty="0" err="1">
                <a:solidFill>
                  <a:srgbClr val="000000"/>
                </a:solidFill>
                <a:latin typeface="AdvGTIMES-R"/>
              </a:rPr>
              <a:t>Jika</a:t>
            </a:r>
            <a:r>
              <a:rPr lang="en-ID" dirty="0">
                <a:solidFill>
                  <a:srgbClr val="000000"/>
                </a:solidFill>
                <a:latin typeface="AdvGTIMES-R"/>
              </a:rPr>
              <a:t> </a:t>
            </a:r>
            <a:r>
              <a:rPr lang="en-ID" dirty="0" err="1">
                <a:solidFill>
                  <a:srgbClr val="000000"/>
                </a:solidFill>
                <a:latin typeface="AdvGTIMES-R"/>
              </a:rPr>
              <a:t>memasang</a:t>
            </a:r>
            <a:r>
              <a:rPr lang="en-ID" dirty="0">
                <a:solidFill>
                  <a:srgbClr val="000000"/>
                </a:solidFill>
                <a:latin typeface="AdvGTIMES-R"/>
              </a:rPr>
              <a:t> </a:t>
            </a:r>
            <a:r>
              <a:rPr lang="en-ID" dirty="0" err="1">
                <a:solidFill>
                  <a:srgbClr val="000000"/>
                </a:solidFill>
                <a:latin typeface="AdvGTIMES-R"/>
              </a:rPr>
              <a:t>peralatan</a:t>
            </a:r>
            <a:r>
              <a:rPr lang="en-ID" dirty="0">
                <a:solidFill>
                  <a:srgbClr val="000000"/>
                </a:solidFill>
                <a:latin typeface="AdvGTIMES-R"/>
              </a:rPr>
              <a:t> </a:t>
            </a:r>
            <a:r>
              <a:rPr lang="en-ID" dirty="0" err="1">
                <a:solidFill>
                  <a:srgbClr val="000000"/>
                </a:solidFill>
                <a:latin typeface="AdvGTIMES-R"/>
              </a:rPr>
              <a:t>baru</a:t>
            </a:r>
            <a:r>
              <a:rPr lang="en-ID" dirty="0">
                <a:solidFill>
                  <a:srgbClr val="000000"/>
                </a:solidFill>
                <a:latin typeface="AdvGTIMES-R"/>
              </a:rPr>
              <a:t> </a:t>
            </a:r>
            <a:r>
              <a:rPr lang="en-ID" dirty="0" err="1">
                <a:solidFill>
                  <a:srgbClr val="000000"/>
                </a:solidFill>
                <a:latin typeface="AdvGTIMES-R"/>
              </a:rPr>
              <a:t>dan</a:t>
            </a:r>
            <a:r>
              <a:rPr lang="en-ID" dirty="0">
                <a:solidFill>
                  <a:srgbClr val="000000"/>
                </a:solidFill>
                <a:latin typeface="AdvGTIMES-R"/>
              </a:rPr>
              <a:t> </a:t>
            </a:r>
            <a:r>
              <a:rPr lang="en-ID" dirty="0" err="1">
                <a:solidFill>
                  <a:srgbClr val="000000"/>
                </a:solidFill>
                <a:latin typeface="AdvGTIMES-R"/>
              </a:rPr>
              <a:t>peramalan</a:t>
            </a:r>
            <a:r>
              <a:rPr lang="en-ID" dirty="0">
                <a:solidFill>
                  <a:srgbClr val="000000"/>
                </a:solidFill>
                <a:latin typeface="AdvGTIMES-R"/>
              </a:rPr>
              <a:t> </a:t>
            </a:r>
            <a:r>
              <a:rPr lang="en-ID" dirty="0" err="1">
                <a:solidFill>
                  <a:srgbClr val="000000"/>
                </a:solidFill>
                <a:latin typeface="AdvGTIMES-R"/>
              </a:rPr>
              <a:t>perilaku</a:t>
            </a:r>
            <a:r>
              <a:rPr lang="en-ID" dirty="0">
                <a:solidFill>
                  <a:srgbClr val="000000"/>
                </a:solidFill>
                <a:latin typeface="AdvGTIMES-R"/>
              </a:rPr>
              <a:t> </a:t>
            </a:r>
            <a:r>
              <a:rPr lang="en-ID" dirty="0" err="1">
                <a:solidFill>
                  <a:srgbClr val="000000"/>
                </a:solidFill>
                <a:latin typeface="AdvGTIMES-R"/>
              </a:rPr>
              <a:t>sistem</a:t>
            </a:r>
            <a:r>
              <a:rPr lang="en-ID" dirty="0">
                <a:solidFill>
                  <a:srgbClr val="000000"/>
                </a:solidFill>
                <a:latin typeface="AdvGTIMES-R"/>
              </a:rPr>
              <a:t> </a:t>
            </a:r>
            <a:r>
              <a:rPr lang="en-ID" dirty="0" err="1">
                <a:solidFill>
                  <a:srgbClr val="000000"/>
                </a:solidFill>
                <a:latin typeface="AdvGTIMES-R"/>
              </a:rPr>
              <a:t>dimungkinkan</a:t>
            </a:r>
            <a:r>
              <a:rPr lang="en-ID" dirty="0">
                <a:solidFill>
                  <a:srgbClr val="000000"/>
                </a:solidFill>
                <a:latin typeface="AdvGTIMES-R"/>
              </a:rPr>
              <a:t> </a:t>
            </a:r>
            <a:r>
              <a:rPr lang="en-ID" dirty="0" err="1">
                <a:solidFill>
                  <a:srgbClr val="000000"/>
                </a:solidFill>
                <a:latin typeface="AdvGTIMES-R"/>
              </a:rPr>
              <a:t>dalam</a:t>
            </a:r>
            <a:r>
              <a:rPr lang="en-ID" dirty="0">
                <a:solidFill>
                  <a:srgbClr val="000000"/>
                </a:solidFill>
                <a:latin typeface="AdvGTIMES-R"/>
              </a:rPr>
              <a:t> </a:t>
            </a:r>
            <a:r>
              <a:rPr lang="en-ID" dirty="0" err="1">
                <a:solidFill>
                  <a:srgbClr val="000000"/>
                </a:solidFill>
                <a:latin typeface="AdvGTIMES-R"/>
              </a:rPr>
              <a:t>waktu</a:t>
            </a:r>
            <a:r>
              <a:rPr lang="en-ID" dirty="0">
                <a:solidFill>
                  <a:srgbClr val="000000"/>
                </a:solidFill>
                <a:latin typeface="AdvGTIMES-R"/>
              </a:rPr>
              <a:t> yang </a:t>
            </a:r>
            <a:r>
              <a:rPr lang="en-ID" dirty="0" err="1">
                <a:solidFill>
                  <a:srgbClr val="000000"/>
                </a:solidFill>
                <a:latin typeface="AdvGTIMES-R"/>
              </a:rPr>
              <a:t>lebih</a:t>
            </a:r>
            <a:r>
              <a:rPr lang="en-ID" dirty="0">
                <a:solidFill>
                  <a:srgbClr val="000000"/>
                </a:solidFill>
                <a:latin typeface="AdvGTIMES-R"/>
              </a:rPr>
              <a:t> </a:t>
            </a:r>
            <a:r>
              <a:rPr lang="en-ID" dirty="0" err="1">
                <a:solidFill>
                  <a:srgbClr val="000000"/>
                </a:solidFill>
                <a:latin typeface="AdvGTIMES-R"/>
              </a:rPr>
              <a:t>singkat</a:t>
            </a:r>
            <a:r>
              <a:rPr lang="en-ID" dirty="0">
                <a:solidFill>
                  <a:srgbClr val="000000"/>
                </a:solidFill>
                <a:latin typeface="AdvGTIMES-R"/>
              </a:rPr>
              <a:t> (</a:t>
            </a:r>
            <a:r>
              <a:rPr lang="en-ID" dirty="0" err="1">
                <a:solidFill>
                  <a:srgbClr val="000000"/>
                </a:solidFill>
                <a:latin typeface="AdvGTIMES-R"/>
              </a:rPr>
              <a:t>untuk</a:t>
            </a:r>
            <a:r>
              <a:rPr lang="en-ID" dirty="0">
                <a:solidFill>
                  <a:srgbClr val="000000"/>
                </a:solidFill>
                <a:latin typeface="AdvGTIMES-R"/>
              </a:rPr>
              <a:t> </a:t>
            </a:r>
            <a:r>
              <a:rPr lang="en-ID" dirty="0" err="1">
                <a:solidFill>
                  <a:srgbClr val="000000"/>
                </a:solidFill>
                <a:latin typeface="AdvGTIMES-R"/>
              </a:rPr>
              <a:t>misalnya</a:t>
            </a:r>
            <a:r>
              <a:rPr lang="en-ID" dirty="0">
                <a:solidFill>
                  <a:srgbClr val="000000"/>
                </a:solidFill>
                <a:latin typeface="AdvGTIMES-R"/>
              </a:rPr>
              <a:t>, </a:t>
            </a:r>
            <a:r>
              <a:rPr lang="en-ID" dirty="0" err="1">
                <a:solidFill>
                  <a:srgbClr val="000000"/>
                </a:solidFill>
                <a:latin typeface="AdvGTIMES-R"/>
              </a:rPr>
              <a:t>untuk</a:t>
            </a:r>
            <a:r>
              <a:rPr lang="en-ID" dirty="0">
                <a:solidFill>
                  <a:srgbClr val="000000"/>
                </a:solidFill>
                <a:latin typeface="AdvGTIMES-R"/>
              </a:rPr>
              <a:t> </a:t>
            </a:r>
            <a:r>
              <a:rPr lang="en-ID" dirty="0" err="1">
                <a:solidFill>
                  <a:srgbClr val="000000"/>
                </a:solidFill>
                <a:latin typeface="AdvGTIMES-R"/>
              </a:rPr>
              <a:t>sistem</a:t>
            </a:r>
            <a:r>
              <a:rPr lang="en-ID" dirty="0">
                <a:solidFill>
                  <a:srgbClr val="000000"/>
                </a:solidFill>
                <a:latin typeface="AdvGTIMES-R"/>
              </a:rPr>
              <a:t> </a:t>
            </a:r>
            <a:r>
              <a:rPr lang="en-ID" dirty="0" err="1">
                <a:solidFill>
                  <a:srgbClr val="000000"/>
                </a:solidFill>
                <a:latin typeface="AdvGTIMES-R"/>
              </a:rPr>
              <a:t>distribusi</a:t>
            </a:r>
            <a:r>
              <a:rPr lang="en-ID" dirty="0">
                <a:solidFill>
                  <a:srgbClr val="000000"/>
                </a:solidFill>
                <a:latin typeface="AdvGTIMES-R"/>
              </a:rPr>
              <a:t>, 1-3 </a:t>
            </a:r>
            <a:r>
              <a:rPr lang="en-ID" dirty="0" err="1">
                <a:solidFill>
                  <a:srgbClr val="000000"/>
                </a:solidFill>
                <a:latin typeface="AdvGTIMES-R"/>
              </a:rPr>
              <a:t>tahun</a:t>
            </a:r>
            <a:r>
              <a:rPr lang="en-ID" dirty="0">
                <a:solidFill>
                  <a:srgbClr val="000000"/>
                </a:solidFill>
                <a:latin typeface="AdvGTIMES-R"/>
              </a:rPr>
              <a:t>), </a:t>
            </a:r>
            <a:r>
              <a:rPr lang="en-ID" dirty="0" err="1">
                <a:solidFill>
                  <a:srgbClr val="000000"/>
                </a:solidFill>
                <a:latin typeface="AdvGTIMES-R"/>
              </a:rPr>
              <a:t>istilah</a:t>
            </a:r>
            <a:r>
              <a:rPr lang="en-ID" dirty="0">
                <a:solidFill>
                  <a:srgbClr val="000000"/>
                </a:solidFill>
                <a:latin typeface="AdvGTIMES-R"/>
              </a:rPr>
              <a:t> </a:t>
            </a:r>
            <a:r>
              <a:rPr lang="en-ID" dirty="0" err="1">
                <a:solidFill>
                  <a:srgbClr val="000000"/>
                </a:solidFill>
                <a:latin typeface="AdvGTIMES-R"/>
              </a:rPr>
              <a:t>perencanaan</a:t>
            </a:r>
            <a:r>
              <a:rPr lang="en-ID" dirty="0">
                <a:solidFill>
                  <a:srgbClr val="000000"/>
                </a:solidFill>
                <a:latin typeface="AdvGTIMES-R"/>
              </a:rPr>
              <a:t> </a:t>
            </a:r>
            <a:r>
              <a:rPr lang="en-ID" dirty="0" err="1">
                <a:solidFill>
                  <a:srgbClr val="000000"/>
                </a:solidFill>
                <a:latin typeface="AdvGTIMES-R"/>
              </a:rPr>
              <a:t>jangka</a:t>
            </a:r>
            <a:r>
              <a:rPr lang="en-ID" dirty="0">
                <a:solidFill>
                  <a:srgbClr val="000000"/>
                </a:solidFill>
                <a:latin typeface="AdvGTIMES-R"/>
              </a:rPr>
              <a:t> </a:t>
            </a:r>
            <a:r>
              <a:rPr lang="en-ID" dirty="0" err="1">
                <a:solidFill>
                  <a:srgbClr val="000000"/>
                </a:solidFill>
                <a:latin typeface="AdvGTIMES-R"/>
              </a:rPr>
              <a:t>pendek</a:t>
            </a:r>
            <a:r>
              <a:rPr lang="en-ID" dirty="0">
                <a:solidFill>
                  <a:srgbClr val="000000"/>
                </a:solidFill>
                <a:latin typeface="AdvGTIMES-R"/>
              </a:rPr>
              <a:t> </a:t>
            </a:r>
            <a:r>
              <a:rPr lang="en-ID" dirty="0" err="1">
                <a:solidFill>
                  <a:srgbClr val="000000"/>
                </a:solidFill>
                <a:latin typeface="AdvGTIMES-R"/>
              </a:rPr>
              <a:t>mungkin</a:t>
            </a:r>
            <a:r>
              <a:rPr lang="en-ID" dirty="0">
                <a:solidFill>
                  <a:srgbClr val="000000"/>
                </a:solidFill>
                <a:latin typeface="AdvGTIMES-R"/>
              </a:rPr>
              <a:t> </a:t>
            </a:r>
            <a:r>
              <a:rPr lang="en-ID" dirty="0" err="1">
                <a:solidFill>
                  <a:srgbClr val="000000"/>
                </a:solidFill>
                <a:latin typeface="AdvGTIMES-R"/>
              </a:rPr>
              <a:t>digunakan</a:t>
            </a:r>
            <a:r>
              <a:rPr lang="en-ID" dirty="0">
                <a:solidFill>
                  <a:srgbClr val="000000"/>
                </a:solidFill>
                <a:latin typeface="AdvGTIMES-R"/>
              </a:rPr>
              <a:t>.</a:t>
            </a:r>
            <a:endParaRPr lang="en-US" dirty="0"/>
          </a:p>
        </p:txBody>
      </p:sp>
      <p:sp>
        <p:nvSpPr>
          <p:cNvPr id="6" name="Rectangle 5"/>
          <p:cNvSpPr/>
          <p:nvPr/>
        </p:nvSpPr>
        <p:spPr>
          <a:xfrm>
            <a:off x="556260" y="4325438"/>
            <a:ext cx="8834628" cy="1754326"/>
          </a:xfrm>
          <a:prstGeom prst="rect">
            <a:avLst/>
          </a:prstGeom>
        </p:spPr>
        <p:txBody>
          <a:bodyPr wrap="square">
            <a:spAutoFit/>
          </a:bodyPr>
          <a:lstStyle/>
          <a:p>
            <a:r>
              <a:rPr lang="en-ID" dirty="0" err="1">
                <a:solidFill>
                  <a:srgbClr val="000000"/>
                </a:solidFill>
                <a:latin typeface="AdvGTIMES-R"/>
              </a:rPr>
              <a:t>Meskipun</a:t>
            </a:r>
            <a:r>
              <a:rPr lang="en-ID" dirty="0">
                <a:solidFill>
                  <a:srgbClr val="000000"/>
                </a:solidFill>
                <a:latin typeface="AdvGTIMES-R"/>
              </a:rPr>
              <a:t> </a:t>
            </a:r>
            <a:r>
              <a:rPr lang="en-ID" dirty="0" err="1">
                <a:solidFill>
                  <a:srgbClr val="000000"/>
                </a:solidFill>
                <a:latin typeface="AdvGTIMES-R"/>
              </a:rPr>
              <a:t>fokus</a:t>
            </a:r>
            <a:r>
              <a:rPr lang="en-ID" dirty="0">
                <a:solidFill>
                  <a:srgbClr val="000000"/>
                </a:solidFill>
                <a:latin typeface="AdvGTIMES-R"/>
              </a:rPr>
              <a:t> </a:t>
            </a:r>
            <a:r>
              <a:rPr lang="en-ID" dirty="0" err="1">
                <a:solidFill>
                  <a:srgbClr val="000000"/>
                </a:solidFill>
                <a:latin typeface="AdvGTIMES-R"/>
              </a:rPr>
              <a:t>utama</a:t>
            </a:r>
            <a:r>
              <a:rPr lang="en-ID" dirty="0">
                <a:solidFill>
                  <a:srgbClr val="000000"/>
                </a:solidFill>
                <a:latin typeface="AdvGTIMES-R"/>
              </a:rPr>
              <a:t> </a:t>
            </a:r>
            <a:r>
              <a:rPr lang="en-ID" dirty="0" err="1">
                <a:solidFill>
                  <a:srgbClr val="000000"/>
                </a:solidFill>
                <a:latin typeface="AdvGTIMES-R"/>
              </a:rPr>
              <a:t>buku</a:t>
            </a:r>
            <a:r>
              <a:rPr lang="en-ID" dirty="0">
                <a:solidFill>
                  <a:srgbClr val="000000"/>
                </a:solidFill>
                <a:latin typeface="AdvGTIMES-R"/>
              </a:rPr>
              <a:t> </a:t>
            </a:r>
            <a:r>
              <a:rPr lang="en-ID" dirty="0" err="1">
                <a:solidFill>
                  <a:srgbClr val="000000"/>
                </a:solidFill>
                <a:latin typeface="AdvGTIMES-R"/>
              </a:rPr>
              <a:t>ini</a:t>
            </a:r>
            <a:r>
              <a:rPr lang="en-ID" dirty="0">
                <a:solidFill>
                  <a:srgbClr val="000000"/>
                </a:solidFill>
                <a:latin typeface="AdvGTIMES-R"/>
              </a:rPr>
              <a:t> </a:t>
            </a:r>
            <a:r>
              <a:rPr lang="en-ID" dirty="0" err="1">
                <a:solidFill>
                  <a:srgbClr val="000000"/>
                </a:solidFill>
                <a:latin typeface="AdvGTIMES-R"/>
              </a:rPr>
              <a:t>adalah</a:t>
            </a:r>
            <a:r>
              <a:rPr lang="en-ID" dirty="0">
                <a:solidFill>
                  <a:srgbClr val="000000"/>
                </a:solidFill>
                <a:latin typeface="AdvGTIMES-R"/>
              </a:rPr>
              <a:t> </a:t>
            </a:r>
            <a:r>
              <a:rPr lang="en-ID" dirty="0" err="1">
                <a:solidFill>
                  <a:srgbClr val="000000"/>
                </a:solidFill>
                <a:latin typeface="AdvGTIMES-R"/>
              </a:rPr>
              <a:t>pada</a:t>
            </a:r>
            <a:r>
              <a:rPr lang="en-ID" dirty="0">
                <a:solidFill>
                  <a:srgbClr val="000000"/>
                </a:solidFill>
                <a:latin typeface="AdvGTIMES-R"/>
              </a:rPr>
              <a:t> </a:t>
            </a:r>
            <a:r>
              <a:rPr lang="en-ID" dirty="0" err="1">
                <a:solidFill>
                  <a:srgbClr val="000000"/>
                </a:solidFill>
                <a:latin typeface="AdvGTIMES-R"/>
              </a:rPr>
              <a:t>perencanaan</a:t>
            </a:r>
            <a:r>
              <a:rPr lang="en-ID" dirty="0">
                <a:solidFill>
                  <a:srgbClr val="000000"/>
                </a:solidFill>
                <a:latin typeface="AdvGTIMES-R"/>
              </a:rPr>
              <a:t> </a:t>
            </a:r>
            <a:r>
              <a:rPr lang="en-ID" dirty="0" err="1">
                <a:solidFill>
                  <a:srgbClr val="000000"/>
                </a:solidFill>
                <a:latin typeface="AdvGTIMES-R"/>
              </a:rPr>
              <a:t>sistem</a:t>
            </a:r>
            <a:r>
              <a:rPr lang="en-ID" dirty="0">
                <a:solidFill>
                  <a:srgbClr val="000000"/>
                </a:solidFill>
                <a:latin typeface="AdvGTIMES-R"/>
              </a:rPr>
              <a:t> </a:t>
            </a:r>
            <a:r>
              <a:rPr lang="en-ID" dirty="0" err="1">
                <a:solidFill>
                  <a:srgbClr val="000000"/>
                </a:solidFill>
                <a:latin typeface="AdvGTIMES-R"/>
              </a:rPr>
              <a:t>tenaga</a:t>
            </a:r>
            <a:r>
              <a:rPr lang="en-ID" dirty="0">
                <a:solidFill>
                  <a:srgbClr val="000000"/>
                </a:solidFill>
                <a:latin typeface="AdvGTIMES-R"/>
              </a:rPr>
              <a:t> </a:t>
            </a:r>
            <a:r>
              <a:rPr lang="en-ID" dirty="0" err="1">
                <a:solidFill>
                  <a:srgbClr val="000000"/>
                </a:solidFill>
                <a:latin typeface="AdvGTIMES-R"/>
              </a:rPr>
              <a:t>jangka</a:t>
            </a:r>
            <a:r>
              <a:rPr lang="en-ID" dirty="0">
                <a:solidFill>
                  <a:srgbClr val="000000"/>
                </a:solidFill>
                <a:latin typeface="AdvGTIMES-R"/>
              </a:rPr>
              <a:t> </a:t>
            </a:r>
            <a:r>
              <a:rPr lang="en-ID" dirty="0" err="1">
                <a:solidFill>
                  <a:srgbClr val="000000"/>
                </a:solidFill>
                <a:latin typeface="AdvGTIMES-R"/>
              </a:rPr>
              <a:t>panjang</a:t>
            </a:r>
            <a:r>
              <a:rPr lang="en-ID" dirty="0">
                <a:solidFill>
                  <a:srgbClr val="000000"/>
                </a:solidFill>
                <a:latin typeface="AdvGTIMES-R"/>
              </a:rPr>
              <a:t>, </a:t>
            </a:r>
            <a:r>
              <a:rPr lang="en-ID" dirty="0" err="1">
                <a:solidFill>
                  <a:srgbClr val="000000"/>
                </a:solidFill>
                <a:latin typeface="AdvGTIMES-R"/>
              </a:rPr>
              <a:t>perlu</a:t>
            </a:r>
            <a:r>
              <a:rPr lang="en-ID" dirty="0">
                <a:solidFill>
                  <a:srgbClr val="000000"/>
                </a:solidFill>
                <a:latin typeface="AdvGTIMES-R"/>
              </a:rPr>
              <a:t> </a:t>
            </a:r>
            <a:r>
              <a:rPr lang="en-ID" dirty="0" err="1">
                <a:solidFill>
                  <a:srgbClr val="000000"/>
                </a:solidFill>
                <a:latin typeface="AdvGTIMES-R"/>
              </a:rPr>
              <a:t>disebutkan</a:t>
            </a:r>
            <a:r>
              <a:rPr lang="en-ID" dirty="0">
                <a:solidFill>
                  <a:srgbClr val="000000"/>
                </a:solidFill>
                <a:latin typeface="AdvGTIMES-R"/>
              </a:rPr>
              <a:t> </a:t>
            </a:r>
            <a:r>
              <a:rPr lang="en-ID" dirty="0" err="1">
                <a:solidFill>
                  <a:srgbClr val="000000"/>
                </a:solidFill>
                <a:latin typeface="AdvGTIMES-R"/>
              </a:rPr>
              <a:t>bahwa</a:t>
            </a:r>
            <a:r>
              <a:rPr lang="en-ID" dirty="0">
                <a:solidFill>
                  <a:srgbClr val="000000"/>
                </a:solidFill>
                <a:latin typeface="AdvGTIMES-R"/>
              </a:rPr>
              <a:t> </a:t>
            </a:r>
            <a:r>
              <a:rPr lang="en-ID" dirty="0" err="1">
                <a:solidFill>
                  <a:srgbClr val="000000"/>
                </a:solidFill>
                <a:latin typeface="AdvGTIMES-R"/>
              </a:rPr>
              <a:t>tahun-tahun</a:t>
            </a:r>
            <a:r>
              <a:rPr lang="en-ID" dirty="0">
                <a:solidFill>
                  <a:srgbClr val="000000"/>
                </a:solidFill>
                <a:latin typeface="AdvGTIMES-R"/>
              </a:rPr>
              <a:t> </a:t>
            </a:r>
            <a:r>
              <a:rPr lang="en-ID" dirty="0" err="1">
                <a:solidFill>
                  <a:srgbClr val="000000"/>
                </a:solidFill>
                <a:latin typeface="AdvGTIMES-R"/>
              </a:rPr>
              <a:t>tipikal</a:t>
            </a:r>
            <a:r>
              <a:rPr lang="en-ID" dirty="0">
                <a:solidFill>
                  <a:srgbClr val="000000"/>
                </a:solidFill>
                <a:latin typeface="AdvGTIMES-R"/>
              </a:rPr>
              <a:t> di </a:t>
            </a:r>
            <a:r>
              <a:rPr lang="en-ID" dirty="0" err="1">
                <a:solidFill>
                  <a:srgbClr val="000000"/>
                </a:solidFill>
                <a:latin typeface="AdvGTIMES-R"/>
              </a:rPr>
              <a:t>atas</a:t>
            </a:r>
            <a:r>
              <a:rPr lang="en-ID" dirty="0">
                <a:solidFill>
                  <a:srgbClr val="000000"/>
                </a:solidFill>
                <a:latin typeface="AdvGTIMES-R"/>
              </a:rPr>
              <a:t> </a:t>
            </a:r>
            <a:r>
              <a:rPr lang="en-ID" dirty="0" err="1">
                <a:solidFill>
                  <a:srgbClr val="000000"/>
                </a:solidFill>
                <a:latin typeface="AdvGTIMES-R"/>
              </a:rPr>
              <a:t>sangat</a:t>
            </a:r>
            <a:r>
              <a:rPr lang="en-ID" dirty="0">
                <a:solidFill>
                  <a:srgbClr val="000000"/>
                </a:solidFill>
                <a:latin typeface="AdvGTIMES-R"/>
              </a:rPr>
              <a:t> </a:t>
            </a:r>
            <a:r>
              <a:rPr lang="en-ID" dirty="0" err="1">
                <a:solidFill>
                  <a:srgbClr val="000000"/>
                </a:solidFill>
                <a:latin typeface="AdvGTIMES-R"/>
              </a:rPr>
              <a:t>bergantung</a:t>
            </a:r>
            <a:r>
              <a:rPr lang="en-ID" dirty="0">
                <a:solidFill>
                  <a:srgbClr val="000000"/>
                </a:solidFill>
                <a:latin typeface="AdvGTIMES-R"/>
              </a:rPr>
              <a:t> </a:t>
            </a:r>
            <a:r>
              <a:rPr lang="en-ID" dirty="0" err="1">
                <a:solidFill>
                  <a:srgbClr val="000000"/>
                </a:solidFill>
                <a:latin typeface="AdvGTIMES-R"/>
              </a:rPr>
              <a:t>pada</a:t>
            </a:r>
            <a:r>
              <a:rPr lang="en-ID" dirty="0">
                <a:solidFill>
                  <a:srgbClr val="000000"/>
                </a:solidFill>
                <a:latin typeface="AdvGTIMES-R"/>
              </a:rPr>
              <a:t> </a:t>
            </a:r>
            <a:r>
              <a:rPr lang="en-ID" dirty="0" err="1">
                <a:solidFill>
                  <a:srgbClr val="000000"/>
                </a:solidFill>
                <a:latin typeface="AdvGTIMES-R"/>
              </a:rPr>
              <a:t>setiap</a:t>
            </a:r>
            <a:r>
              <a:rPr lang="en-ID" dirty="0">
                <a:solidFill>
                  <a:srgbClr val="000000"/>
                </a:solidFill>
                <a:latin typeface="AdvGTIMES-R"/>
              </a:rPr>
              <a:t> </a:t>
            </a:r>
            <a:r>
              <a:rPr lang="en-ID" dirty="0" err="1">
                <a:solidFill>
                  <a:srgbClr val="000000"/>
                </a:solidFill>
                <a:latin typeface="AdvGTIMES-R"/>
              </a:rPr>
              <a:t>pengalaman</a:t>
            </a:r>
            <a:r>
              <a:rPr lang="en-ID" dirty="0">
                <a:solidFill>
                  <a:srgbClr val="000000"/>
                </a:solidFill>
                <a:latin typeface="AdvGTIMES-R"/>
              </a:rPr>
              <a:t> </a:t>
            </a:r>
            <a:r>
              <a:rPr lang="en-ID" dirty="0" err="1">
                <a:solidFill>
                  <a:srgbClr val="000000"/>
                </a:solidFill>
                <a:latin typeface="AdvGTIMES-R"/>
              </a:rPr>
              <a:t>penggunaan</a:t>
            </a:r>
            <a:r>
              <a:rPr lang="en-ID" dirty="0">
                <a:solidFill>
                  <a:srgbClr val="000000"/>
                </a:solidFill>
                <a:latin typeface="AdvGTIMES-R"/>
              </a:rPr>
              <a:t> </a:t>
            </a:r>
            <a:r>
              <a:rPr lang="en-ID" dirty="0" err="1">
                <a:solidFill>
                  <a:srgbClr val="000000"/>
                </a:solidFill>
                <a:latin typeface="AdvGTIMES-R"/>
              </a:rPr>
              <a:t>utilitas</a:t>
            </a:r>
            <a:r>
              <a:rPr lang="en-ID" dirty="0">
                <a:solidFill>
                  <a:srgbClr val="000000"/>
                </a:solidFill>
                <a:latin typeface="AdvGTIMES-R"/>
              </a:rPr>
              <a:t>. </a:t>
            </a:r>
            <a:r>
              <a:rPr lang="en-ID" dirty="0" err="1">
                <a:solidFill>
                  <a:srgbClr val="000000"/>
                </a:solidFill>
                <a:latin typeface="AdvGTIMES-R"/>
              </a:rPr>
              <a:t>Pendekatan</a:t>
            </a:r>
            <a:r>
              <a:rPr lang="en-ID" dirty="0">
                <a:solidFill>
                  <a:srgbClr val="000000"/>
                </a:solidFill>
                <a:latin typeface="AdvGTIMES-R"/>
              </a:rPr>
              <a:t> yang </a:t>
            </a:r>
            <a:r>
              <a:rPr lang="en-ID" dirty="0" err="1">
                <a:solidFill>
                  <a:srgbClr val="000000"/>
                </a:solidFill>
                <a:latin typeface="AdvGTIMES-R"/>
              </a:rPr>
              <a:t>disajikan</a:t>
            </a:r>
            <a:r>
              <a:rPr lang="en-ID" dirty="0">
                <a:solidFill>
                  <a:srgbClr val="000000"/>
                </a:solidFill>
                <a:latin typeface="AdvGTIMES-R"/>
              </a:rPr>
              <a:t> </a:t>
            </a:r>
            <a:r>
              <a:rPr lang="en-ID" dirty="0" err="1">
                <a:solidFill>
                  <a:srgbClr val="000000"/>
                </a:solidFill>
                <a:latin typeface="AdvGTIMES-R"/>
              </a:rPr>
              <a:t>cukup</a:t>
            </a:r>
            <a:r>
              <a:rPr lang="en-ID" dirty="0">
                <a:solidFill>
                  <a:srgbClr val="000000"/>
                </a:solidFill>
                <a:latin typeface="AdvGTIMES-R"/>
              </a:rPr>
              <a:t> </a:t>
            </a:r>
            <a:r>
              <a:rPr lang="en-ID" dirty="0" err="1">
                <a:solidFill>
                  <a:srgbClr val="000000"/>
                </a:solidFill>
                <a:latin typeface="AdvGTIMES-R"/>
              </a:rPr>
              <a:t>umum</a:t>
            </a:r>
            <a:r>
              <a:rPr lang="en-ID" dirty="0">
                <a:solidFill>
                  <a:srgbClr val="000000"/>
                </a:solidFill>
                <a:latin typeface="AdvGTIMES-R"/>
              </a:rPr>
              <a:t> </a:t>
            </a:r>
            <a:r>
              <a:rPr lang="en-ID" dirty="0" err="1">
                <a:solidFill>
                  <a:srgbClr val="000000"/>
                </a:solidFill>
                <a:latin typeface="AdvGTIMES-R"/>
              </a:rPr>
              <a:t>untuk</a:t>
            </a:r>
            <a:r>
              <a:rPr lang="en-ID" dirty="0">
                <a:solidFill>
                  <a:srgbClr val="000000"/>
                </a:solidFill>
                <a:latin typeface="AdvGTIMES-R"/>
              </a:rPr>
              <a:t> </a:t>
            </a:r>
            <a:r>
              <a:rPr lang="en-ID" dirty="0" err="1">
                <a:solidFill>
                  <a:srgbClr val="000000"/>
                </a:solidFill>
                <a:latin typeface="AdvGTIMES-R"/>
              </a:rPr>
              <a:t>diterapkan</a:t>
            </a:r>
            <a:r>
              <a:rPr lang="en-ID" dirty="0">
                <a:solidFill>
                  <a:srgbClr val="000000"/>
                </a:solidFill>
                <a:latin typeface="AdvGTIMES-R"/>
              </a:rPr>
              <a:t> </a:t>
            </a:r>
            <a:r>
              <a:rPr lang="en-ID" dirty="0" err="1">
                <a:solidFill>
                  <a:srgbClr val="000000"/>
                </a:solidFill>
                <a:latin typeface="AdvGTIMES-R"/>
              </a:rPr>
              <a:t>pada</a:t>
            </a:r>
            <a:r>
              <a:rPr lang="en-ID" dirty="0">
                <a:solidFill>
                  <a:srgbClr val="000000"/>
                </a:solidFill>
                <a:latin typeface="AdvGTIMES-R"/>
              </a:rPr>
              <a:t> </a:t>
            </a:r>
            <a:r>
              <a:rPr lang="en-ID" dirty="0" err="1">
                <a:solidFill>
                  <a:srgbClr val="000000"/>
                </a:solidFill>
                <a:latin typeface="AdvGTIMES-R"/>
              </a:rPr>
              <a:t>masalah</a:t>
            </a:r>
            <a:r>
              <a:rPr lang="en-ID" dirty="0">
                <a:solidFill>
                  <a:srgbClr val="000000"/>
                </a:solidFill>
                <a:latin typeface="AdvGTIMES-R"/>
              </a:rPr>
              <a:t> </a:t>
            </a:r>
            <a:r>
              <a:rPr lang="en-ID" dirty="0" err="1">
                <a:solidFill>
                  <a:srgbClr val="000000"/>
                </a:solidFill>
                <a:latin typeface="AdvGTIMES-R"/>
              </a:rPr>
              <a:t>perencanaan</a:t>
            </a:r>
            <a:r>
              <a:rPr lang="en-ID" dirty="0">
                <a:solidFill>
                  <a:srgbClr val="000000"/>
                </a:solidFill>
                <a:latin typeface="AdvGTIMES-R"/>
              </a:rPr>
              <a:t> </a:t>
            </a:r>
            <a:r>
              <a:rPr lang="en-ID" dirty="0" err="1">
                <a:solidFill>
                  <a:srgbClr val="000000"/>
                </a:solidFill>
                <a:latin typeface="AdvGTIMES-R"/>
              </a:rPr>
              <a:t>transmisi</a:t>
            </a:r>
            <a:r>
              <a:rPr lang="en-ID" dirty="0">
                <a:solidFill>
                  <a:srgbClr val="000000"/>
                </a:solidFill>
                <a:latin typeface="AdvGTIMES-R"/>
              </a:rPr>
              <a:t> (</a:t>
            </a:r>
            <a:r>
              <a:rPr lang="en-ID" dirty="0" err="1">
                <a:solidFill>
                  <a:srgbClr val="000000"/>
                </a:solidFill>
                <a:latin typeface="AdvGTIMES-R"/>
              </a:rPr>
              <a:t>terlepas</a:t>
            </a:r>
            <a:r>
              <a:rPr lang="en-ID" dirty="0">
                <a:solidFill>
                  <a:srgbClr val="000000"/>
                </a:solidFill>
                <a:latin typeface="AdvGTIMES-R"/>
              </a:rPr>
              <a:t> </a:t>
            </a:r>
            <a:r>
              <a:rPr lang="en-ID" dirty="0" err="1">
                <a:solidFill>
                  <a:srgbClr val="000000"/>
                </a:solidFill>
                <a:latin typeface="AdvGTIMES-R"/>
              </a:rPr>
              <a:t>dari</a:t>
            </a:r>
            <a:r>
              <a:rPr lang="en-ID" dirty="0">
                <a:solidFill>
                  <a:srgbClr val="000000"/>
                </a:solidFill>
                <a:latin typeface="AdvGTIMES-R"/>
              </a:rPr>
              <a:t> </a:t>
            </a:r>
            <a:r>
              <a:rPr lang="en-ID" dirty="0" err="1">
                <a:solidFill>
                  <a:srgbClr val="000000"/>
                </a:solidFill>
                <a:latin typeface="AdvGTIMES-R"/>
              </a:rPr>
              <a:t>jangka</a:t>
            </a:r>
            <a:r>
              <a:rPr lang="en-ID" dirty="0">
                <a:solidFill>
                  <a:srgbClr val="000000"/>
                </a:solidFill>
                <a:latin typeface="AdvGTIMES-R"/>
              </a:rPr>
              <a:t> </a:t>
            </a:r>
            <a:r>
              <a:rPr lang="en-ID" dirty="0" err="1">
                <a:solidFill>
                  <a:srgbClr val="000000"/>
                </a:solidFill>
                <a:latin typeface="AdvGTIMES-R"/>
              </a:rPr>
              <a:t>pendek</a:t>
            </a:r>
            <a:r>
              <a:rPr lang="en-ID" dirty="0">
                <a:solidFill>
                  <a:srgbClr val="000000"/>
                </a:solidFill>
                <a:latin typeface="AdvGTIMES-R"/>
              </a:rPr>
              <a:t> </a:t>
            </a:r>
            <a:r>
              <a:rPr lang="en-ID" dirty="0" err="1">
                <a:solidFill>
                  <a:srgbClr val="000000"/>
                </a:solidFill>
                <a:latin typeface="AdvGTIMES-R"/>
              </a:rPr>
              <a:t>atau</a:t>
            </a:r>
            <a:r>
              <a:rPr lang="en-ID" dirty="0">
                <a:solidFill>
                  <a:srgbClr val="000000"/>
                </a:solidFill>
                <a:latin typeface="AdvGTIMES-R"/>
              </a:rPr>
              <a:t> </a:t>
            </a:r>
            <a:r>
              <a:rPr lang="en-ID" dirty="0" err="1">
                <a:solidFill>
                  <a:srgbClr val="000000"/>
                </a:solidFill>
                <a:latin typeface="AdvGTIMES-R"/>
              </a:rPr>
              <a:t>jangka</a:t>
            </a:r>
            <a:r>
              <a:rPr lang="en-ID" dirty="0">
                <a:solidFill>
                  <a:srgbClr val="000000"/>
                </a:solidFill>
                <a:latin typeface="AdvGTIMES-R"/>
              </a:rPr>
              <a:t> </a:t>
            </a:r>
            <a:r>
              <a:rPr lang="en-ID" dirty="0" err="1">
                <a:solidFill>
                  <a:srgbClr val="000000"/>
                </a:solidFill>
                <a:latin typeface="AdvGTIMES-R"/>
              </a:rPr>
              <a:t>panjang</a:t>
            </a:r>
            <a:r>
              <a:rPr lang="en-ID" dirty="0">
                <a:solidFill>
                  <a:srgbClr val="000000"/>
                </a:solidFill>
                <a:latin typeface="AdvGTIMES-R"/>
              </a:rPr>
              <a:t>), </a:t>
            </a:r>
            <a:r>
              <a:rPr lang="en-ID" dirty="0" err="1">
                <a:solidFill>
                  <a:srgbClr val="000000"/>
                </a:solidFill>
                <a:latin typeface="AdvGTIMES-R"/>
              </a:rPr>
              <a:t>namun</a:t>
            </a:r>
            <a:r>
              <a:rPr lang="en-ID" dirty="0">
                <a:solidFill>
                  <a:srgbClr val="000000"/>
                </a:solidFill>
                <a:latin typeface="AdvGTIMES-R"/>
              </a:rPr>
              <a:t> </a:t>
            </a:r>
            <a:r>
              <a:rPr lang="en-ID" dirty="0" err="1">
                <a:solidFill>
                  <a:srgbClr val="000000"/>
                </a:solidFill>
                <a:latin typeface="AdvGTIMES-R"/>
              </a:rPr>
              <a:t>tidak</a:t>
            </a:r>
            <a:r>
              <a:rPr lang="en-ID" dirty="0">
                <a:solidFill>
                  <a:srgbClr val="000000"/>
                </a:solidFill>
                <a:latin typeface="AdvGTIMES-R"/>
              </a:rPr>
              <a:t> </a:t>
            </a:r>
            <a:r>
              <a:rPr lang="en-ID" dirty="0" err="1">
                <a:solidFill>
                  <a:srgbClr val="000000"/>
                </a:solidFill>
                <a:latin typeface="AdvGTIMES-R"/>
              </a:rPr>
              <a:t>harus</a:t>
            </a:r>
            <a:r>
              <a:rPr lang="en-ID" dirty="0">
                <a:solidFill>
                  <a:srgbClr val="000000"/>
                </a:solidFill>
                <a:latin typeface="AdvGTIMES-R"/>
              </a:rPr>
              <a:t> </a:t>
            </a:r>
            <a:r>
              <a:rPr lang="en-ID" dirty="0" err="1">
                <a:solidFill>
                  <a:srgbClr val="000000"/>
                </a:solidFill>
                <a:latin typeface="AdvGTIMES-R"/>
              </a:rPr>
              <a:t>mengarah</a:t>
            </a:r>
            <a:r>
              <a:rPr lang="en-ID" dirty="0">
                <a:solidFill>
                  <a:srgbClr val="000000"/>
                </a:solidFill>
                <a:latin typeface="AdvGTIMES-R"/>
              </a:rPr>
              <a:t> </a:t>
            </a:r>
            <a:r>
              <a:rPr lang="en-ID" dirty="0" err="1">
                <a:solidFill>
                  <a:srgbClr val="000000"/>
                </a:solidFill>
                <a:latin typeface="AdvGTIMES-R"/>
              </a:rPr>
              <a:t>pada</a:t>
            </a:r>
            <a:r>
              <a:rPr lang="en-ID" dirty="0">
                <a:solidFill>
                  <a:srgbClr val="000000"/>
                </a:solidFill>
                <a:latin typeface="AdvGTIMES-R"/>
              </a:rPr>
              <a:t> </a:t>
            </a:r>
            <a:r>
              <a:rPr lang="en-ID" dirty="0" err="1">
                <a:solidFill>
                  <a:srgbClr val="000000"/>
                </a:solidFill>
                <a:latin typeface="AdvGTIMES-R"/>
              </a:rPr>
              <a:t>masalah</a:t>
            </a:r>
            <a:r>
              <a:rPr lang="en-ID" dirty="0">
                <a:solidFill>
                  <a:srgbClr val="000000"/>
                </a:solidFill>
                <a:latin typeface="AdvGTIMES-R"/>
              </a:rPr>
              <a:t> </a:t>
            </a:r>
            <a:r>
              <a:rPr lang="en-ID" dirty="0" err="1">
                <a:solidFill>
                  <a:srgbClr val="000000"/>
                </a:solidFill>
                <a:latin typeface="AdvGTIMES-R"/>
              </a:rPr>
              <a:t>perencanaan</a:t>
            </a:r>
            <a:r>
              <a:rPr lang="en-ID" dirty="0">
                <a:solidFill>
                  <a:srgbClr val="000000"/>
                </a:solidFill>
                <a:latin typeface="AdvGTIMES-R"/>
              </a:rPr>
              <a:t> </a:t>
            </a:r>
            <a:r>
              <a:rPr lang="en-ID" dirty="0" err="1">
                <a:solidFill>
                  <a:srgbClr val="000000"/>
                </a:solidFill>
                <a:latin typeface="AdvGTIMES-R"/>
              </a:rPr>
              <a:t>distribusi</a:t>
            </a:r>
            <a:r>
              <a:rPr lang="en-ID" dirty="0">
                <a:solidFill>
                  <a:srgbClr val="000000"/>
                </a:solidFill>
                <a:latin typeface="AdvGTIMES-R"/>
              </a:rPr>
              <a:t> (</a:t>
            </a:r>
            <a:r>
              <a:rPr lang="en-ID" dirty="0" err="1">
                <a:solidFill>
                  <a:srgbClr val="000000"/>
                </a:solidFill>
                <a:latin typeface="AdvGTIMES-R"/>
              </a:rPr>
              <a:t>walaupun</a:t>
            </a:r>
            <a:r>
              <a:rPr lang="en-ID" dirty="0">
                <a:solidFill>
                  <a:srgbClr val="000000"/>
                </a:solidFill>
                <a:latin typeface="AdvGTIMES-R"/>
              </a:rPr>
              <a:t> </a:t>
            </a:r>
            <a:r>
              <a:rPr lang="en-ID" dirty="0" err="1">
                <a:solidFill>
                  <a:srgbClr val="000000"/>
                </a:solidFill>
                <a:latin typeface="AdvGTIMES-R"/>
              </a:rPr>
              <a:t>gagasan</a:t>
            </a:r>
            <a:r>
              <a:rPr lang="en-ID" dirty="0">
                <a:solidFill>
                  <a:srgbClr val="000000"/>
                </a:solidFill>
                <a:latin typeface="AdvGTIMES-R"/>
              </a:rPr>
              <a:t> </a:t>
            </a:r>
            <a:r>
              <a:rPr lang="en-ID" dirty="0" err="1">
                <a:solidFill>
                  <a:srgbClr val="000000"/>
                </a:solidFill>
                <a:latin typeface="AdvGTIMES-R"/>
              </a:rPr>
              <a:t>umum</a:t>
            </a:r>
            <a:r>
              <a:rPr lang="en-ID" dirty="0">
                <a:solidFill>
                  <a:srgbClr val="000000"/>
                </a:solidFill>
                <a:latin typeface="AdvGTIMES-R"/>
              </a:rPr>
              <a:t>, </a:t>
            </a:r>
            <a:r>
              <a:rPr lang="en-ID" dirty="0" err="1">
                <a:solidFill>
                  <a:srgbClr val="000000"/>
                </a:solidFill>
                <a:latin typeface="AdvGTIMES-R"/>
              </a:rPr>
              <a:t>dapat</a:t>
            </a:r>
            <a:r>
              <a:rPr lang="en-ID" dirty="0">
                <a:solidFill>
                  <a:srgbClr val="000000"/>
                </a:solidFill>
                <a:latin typeface="AdvGTIMES-R"/>
              </a:rPr>
              <a:t> </a:t>
            </a:r>
            <a:r>
              <a:rPr lang="en-ID" dirty="0" err="1">
                <a:solidFill>
                  <a:srgbClr val="000000"/>
                </a:solidFill>
                <a:latin typeface="AdvGTIMES-R"/>
              </a:rPr>
              <a:t>digunakan</a:t>
            </a:r>
            <a:r>
              <a:rPr lang="en-ID" dirty="0">
                <a:solidFill>
                  <a:srgbClr val="000000"/>
                </a:solidFill>
                <a:latin typeface="AdvGTIMES-R"/>
              </a:rPr>
              <a:t>).</a:t>
            </a:r>
            <a:endParaRPr lang="en-US" dirty="0"/>
          </a:p>
        </p:txBody>
      </p:sp>
      <p:sp>
        <p:nvSpPr>
          <p:cNvPr id="2" name="Date Placeholder 1"/>
          <p:cNvSpPr>
            <a:spLocks noGrp="1"/>
          </p:cNvSpPr>
          <p:nvPr>
            <p:ph type="dt" sz="half" idx="10"/>
          </p:nvPr>
        </p:nvSpPr>
        <p:spPr/>
        <p:txBody>
          <a:bodyPr/>
          <a:lstStyle/>
          <a:p>
            <a:fld id="{B1DF3BC3-8A78-4600-BBF2-8F83048B8366}" type="datetime9">
              <a:rPr lang="en-US" smtClean="0"/>
              <a:t>10/18/2017 1:14:56 PM</a:t>
            </a:fld>
            <a:endParaRPr lang="en-US"/>
          </a:p>
        </p:txBody>
      </p:sp>
      <p:sp>
        <p:nvSpPr>
          <p:cNvPr id="7" name="Slide Number Placeholder 6"/>
          <p:cNvSpPr>
            <a:spLocks noGrp="1"/>
          </p:cNvSpPr>
          <p:nvPr>
            <p:ph type="sldNum" sz="quarter" idx="12"/>
          </p:nvPr>
        </p:nvSpPr>
        <p:spPr/>
        <p:txBody>
          <a:bodyPr/>
          <a:lstStyle/>
          <a:p>
            <a:fld id="{C7448EEC-1D14-4DD9-B8EB-772171F61A1D}" type="slidenum">
              <a:rPr lang="en-US" smtClean="0"/>
              <a:t>22</a:t>
            </a:fld>
            <a:endParaRPr lang="en-US"/>
          </a:p>
        </p:txBody>
      </p:sp>
    </p:spTree>
    <p:extLst>
      <p:ext uri="{BB962C8B-B14F-4D97-AF65-F5344CB8AC3E}">
        <p14:creationId xmlns:p14="http://schemas.microsoft.com/office/powerpoint/2010/main" val="151306104"/>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220</a:t>
            </a:fld>
            <a:endParaRPr lang="en-US"/>
          </a:p>
        </p:txBody>
      </p:sp>
      <p:sp>
        <p:nvSpPr>
          <p:cNvPr id="2" name="Rectangle 1"/>
          <p:cNvSpPr/>
          <p:nvPr/>
        </p:nvSpPr>
        <p:spPr>
          <a:xfrm>
            <a:off x="341176" y="299966"/>
            <a:ext cx="3332964" cy="400110"/>
          </a:xfrm>
          <a:prstGeom prst="rect">
            <a:avLst/>
          </a:prstGeom>
        </p:spPr>
        <p:txBody>
          <a:bodyPr wrap="none">
            <a:spAutoFit/>
          </a:bodyPr>
          <a:lstStyle/>
          <a:p>
            <a:r>
              <a:rPr lang="en-US" sz="2000" b="1" dirty="0">
                <a:latin typeface="AdvGTIMES-BI"/>
              </a:rPr>
              <a:t>7.6.1 System Under Study</a:t>
            </a:r>
            <a:endParaRPr lang="en-US" sz="2000" b="1" dirty="0"/>
          </a:p>
        </p:txBody>
      </p:sp>
      <p:sp>
        <p:nvSpPr>
          <p:cNvPr id="3" name="Rectangle 2"/>
          <p:cNvSpPr/>
          <p:nvPr/>
        </p:nvSpPr>
        <p:spPr>
          <a:xfrm>
            <a:off x="556260" y="767185"/>
            <a:ext cx="8880348" cy="2031325"/>
          </a:xfrm>
          <a:prstGeom prst="rect">
            <a:avLst/>
          </a:prstGeom>
        </p:spPr>
        <p:txBody>
          <a:bodyPr wrap="square">
            <a:spAutoFit/>
          </a:bodyPr>
          <a:lstStyle/>
          <a:p>
            <a:r>
              <a:rPr lang="en-ID" dirty="0">
                <a:solidFill>
                  <a:srgbClr val="000000"/>
                </a:solidFill>
                <a:latin typeface="AdvGTIMES-R"/>
              </a:rPr>
              <a:t>The pictorial representation of the system is already depicted in Fig. </a:t>
            </a:r>
            <a:r>
              <a:rPr lang="en-ID" dirty="0">
                <a:solidFill>
                  <a:srgbClr val="0000FF"/>
                </a:solidFill>
                <a:latin typeface="AdvGTIMES-R"/>
              </a:rPr>
              <a:t>7.6</a:t>
            </a:r>
            <a:r>
              <a:rPr lang="en-ID" dirty="0">
                <a:solidFill>
                  <a:srgbClr val="000000"/>
                </a:solidFill>
                <a:latin typeface="AdvGTIMES-R"/>
              </a:rPr>
              <a:t>. It shows a</a:t>
            </a:r>
          </a:p>
          <a:p>
            <a:r>
              <a:rPr lang="en-ID" dirty="0">
                <a:solidFill>
                  <a:srgbClr val="000000"/>
                </a:solidFill>
                <a:latin typeface="AdvGTIMES-R"/>
              </a:rPr>
              <a:t>37 load-node system, each with 30 MVA (0.3 </a:t>
            </a:r>
            <a:r>
              <a:rPr lang="en-ID" dirty="0" err="1">
                <a:solidFill>
                  <a:srgbClr val="000000"/>
                </a:solidFill>
                <a:latin typeface="AdvGTIMES-R"/>
              </a:rPr>
              <a:t>p.u</a:t>
            </a:r>
            <a:r>
              <a:rPr lang="en-ID" dirty="0">
                <a:solidFill>
                  <a:srgbClr val="000000"/>
                </a:solidFill>
                <a:latin typeface="AdvGTIMES-R"/>
              </a:rPr>
              <a:t>.) consumption. The system has</a:t>
            </a:r>
          </a:p>
          <a:p>
            <a:r>
              <a:rPr lang="en-ID" dirty="0">
                <a:solidFill>
                  <a:srgbClr val="000000"/>
                </a:solidFill>
                <a:latin typeface="AdvGTIMES-R"/>
              </a:rPr>
              <a:t>four existing substations (1 through 4). Twenty-one more substations are considered</a:t>
            </a:r>
          </a:p>
          <a:p>
            <a:r>
              <a:rPr lang="en-ID" dirty="0">
                <a:solidFill>
                  <a:srgbClr val="000000"/>
                </a:solidFill>
                <a:latin typeface="AdvGTIMES-R"/>
              </a:rPr>
              <a:t>as new candidates. The geographical distributions of the substations are shown in</a:t>
            </a:r>
          </a:p>
          <a:p>
            <a:r>
              <a:rPr lang="en-ID" dirty="0">
                <a:solidFill>
                  <a:srgbClr val="000000"/>
                </a:solidFill>
                <a:latin typeface="AdvGTIMES-R"/>
              </a:rPr>
              <a:t>Table </a:t>
            </a:r>
            <a:r>
              <a:rPr lang="en-ID" dirty="0">
                <a:solidFill>
                  <a:srgbClr val="0000FF"/>
                </a:solidFill>
                <a:latin typeface="AdvGTIMES-R"/>
              </a:rPr>
              <a:t>7.2 </a:t>
            </a:r>
            <a:r>
              <a:rPr lang="en-ID" dirty="0">
                <a:solidFill>
                  <a:srgbClr val="000000"/>
                </a:solidFill>
                <a:latin typeface="AdvGTIMES-R"/>
              </a:rPr>
              <a:t>in terms of </a:t>
            </a:r>
            <a:r>
              <a:rPr lang="en-ID" dirty="0">
                <a:solidFill>
                  <a:srgbClr val="000000"/>
                </a:solidFill>
                <a:latin typeface="AdvGTIMES-IT"/>
              </a:rPr>
              <a:t>X </a:t>
            </a:r>
            <a:r>
              <a:rPr lang="en-ID" dirty="0">
                <a:solidFill>
                  <a:srgbClr val="000000"/>
                </a:solidFill>
                <a:latin typeface="AdvGTIMES-R"/>
              </a:rPr>
              <a:t>and </a:t>
            </a:r>
            <a:r>
              <a:rPr lang="en-ID" dirty="0">
                <a:solidFill>
                  <a:srgbClr val="000000"/>
                </a:solidFill>
                <a:latin typeface="AdvGTIMES-IT"/>
              </a:rPr>
              <a:t>Y</a:t>
            </a:r>
            <a:r>
              <a:rPr lang="en-ID" dirty="0">
                <a:solidFill>
                  <a:srgbClr val="000000"/>
                </a:solidFill>
                <a:latin typeface="AdvGTIMES-R"/>
              </a:rPr>
              <a:t>. Moreover, the distance of each candidate substation</a:t>
            </a:r>
          </a:p>
          <a:p>
            <a:r>
              <a:rPr lang="en-ID" dirty="0">
                <a:solidFill>
                  <a:srgbClr val="000000"/>
                </a:solidFill>
                <a:latin typeface="AdvGTIMES-R"/>
              </a:rPr>
              <a:t>to the upward grid is shown and defined as </a:t>
            </a:r>
            <a:r>
              <a:rPr lang="en-ID" dirty="0">
                <a:solidFill>
                  <a:srgbClr val="000000"/>
                </a:solidFill>
                <a:latin typeface="AdvGTIMES-IT"/>
              </a:rPr>
              <a:t>S</a:t>
            </a:r>
            <a:r>
              <a:rPr lang="en-ID" dirty="0">
                <a:solidFill>
                  <a:srgbClr val="000000"/>
                </a:solidFill>
                <a:latin typeface="AdvGTIMES-R"/>
              </a:rPr>
              <a:t>. Note that in practical conditions, </a:t>
            </a:r>
            <a:r>
              <a:rPr lang="en-ID" dirty="0">
                <a:solidFill>
                  <a:srgbClr val="000000"/>
                </a:solidFill>
                <a:latin typeface="AdvGTIMES-IT"/>
              </a:rPr>
              <a:t>X </a:t>
            </a:r>
            <a:r>
              <a:rPr lang="en-ID" dirty="0">
                <a:solidFill>
                  <a:srgbClr val="000000"/>
                </a:solidFill>
                <a:latin typeface="AdvGTIMES-R"/>
              </a:rPr>
              <a:t>and</a:t>
            </a:r>
          </a:p>
          <a:p>
            <a:r>
              <a:rPr lang="en-ID" dirty="0">
                <a:solidFill>
                  <a:srgbClr val="000000"/>
                </a:solidFill>
                <a:latin typeface="AdvGTIMES-IT"/>
              </a:rPr>
              <a:t>Y </a:t>
            </a:r>
            <a:r>
              <a:rPr lang="en-ID" dirty="0">
                <a:solidFill>
                  <a:srgbClr val="000000"/>
                </a:solidFill>
                <a:latin typeface="AdvGTIMES-R"/>
              </a:rPr>
              <a:t>should be determined using GIS</a:t>
            </a:r>
            <a:r>
              <a:rPr lang="en-ID" sz="800" dirty="0">
                <a:solidFill>
                  <a:srgbClr val="0000FF"/>
                </a:solidFill>
                <a:latin typeface="AdvGTIMES-R"/>
              </a:rPr>
              <a:t>7 </a:t>
            </a:r>
            <a:r>
              <a:rPr lang="en-ID" dirty="0">
                <a:solidFill>
                  <a:srgbClr val="000000"/>
                </a:solidFill>
                <a:latin typeface="AdvGTIMES-R"/>
              </a:rPr>
              <a:t>(Geographical Information System).</a:t>
            </a:r>
            <a:r>
              <a:rPr lang="en-ID" sz="800" dirty="0">
                <a:solidFill>
                  <a:srgbClr val="0000FF"/>
                </a:solidFill>
                <a:latin typeface="AdvGTIMES-R"/>
              </a:rPr>
              <a:t>8</a:t>
            </a:r>
            <a:endParaRPr lang="en-US" dirty="0"/>
          </a:p>
        </p:txBody>
      </p:sp>
      <p:pic>
        <p:nvPicPr>
          <p:cNvPr id="6" name="Picture 5"/>
          <p:cNvPicPr>
            <a:picLocks noChangeAspect="1"/>
          </p:cNvPicPr>
          <p:nvPr/>
        </p:nvPicPr>
        <p:blipFill>
          <a:blip r:embed="rId2"/>
          <a:stretch>
            <a:fillRect/>
          </a:stretch>
        </p:blipFill>
        <p:spPr>
          <a:xfrm>
            <a:off x="661390" y="2798509"/>
            <a:ext cx="6306338" cy="3222925"/>
          </a:xfrm>
          <a:prstGeom prst="rect">
            <a:avLst/>
          </a:prstGeom>
        </p:spPr>
      </p:pic>
    </p:spTree>
    <p:extLst>
      <p:ext uri="{BB962C8B-B14F-4D97-AF65-F5344CB8AC3E}">
        <p14:creationId xmlns:p14="http://schemas.microsoft.com/office/powerpoint/2010/main" val="3795333907"/>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221</a:t>
            </a:fld>
            <a:endParaRPr lang="en-US"/>
          </a:p>
        </p:txBody>
      </p:sp>
      <p:sp>
        <p:nvSpPr>
          <p:cNvPr id="2" name="Rectangle 1"/>
          <p:cNvSpPr/>
          <p:nvPr/>
        </p:nvSpPr>
        <p:spPr>
          <a:xfrm>
            <a:off x="256933" y="245102"/>
            <a:ext cx="2249334" cy="400110"/>
          </a:xfrm>
          <a:prstGeom prst="rect">
            <a:avLst/>
          </a:prstGeom>
        </p:spPr>
        <p:txBody>
          <a:bodyPr wrap="none">
            <a:spAutoFit/>
          </a:bodyPr>
          <a:lstStyle/>
          <a:p>
            <a:r>
              <a:rPr lang="en-US" sz="2000" b="1" dirty="0">
                <a:latin typeface="AdvGTIMES-BI"/>
              </a:rPr>
              <a:t>7.6.2 Load Model</a:t>
            </a:r>
            <a:endParaRPr lang="en-US" b="1" dirty="0"/>
          </a:p>
        </p:txBody>
      </p:sp>
      <p:sp>
        <p:nvSpPr>
          <p:cNvPr id="3" name="Rectangle 2"/>
          <p:cNvSpPr/>
          <p:nvPr/>
        </p:nvSpPr>
        <p:spPr>
          <a:xfrm>
            <a:off x="510540" y="720126"/>
            <a:ext cx="8779764" cy="2308324"/>
          </a:xfrm>
          <a:prstGeom prst="rect">
            <a:avLst/>
          </a:prstGeom>
        </p:spPr>
        <p:txBody>
          <a:bodyPr wrap="square">
            <a:spAutoFit/>
          </a:bodyPr>
          <a:lstStyle/>
          <a:p>
            <a:r>
              <a:rPr lang="en-ID" dirty="0">
                <a:solidFill>
                  <a:srgbClr val="000000"/>
                </a:solidFill>
                <a:latin typeface="AdvGTIMES-R"/>
              </a:rPr>
              <a:t>It is assumed that the existing network supplies the base load of each </a:t>
            </a:r>
            <a:r>
              <a:rPr lang="en-ID" dirty="0">
                <a:solidFill>
                  <a:srgbClr val="000000"/>
                </a:solidFill>
                <a:latin typeface="AdvGTIMES-IT"/>
              </a:rPr>
              <a:t>load node</a:t>
            </a:r>
          </a:p>
          <a:p>
            <a:r>
              <a:rPr lang="en-ID" dirty="0">
                <a:solidFill>
                  <a:srgbClr val="000000"/>
                </a:solidFill>
                <a:latin typeface="AdvGTIMES-R"/>
              </a:rPr>
              <a:t>and the new downward grid should be planned for the load increase. As a result,</a:t>
            </a:r>
          </a:p>
          <a:p>
            <a:r>
              <a:rPr lang="en-ID" dirty="0">
                <a:solidFill>
                  <a:srgbClr val="000000"/>
                </a:solidFill>
                <a:latin typeface="AdvGTIMES-R"/>
              </a:rPr>
              <a:t>each load (as denoted by its magnitude and geographical properties, i.e., </a:t>
            </a:r>
            <a:r>
              <a:rPr lang="en-ID" dirty="0">
                <a:solidFill>
                  <a:srgbClr val="000000"/>
                </a:solidFill>
                <a:latin typeface="AdvGTIMES-IT"/>
              </a:rPr>
              <a:t>X </a:t>
            </a:r>
            <a:r>
              <a:rPr lang="en-ID" dirty="0">
                <a:solidFill>
                  <a:srgbClr val="000000"/>
                </a:solidFill>
                <a:latin typeface="AdvGTIMES-R"/>
              </a:rPr>
              <a:t>and </a:t>
            </a:r>
            <a:r>
              <a:rPr lang="en-ID" dirty="0">
                <a:solidFill>
                  <a:srgbClr val="000000"/>
                </a:solidFill>
                <a:latin typeface="AdvGTIMES-IT"/>
              </a:rPr>
              <a:t>Y</a:t>
            </a:r>
            <a:r>
              <a:rPr lang="en-ID" dirty="0">
                <a:solidFill>
                  <a:srgbClr val="000000"/>
                </a:solidFill>
                <a:latin typeface="AdvGTIMES-R"/>
              </a:rPr>
              <a:t>)</a:t>
            </a:r>
          </a:p>
          <a:p>
            <a:r>
              <a:rPr lang="en-ID" dirty="0">
                <a:solidFill>
                  <a:srgbClr val="000000"/>
                </a:solidFill>
                <a:latin typeface="AdvGTIMES-R"/>
              </a:rPr>
              <a:t>is divided into a </a:t>
            </a:r>
            <a:r>
              <a:rPr lang="en-ID" dirty="0" err="1">
                <a:solidFill>
                  <a:srgbClr val="000000"/>
                </a:solidFill>
                <a:latin typeface="AdvGTIMES-IT"/>
              </a:rPr>
              <a:t>basevalue</a:t>
            </a:r>
            <a:r>
              <a:rPr lang="en-ID" dirty="0">
                <a:solidFill>
                  <a:srgbClr val="000000"/>
                </a:solidFill>
                <a:latin typeface="AdvGTIMES-IT"/>
              </a:rPr>
              <a:t> </a:t>
            </a:r>
            <a:r>
              <a:rPr lang="en-ID" dirty="0">
                <a:solidFill>
                  <a:srgbClr val="000000"/>
                </a:solidFill>
                <a:latin typeface="AdvGTIMES-R"/>
              </a:rPr>
              <a:t>and an </a:t>
            </a:r>
            <a:r>
              <a:rPr lang="en-ID" dirty="0">
                <a:solidFill>
                  <a:srgbClr val="000000"/>
                </a:solidFill>
                <a:latin typeface="AdvGTIMES-IT"/>
              </a:rPr>
              <a:t>increase</a:t>
            </a:r>
            <a:r>
              <a:rPr lang="en-ID" dirty="0">
                <a:solidFill>
                  <a:srgbClr val="000000"/>
                </a:solidFill>
                <a:latin typeface="AdvGTIMES-R"/>
              </a:rPr>
              <a:t>. For planning the downward grid, only</a:t>
            </a:r>
          </a:p>
          <a:p>
            <a:r>
              <a:rPr lang="en-ID" dirty="0">
                <a:solidFill>
                  <a:srgbClr val="000000"/>
                </a:solidFill>
                <a:latin typeface="AdvGTIMES-R"/>
              </a:rPr>
              <a:t>the increase part is considered, while for substation loadings and the upward grid</a:t>
            </a:r>
          </a:p>
          <a:p>
            <a:r>
              <a:rPr lang="en-ID" dirty="0">
                <a:solidFill>
                  <a:srgbClr val="000000"/>
                </a:solidFill>
                <a:latin typeface="AdvGTIMES-R"/>
              </a:rPr>
              <a:t>design, both parts (the base and the increase) are considered. In this example, we</a:t>
            </a:r>
          </a:p>
          <a:p>
            <a:r>
              <a:rPr lang="en-ID" dirty="0">
                <a:solidFill>
                  <a:srgbClr val="000000"/>
                </a:solidFill>
                <a:latin typeface="AdvGTIMES-R"/>
              </a:rPr>
              <a:t>assume the base values to be zero. The geographical distributions of the load nodes</a:t>
            </a:r>
          </a:p>
          <a:p>
            <a:r>
              <a:rPr lang="en-ID" dirty="0">
                <a:solidFill>
                  <a:srgbClr val="000000"/>
                </a:solidFill>
                <a:latin typeface="AdvGTIMES-R"/>
              </a:rPr>
              <a:t>are shown in Table </a:t>
            </a:r>
            <a:r>
              <a:rPr lang="en-ID" dirty="0">
                <a:solidFill>
                  <a:srgbClr val="0000FF"/>
                </a:solidFill>
                <a:latin typeface="AdvGTIMES-R"/>
              </a:rPr>
              <a:t>7.3 </a:t>
            </a:r>
            <a:r>
              <a:rPr lang="en-ID" dirty="0">
                <a:solidFill>
                  <a:srgbClr val="000000"/>
                </a:solidFill>
                <a:latin typeface="AdvGTIMES-R"/>
              </a:rPr>
              <a:t>in terms of </a:t>
            </a:r>
            <a:r>
              <a:rPr lang="en-ID" dirty="0">
                <a:solidFill>
                  <a:srgbClr val="000000"/>
                </a:solidFill>
                <a:latin typeface="AdvGTIMES-IT"/>
              </a:rPr>
              <a:t>X </a:t>
            </a:r>
            <a:r>
              <a:rPr lang="en-ID" dirty="0">
                <a:solidFill>
                  <a:srgbClr val="000000"/>
                </a:solidFill>
                <a:latin typeface="AdvGTIMES-R"/>
              </a:rPr>
              <a:t>and </a:t>
            </a:r>
            <a:r>
              <a:rPr lang="en-ID" dirty="0">
                <a:solidFill>
                  <a:srgbClr val="000000"/>
                </a:solidFill>
                <a:latin typeface="AdvGTIMES-IT"/>
              </a:rPr>
              <a:t>Y</a:t>
            </a:r>
            <a:r>
              <a:rPr lang="en-ID" dirty="0">
                <a:solidFill>
                  <a:srgbClr val="000000"/>
                </a:solidFill>
                <a:latin typeface="AdvGTIMES-R"/>
              </a:rPr>
              <a:t>.</a:t>
            </a:r>
            <a:endParaRPr lang="en-US" dirty="0"/>
          </a:p>
        </p:txBody>
      </p:sp>
      <p:pic>
        <p:nvPicPr>
          <p:cNvPr id="6" name="Picture 5"/>
          <p:cNvPicPr>
            <a:picLocks noChangeAspect="1"/>
          </p:cNvPicPr>
          <p:nvPr/>
        </p:nvPicPr>
        <p:blipFill>
          <a:blip r:embed="rId2"/>
          <a:stretch>
            <a:fillRect/>
          </a:stretch>
        </p:blipFill>
        <p:spPr>
          <a:xfrm>
            <a:off x="649795" y="3028450"/>
            <a:ext cx="4162425" cy="3543300"/>
          </a:xfrm>
          <a:prstGeom prst="rect">
            <a:avLst/>
          </a:prstGeom>
        </p:spPr>
      </p:pic>
    </p:spTree>
    <p:extLst>
      <p:ext uri="{BB962C8B-B14F-4D97-AF65-F5344CB8AC3E}">
        <p14:creationId xmlns:p14="http://schemas.microsoft.com/office/powerpoint/2010/main" val="296436414"/>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222</a:t>
            </a:fld>
            <a:endParaRPr lang="en-US"/>
          </a:p>
        </p:txBody>
      </p:sp>
      <p:sp>
        <p:nvSpPr>
          <p:cNvPr id="2" name="Rectangle 1"/>
          <p:cNvSpPr/>
          <p:nvPr/>
        </p:nvSpPr>
        <p:spPr>
          <a:xfrm>
            <a:off x="348037" y="226814"/>
            <a:ext cx="2717411" cy="400110"/>
          </a:xfrm>
          <a:prstGeom prst="rect">
            <a:avLst/>
          </a:prstGeom>
        </p:spPr>
        <p:txBody>
          <a:bodyPr wrap="none">
            <a:spAutoFit/>
          </a:bodyPr>
          <a:lstStyle/>
          <a:p>
            <a:r>
              <a:rPr lang="en-US" sz="2000" b="1" dirty="0">
                <a:latin typeface="AdvGTIMES-R"/>
              </a:rPr>
              <a:t>7.6.3 Downward Grid</a:t>
            </a:r>
          </a:p>
        </p:txBody>
      </p:sp>
      <p:sp>
        <p:nvSpPr>
          <p:cNvPr id="3" name="Rectangle 2"/>
          <p:cNvSpPr/>
          <p:nvPr/>
        </p:nvSpPr>
        <p:spPr>
          <a:xfrm>
            <a:off x="557784" y="626924"/>
            <a:ext cx="8951976" cy="4247317"/>
          </a:xfrm>
          <a:prstGeom prst="rect">
            <a:avLst/>
          </a:prstGeom>
        </p:spPr>
        <p:txBody>
          <a:bodyPr wrap="square">
            <a:spAutoFit/>
          </a:bodyPr>
          <a:lstStyle/>
          <a:p>
            <a:r>
              <a:rPr lang="en-ID" dirty="0">
                <a:solidFill>
                  <a:srgbClr val="000000"/>
                </a:solidFill>
                <a:latin typeface="AdvGTIMES-R"/>
              </a:rPr>
              <a:t>The downward grid of the system under study is in fact the sub-transmission level</a:t>
            </a:r>
          </a:p>
          <a:p>
            <a:r>
              <a:rPr lang="en-ID" dirty="0">
                <a:solidFill>
                  <a:srgbClr val="000000"/>
                </a:solidFill>
                <a:latin typeface="AdvGTIMES-R"/>
              </a:rPr>
              <a:t>of the system. It comprises 63 kV elements. For cost analysis of the downward</a:t>
            </a:r>
          </a:p>
          <a:p>
            <a:r>
              <a:rPr lang="en-ID" dirty="0">
                <a:solidFill>
                  <a:srgbClr val="000000"/>
                </a:solidFill>
                <a:latin typeface="AdvGTIMES-R"/>
              </a:rPr>
              <a:t>grid, four curves are used as shown in Fig. </a:t>
            </a:r>
            <a:r>
              <a:rPr lang="en-ID" dirty="0">
                <a:solidFill>
                  <a:srgbClr val="0000FF"/>
                </a:solidFill>
                <a:latin typeface="AdvGTIMES-R"/>
              </a:rPr>
              <a:t>7.11</a:t>
            </a:r>
            <a:r>
              <a:rPr lang="en-ID" dirty="0">
                <a:solidFill>
                  <a:srgbClr val="000000"/>
                </a:solidFill>
                <a:latin typeface="AdvGTIMES-R"/>
              </a:rPr>
              <a:t>, where the horizontal axis shows</a:t>
            </a:r>
          </a:p>
          <a:p>
            <a:r>
              <a:rPr lang="en-ID" dirty="0">
                <a:solidFill>
                  <a:srgbClr val="000000"/>
                </a:solidFill>
                <a:latin typeface="AdvGTIMES-R"/>
              </a:rPr>
              <a:t>the typical standard conductors available, while the vertical axes are </a:t>
            </a:r>
            <a:r>
              <a:rPr lang="en-ID" dirty="0">
                <a:solidFill>
                  <a:srgbClr val="000000"/>
                </a:solidFill>
                <a:latin typeface="AdvGTIMES-IT"/>
              </a:rPr>
              <a:t>thermal</a:t>
            </a:r>
          </a:p>
          <a:p>
            <a:r>
              <a:rPr lang="en-ID" dirty="0">
                <a:solidFill>
                  <a:srgbClr val="000000"/>
                </a:solidFill>
                <a:latin typeface="AdvGTIMES-IT"/>
              </a:rPr>
              <a:t>capacity</a:t>
            </a:r>
            <a:r>
              <a:rPr lang="en-ID" dirty="0">
                <a:solidFill>
                  <a:srgbClr val="000000"/>
                </a:solidFill>
                <a:latin typeface="AdvGTIMES-R"/>
              </a:rPr>
              <a:t>, </a:t>
            </a:r>
            <a:r>
              <a:rPr lang="en-ID" dirty="0">
                <a:solidFill>
                  <a:srgbClr val="000000"/>
                </a:solidFill>
                <a:latin typeface="AdvGTIMES-IT"/>
              </a:rPr>
              <a:t>voltage drop</a:t>
            </a:r>
            <a:r>
              <a:rPr lang="en-ID" dirty="0">
                <a:solidFill>
                  <a:srgbClr val="000000"/>
                </a:solidFill>
                <a:latin typeface="AdvGTIMES-R"/>
              </a:rPr>
              <a:t>, </a:t>
            </a:r>
            <a:r>
              <a:rPr lang="en-ID" dirty="0">
                <a:solidFill>
                  <a:srgbClr val="000000"/>
                </a:solidFill>
                <a:latin typeface="AdvGTIMES-IT"/>
              </a:rPr>
              <a:t>investment cost </a:t>
            </a:r>
            <a:r>
              <a:rPr lang="en-ID" dirty="0">
                <a:solidFill>
                  <a:srgbClr val="000000"/>
                </a:solidFill>
                <a:latin typeface="AdvGTIMES-R"/>
              </a:rPr>
              <a:t>and </a:t>
            </a:r>
            <a:r>
              <a:rPr lang="en-ID" dirty="0">
                <a:solidFill>
                  <a:srgbClr val="000000"/>
                </a:solidFill>
                <a:latin typeface="AdvGTIMES-IT"/>
              </a:rPr>
              <a:t>resistance</a:t>
            </a:r>
            <a:r>
              <a:rPr lang="en-ID" dirty="0">
                <a:solidFill>
                  <a:srgbClr val="000000"/>
                </a:solidFill>
                <a:latin typeface="AdvGTIMES-R"/>
              </a:rPr>
              <a:t>, respectively.</a:t>
            </a:r>
          </a:p>
          <a:p>
            <a:r>
              <a:rPr lang="en-ID" dirty="0">
                <a:solidFill>
                  <a:srgbClr val="000000"/>
                </a:solidFill>
                <a:latin typeface="AdvGTIMES-R"/>
              </a:rPr>
              <a:t>A linear approximation is assumed between the points, as indicated. The way</a:t>
            </a:r>
          </a:p>
          <a:p>
            <a:r>
              <a:rPr lang="en-ID" dirty="0">
                <a:solidFill>
                  <a:srgbClr val="000000"/>
                </a:solidFill>
                <a:latin typeface="AdvGTIMES-R"/>
              </a:rPr>
              <a:t>these curves are used is as follows. Initially, based on an acceptable voltage drop</a:t>
            </a:r>
          </a:p>
          <a:p>
            <a:r>
              <a:rPr lang="en-ID" dirty="0">
                <a:solidFill>
                  <a:srgbClr val="000000"/>
                </a:solidFill>
                <a:latin typeface="AdvGTIMES-R"/>
              </a:rPr>
              <a:t>for the specified load (</a:t>
            </a:r>
            <a:r>
              <a:rPr lang="en-ID" dirty="0">
                <a:solidFill>
                  <a:srgbClr val="000000"/>
                </a:solidFill>
                <a:latin typeface="AdvGTIMES-IT"/>
              </a:rPr>
              <a:t>b</a:t>
            </a:r>
            <a:r>
              <a:rPr lang="en-ID" dirty="0">
                <a:solidFill>
                  <a:srgbClr val="000000"/>
                </a:solidFill>
                <a:latin typeface="AdvGTIMES-R"/>
              </a:rPr>
              <a:t>), a conductor size is selected (</a:t>
            </a:r>
            <a:r>
              <a:rPr lang="en-ID" dirty="0">
                <a:solidFill>
                  <a:srgbClr val="000000"/>
                </a:solidFill>
                <a:latin typeface="AdvGTIMES-IT"/>
              </a:rPr>
              <a:t>b</a:t>
            </a:r>
            <a:r>
              <a:rPr lang="en-ID" sz="800" dirty="0">
                <a:solidFill>
                  <a:srgbClr val="000000"/>
                </a:solidFill>
                <a:latin typeface="AdvP4C4E74"/>
              </a:rPr>
              <a:t>0</a:t>
            </a:r>
            <a:r>
              <a:rPr lang="en-ID" dirty="0">
                <a:solidFill>
                  <a:srgbClr val="000000"/>
                </a:solidFill>
                <a:latin typeface="AdvGTIMES-R"/>
              </a:rPr>
              <a:t>). Also, based on the load</a:t>
            </a:r>
          </a:p>
          <a:p>
            <a:r>
              <a:rPr lang="en-ID" dirty="0">
                <a:solidFill>
                  <a:srgbClr val="000000"/>
                </a:solidFill>
                <a:latin typeface="AdvGTIMES-R"/>
              </a:rPr>
              <a:t>magnitude in MVA, from the line thermal capacity curve, a conductor size is</a:t>
            </a:r>
          </a:p>
          <a:p>
            <a:r>
              <a:rPr lang="en-ID" dirty="0">
                <a:solidFill>
                  <a:srgbClr val="000000"/>
                </a:solidFill>
                <a:latin typeface="AdvGTIMES-R"/>
              </a:rPr>
              <a:t>selected, too (</a:t>
            </a:r>
            <a:r>
              <a:rPr lang="en-ID" dirty="0">
                <a:solidFill>
                  <a:srgbClr val="000000"/>
                </a:solidFill>
                <a:latin typeface="AdvGTIMES-IT"/>
              </a:rPr>
              <a:t>a</a:t>
            </a:r>
            <a:r>
              <a:rPr lang="en-ID" sz="800" dirty="0">
                <a:solidFill>
                  <a:srgbClr val="000000"/>
                </a:solidFill>
                <a:latin typeface="AdvP4C4E74"/>
              </a:rPr>
              <a:t>0</a:t>
            </a:r>
            <a:r>
              <a:rPr lang="en-ID" dirty="0">
                <a:solidFill>
                  <a:srgbClr val="000000"/>
                </a:solidFill>
                <a:latin typeface="AdvGTIMES-R"/>
              </a:rPr>
              <a:t>). Max (</a:t>
            </a:r>
            <a:r>
              <a:rPr lang="en-ID" dirty="0">
                <a:solidFill>
                  <a:srgbClr val="000000"/>
                </a:solidFill>
                <a:latin typeface="AdvGTIMES-IT"/>
              </a:rPr>
              <a:t>a</a:t>
            </a:r>
            <a:r>
              <a:rPr lang="en-ID" sz="800" dirty="0">
                <a:solidFill>
                  <a:srgbClr val="000000"/>
                </a:solidFill>
                <a:latin typeface="AdvP4C4E74"/>
              </a:rPr>
              <a:t>0</a:t>
            </a:r>
            <a:r>
              <a:rPr lang="en-ID" dirty="0">
                <a:solidFill>
                  <a:srgbClr val="000000"/>
                </a:solidFill>
                <a:latin typeface="AdvGTIMES-R"/>
              </a:rPr>
              <a:t>,</a:t>
            </a:r>
            <a:r>
              <a:rPr lang="en-ID" dirty="0">
                <a:solidFill>
                  <a:srgbClr val="000000"/>
                </a:solidFill>
                <a:latin typeface="AdvGTIMES-IT"/>
              </a:rPr>
              <a:t>b</a:t>
            </a:r>
            <a:r>
              <a:rPr lang="en-ID" sz="800" dirty="0">
                <a:solidFill>
                  <a:srgbClr val="000000"/>
                </a:solidFill>
                <a:latin typeface="AdvP4C4E74"/>
              </a:rPr>
              <a:t>0</a:t>
            </a:r>
            <a:r>
              <a:rPr lang="en-ID" dirty="0">
                <a:solidFill>
                  <a:srgbClr val="000000"/>
                </a:solidFill>
                <a:latin typeface="AdvGTIMES-R"/>
              </a:rPr>
              <a:t>) is selected as the final choice (for the case demonstrated</a:t>
            </a:r>
            <a:r>
              <a:rPr lang="en-ID" dirty="0" smtClean="0">
                <a:solidFill>
                  <a:srgbClr val="000000"/>
                </a:solidFill>
                <a:latin typeface="AdvGTIMES-R"/>
              </a:rPr>
              <a:t>, </a:t>
            </a:r>
            <a:r>
              <a:rPr lang="en-ID" dirty="0" smtClean="0">
                <a:solidFill>
                  <a:srgbClr val="000000"/>
                </a:solidFill>
                <a:latin typeface="AdvGTIMES-IT"/>
              </a:rPr>
              <a:t>b</a:t>
            </a:r>
            <a:r>
              <a:rPr lang="en-ID" sz="800" dirty="0" smtClean="0">
                <a:solidFill>
                  <a:srgbClr val="000000"/>
                </a:solidFill>
                <a:latin typeface="AdvP4C4E74"/>
              </a:rPr>
              <a:t>0</a:t>
            </a:r>
            <a:r>
              <a:rPr lang="en-ID" dirty="0">
                <a:solidFill>
                  <a:srgbClr val="000000"/>
                </a:solidFill>
                <a:latin typeface="AdvGTIMES-R"/>
              </a:rPr>
              <a:t>). For the selected conductor, the cost and the resistance are then</a:t>
            </a:r>
          </a:p>
          <a:p>
            <a:r>
              <a:rPr lang="en-ID" dirty="0">
                <a:solidFill>
                  <a:srgbClr val="000000"/>
                </a:solidFill>
                <a:latin typeface="AdvGTIMES-R"/>
              </a:rPr>
              <a:t>determined (c and d, respectively). Right-of-way sitting difficulties are </a:t>
            </a:r>
            <a:r>
              <a:rPr lang="en-ID" dirty="0" smtClean="0">
                <a:solidFill>
                  <a:srgbClr val="000000"/>
                </a:solidFill>
                <a:latin typeface="AdvGTIMES-R"/>
              </a:rPr>
              <a:t>also </a:t>
            </a:r>
            <a:r>
              <a:rPr lang="en-ID" dirty="0"/>
              <a:t>o</a:t>
            </a:r>
            <a:r>
              <a:rPr lang="en-ID" dirty="0">
                <a:latin typeface="AdvGTIMES-R"/>
              </a:rPr>
              <a:t>bserved by a large factor in the investment cost. Moreover, specific loads9 (to a</a:t>
            </a:r>
          </a:p>
          <a:p>
            <a:r>
              <a:rPr lang="en-ID" dirty="0">
                <a:latin typeface="AdvGTIMES-R"/>
              </a:rPr>
              <a:t>specific substation) are also considered. For the example to be tested here, for the</a:t>
            </a:r>
          </a:p>
          <a:p>
            <a:r>
              <a:rPr lang="en-ID" dirty="0">
                <a:latin typeface="AdvGTIMES-R"/>
              </a:rPr>
              <a:t>downward grid, two options are considered as shown in Table 7.4.</a:t>
            </a:r>
            <a:endParaRPr lang="en-US" dirty="0">
              <a:latin typeface="AdvGTIMES-R"/>
            </a:endParaRPr>
          </a:p>
        </p:txBody>
      </p:sp>
    </p:spTree>
    <p:extLst>
      <p:ext uri="{BB962C8B-B14F-4D97-AF65-F5344CB8AC3E}">
        <p14:creationId xmlns:p14="http://schemas.microsoft.com/office/powerpoint/2010/main" val="2656405113"/>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223</a:t>
            </a:fld>
            <a:endParaRPr lang="en-US"/>
          </a:p>
        </p:txBody>
      </p:sp>
      <p:pic>
        <p:nvPicPr>
          <p:cNvPr id="2" name="Picture 1"/>
          <p:cNvPicPr>
            <a:picLocks noChangeAspect="1"/>
          </p:cNvPicPr>
          <p:nvPr/>
        </p:nvPicPr>
        <p:blipFill>
          <a:blip r:embed="rId2"/>
          <a:stretch>
            <a:fillRect/>
          </a:stretch>
        </p:blipFill>
        <p:spPr>
          <a:xfrm>
            <a:off x="977974" y="368492"/>
            <a:ext cx="3228266" cy="5289782"/>
          </a:xfrm>
          <a:prstGeom prst="rect">
            <a:avLst/>
          </a:prstGeom>
        </p:spPr>
      </p:pic>
      <p:sp>
        <p:nvSpPr>
          <p:cNvPr id="3" name="Rectangle 2"/>
          <p:cNvSpPr/>
          <p:nvPr/>
        </p:nvSpPr>
        <p:spPr>
          <a:xfrm>
            <a:off x="1275892" y="5658274"/>
            <a:ext cx="2588657" cy="307777"/>
          </a:xfrm>
          <a:prstGeom prst="rect">
            <a:avLst/>
          </a:prstGeom>
        </p:spPr>
        <p:txBody>
          <a:bodyPr wrap="none">
            <a:spAutoFit/>
          </a:bodyPr>
          <a:lstStyle/>
          <a:p>
            <a:r>
              <a:rPr lang="en-ID" sz="1400" dirty="0">
                <a:latin typeface="AdvGTIMES-R"/>
              </a:rPr>
              <a:t>Fig. 7.11 Line selection curves</a:t>
            </a:r>
            <a:endParaRPr lang="en-US" sz="1400" dirty="0">
              <a:latin typeface="AdvGTIMES-R"/>
            </a:endParaRPr>
          </a:p>
        </p:txBody>
      </p:sp>
      <p:sp>
        <p:nvSpPr>
          <p:cNvPr id="7" name="Rectangle 6"/>
          <p:cNvSpPr/>
          <p:nvPr/>
        </p:nvSpPr>
        <p:spPr>
          <a:xfrm>
            <a:off x="4394332" y="368492"/>
            <a:ext cx="2361544" cy="400110"/>
          </a:xfrm>
          <a:prstGeom prst="rect">
            <a:avLst/>
          </a:prstGeom>
        </p:spPr>
        <p:txBody>
          <a:bodyPr wrap="none">
            <a:spAutoFit/>
          </a:bodyPr>
          <a:lstStyle/>
          <a:p>
            <a:r>
              <a:rPr lang="en-US" sz="2000" b="1" dirty="0">
                <a:latin typeface="AdvGTIMES-BI"/>
              </a:rPr>
              <a:t>7.6.4 Upward Grid</a:t>
            </a:r>
            <a:endParaRPr lang="en-US" sz="2000" b="1" dirty="0"/>
          </a:p>
        </p:txBody>
      </p:sp>
      <p:sp>
        <p:nvSpPr>
          <p:cNvPr id="8" name="Rectangle 7"/>
          <p:cNvSpPr/>
          <p:nvPr/>
        </p:nvSpPr>
        <p:spPr>
          <a:xfrm>
            <a:off x="4601169" y="923874"/>
            <a:ext cx="4953000" cy="2308324"/>
          </a:xfrm>
          <a:prstGeom prst="rect">
            <a:avLst/>
          </a:prstGeom>
        </p:spPr>
        <p:txBody>
          <a:bodyPr>
            <a:spAutoFit/>
          </a:bodyPr>
          <a:lstStyle/>
          <a:p>
            <a:r>
              <a:rPr lang="en-ID" dirty="0">
                <a:latin typeface="AdvGTIMES-R"/>
              </a:rPr>
              <a:t>The upward grid of the system under study comprises 230 kV elements. The line</a:t>
            </a:r>
          </a:p>
          <a:p>
            <a:r>
              <a:rPr lang="en-ID" dirty="0">
                <a:latin typeface="AdvGTIMES-R"/>
              </a:rPr>
              <a:t>capacity and the type are determined based on capacity, voltage level and the type</a:t>
            </a:r>
          </a:p>
          <a:p>
            <a:r>
              <a:rPr lang="en-ID" dirty="0">
                <a:latin typeface="AdvGTIMES-R"/>
              </a:rPr>
              <a:t>of the supplying substation. For the test system, a 4.0 </a:t>
            </a:r>
            <a:r>
              <a:rPr lang="en-ID" dirty="0" err="1">
                <a:latin typeface="AdvGTIMES-R"/>
              </a:rPr>
              <a:t>p.u</a:t>
            </a:r>
            <a:r>
              <a:rPr lang="en-ID" dirty="0">
                <a:latin typeface="AdvGTIMES-R"/>
              </a:rPr>
              <a:t>. capacity line with a cost</a:t>
            </a:r>
          </a:p>
          <a:p>
            <a:r>
              <a:rPr lang="en-ID" dirty="0">
                <a:latin typeface="AdvGTIMES-R"/>
              </a:rPr>
              <a:t>of </a:t>
            </a:r>
            <a:r>
              <a:rPr lang="en-ID" dirty="0">
                <a:latin typeface="AdvPTimes"/>
              </a:rPr>
              <a:t>R</a:t>
            </a:r>
            <a:r>
              <a:rPr lang="en-ID" dirty="0">
                <a:latin typeface="AdvP4C4E74"/>
              </a:rPr>
              <a:t> </a:t>
            </a:r>
            <a:r>
              <a:rPr lang="en-ID" dirty="0">
                <a:latin typeface="AdvGTIMES-R"/>
              </a:rPr>
              <a:t>214 </a:t>
            </a:r>
            <a:r>
              <a:rPr lang="en-ID" dirty="0" smtClean="0">
                <a:latin typeface="AdvTir_symb"/>
              </a:rPr>
              <a:t>x </a:t>
            </a:r>
            <a:r>
              <a:rPr lang="en-ID" dirty="0">
                <a:latin typeface="AdvGTIMES-R"/>
              </a:rPr>
              <a:t>10</a:t>
            </a:r>
            <a:r>
              <a:rPr lang="en-ID" b="1" baseline="38000" dirty="0">
                <a:latin typeface="AdvGTIMES-R"/>
              </a:rPr>
              <a:t>3</a:t>
            </a:r>
            <a:r>
              <a:rPr lang="en-ID" dirty="0">
                <a:latin typeface="AdvGTIMES-R"/>
              </a:rPr>
              <a:t>/km is considered as the only option available.</a:t>
            </a:r>
            <a:endParaRPr lang="en-US" dirty="0"/>
          </a:p>
        </p:txBody>
      </p:sp>
      <p:sp>
        <p:nvSpPr>
          <p:cNvPr id="9" name="Rectangle 8"/>
          <p:cNvSpPr/>
          <p:nvPr/>
        </p:nvSpPr>
        <p:spPr>
          <a:xfrm>
            <a:off x="4394332" y="3387471"/>
            <a:ext cx="3873433" cy="400110"/>
          </a:xfrm>
          <a:prstGeom prst="rect">
            <a:avLst/>
          </a:prstGeom>
        </p:spPr>
        <p:txBody>
          <a:bodyPr wrap="none">
            <a:spAutoFit/>
          </a:bodyPr>
          <a:lstStyle/>
          <a:p>
            <a:r>
              <a:rPr lang="en-US" sz="2000" b="1" dirty="0">
                <a:latin typeface="AdvGTIMES-BI"/>
              </a:rPr>
              <a:t>7.6.5 Transmission Substation</a:t>
            </a:r>
            <a:endParaRPr lang="en-US" sz="2000" b="1" dirty="0"/>
          </a:p>
        </p:txBody>
      </p:sp>
      <p:sp>
        <p:nvSpPr>
          <p:cNvPr id="10" name="Rectangle 9"/>
          <p:cNvSpPr/>
          <p:nvPr/>
        </p:nvSpPr>
        <p:spPr>
          <a:xfrm>
            <a:off x="4698492" y="3745329"/>
            <a:ext cx="4855677" cy="1754326"/>
          </a:xfrm>
          <a:prstGeom prst="rect">
            <a:avLst/>
          </a:prstGeom>
        </p:spPr>
        <p:txBody>
          <a:bodyPr wrap="square">
            <a:spAutoFit/>
          </a:bodyPr>
          <a:lstStyle/>
          <a:p>
            <a:r>
              <a:rPr lang="en-ID" dirty="0">
                <a:latin typeface="AdvGTIMES-R"/>
              </a:rPr>
              <a:t>The transmission substation considered would be of 230 kV:63 kV type. Various</a:t>
            </a:r>
          </a:p>
          <a:p>
            <a:r>
              <a:rPr lang="en-ID" dirty="0">
                <a:latin typeface="AdvGTIMES-R"/>
              </a:rPr>
              <a:t>capacities are available and may be considered. Alternatives and classifications, </a:t>
            </a:r>
            <a:r>
              <a:rPr lang="en-ID" dirty="0" smtClean="0">
                <a:latin typeface="AdvGTIMES-R"/>
              </a:rPr>
              <a:t>as required </a:t>
            </a:r>
            <a:r>
              <a:rPr lang="en-ID" dirty="0">
                <a:latin typeface="AdvGTIMES-R"/>
              </a:rPr>
              <a:t>for each region, can also be considered. The standard capacities available</a:t>
            </a:r>
            <a:endParaRPr lang="en-US" dirty="0"/>
          </a:p>
        </p:txBody>
      </p:sp>
    </p:spTree>
    <p:extLst>
      <p:ext uri="{BB962C8B-B14F-4D97-AF65-F5344CB8AC3E}">
        <p14:creationId xmlns:p14="http://schemas.microsoft.com/office/powerpoint/2010/main" val="716869953"/>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224</a:t>
            </a:fld>
            <a:endParaRPr lang="en-US"/>
          </a:p>
        </p:txBody>
      </p:sp>
      <p:pic>
        <p:nvPicPr>
          <p:cNvPr id="2" name="Picture 1"/>
          <p:cNvPicPr>
            <a:picLocks noChangeAspect="1"/>
          </p:cNvPicPr>
          <p:nvPr/>
        </p:nvPicPr>
        <p:blipFill>
          <a:blip r:embed="rId2"/>
          <a:stretch>
            <a:fillRect/>
          </a:stretch>
        </p:blipFill>
        <p:spPr>
          <a:xfrm>
            <a:off x="478726" y="227838"/>
            <a:ext cx="8436674" cy="2405834"/>
          </a:xfrm>
          <a:prstGeom prst="rect">
            <a:avLst/>
          </a:prstGeom>
        </p:spPr>
      </p:pic>
      <p:sp>
        <p:nvSpPr>
          <p:cNvPr id="3" name="Rectangle 2"/>
          <p:cNvSpPr/>
          <p:nvPr/>
        </p:nvSpPr>
        <p:spPr>
          <a:xfrm>
            <a:off x="364236" y="2860054"/>
            <a:ext cx="8468868" cy="1200329"/>
          </a:xfrm>
          <a:prstGeom prst="rect">
            <a:avLst/>
          </a:prstGeom>
        </p:spPr>
        <p:txBody>
          <a:bodyPr wrap="square">
            <a:spAutoFit/>
          </a:bodyPr>
          <a:lstStyle/>
          <a:p>
            <a:r>
              <a:rPr lang="en-ID" dirty="0">
                <a:solidFill>
                  <a:srgbClr val="000000"/>
                </a:solidFill>
                <a:latin typeface="AdvGTIMES-R"/>
              </a:rPr>
              <a:t>for these substations are considered to be 1.8, 2.7 and 4.8 p.u.,</a:t>
            </a:r>
            <a:r>
              <a:rPr lang="en-ID" sz="800" dirty="0">
                <a:solidFill>
                  <a:srgbClr val="0000FF"/>
                </a:solidFill>
                <a:latin typeface="AdvGTIMES-R"/>
              </a:rPr>
              <a:t>10 </a:t>
            </a:r>
            <a:r>
              <a:rPr lang="en-ID" dirty="0">
                <a:solidFill>
                  <a:srgbClr val="000000"/>
                </a:solidFill>
                <a:latin typeface="AdvGTIMES-R"/>
              </a:rPr>
              <a:t>with a fixed cost</a:t>
            </a:r>
          </a:p>
          <a:p>
            <a:r>
              <a:rPr lang="en-ID" dirty="0">
                <a:solidFill>
                  <a:srgbClr val="000000"/>
                </a:solidFill>
                <a:latin typeface="AdvGTIMES-R"/>
              </a:rPr>
              <a:t>of </a:t>
            </a:r>
            <a:r>
              <a:rPr lang="en-ID" dirty="0">
                <a:solidFill>
                  <a:srgbClr val="000000"/>
                </a:solidFill>
                <a:latin typeface="AdvPTimes"/>
              </a:rPr>
              <a:t>R</a:t>
            </a:r>
            <a:r>
              <a:rPr lang="en-ID" dirty="0">
                <a:solidFill>
                  <a:srgbClr val="000000"/>
                </a:solidFill>
                <a:latin typeface="AdvP4C4E74"/>
              </a:rPr>
              <a:t> </a:t>
            </a:r>
            <a:r>
              <a:rPr lang="en-ID" dirty="0">
                <a:solidFill>
                  <a:srgbClr val="000000"/>
                </a:solidFill>
                <a:latin typeface="AdvGTIMES-R"/>
              </a:rPr>
              <a:t>17000 </a:t>
            </a:r>
            <a:r>
              <a:rPr lang="en-ID" dirty="0" smtClean="0">
                <a:solidFill>
                  <a:srgbClr val="000000"/>
                </a:solidFill>
                <a:latin typeface="AdvTir_symb"/>
              </a:rPr>
              <a:t>x </a:t>
            </a:r>
            <a:r>
              <a:rPr lang="en-ID" dirty="0">
                <a:solidFill>
                  <a:srgbClr val="000000"/>
                </a:solidFill>
                <a:latin typeface="AdvGTIMES-R"/>
              </a:rPr>
              <a:t>10</a:t>
            </a:r>
            <a:r>
              <a:rPr lang="en-ID" baseline="30000" dirty="0">
                <a:solidFill>
                  <a:srgbClr val="000000"/>
                </a:solidFill>
                <a:latin typeface="AdvGTIMES-R"/>
              </a:rPr>
              <a:t>3</a:t>
            </a:r>
            <a:r>
              <a:rPr lang="en-ID" sz="800" dirty="0">
                <a:solidFill>
                  <a:srgbClr val="000000"/>
                </a:solidFill>
                <a:latin typeface="AdvGTIMES-R"/>
              </a:rPr>
              <a:t> </a:t>
            </a:r>
            <a:r>
              <a:rPr lang="en-ID" dirty="0">
                <a:solidFill>
                  <a:srgbClr val="000000"/>
                </a:solidFill>
                <a:latin typeface="AdvGTIMES-R"/>
              </a:rPr>
              <a:t>and a variable cost of </a:t>
            </a:r>
            <a:r>
              <a:rPr lang="en-ID" dirty="0">
                <a:solidFill>
                  <a:srgbClr val="000000"/>
                </a:solidFill>
                <a:latin typeface="AdvPTimes"/>
              </a:rPr>
              <a:t>R</a:t>
            </a:r>
            <a:r>
              <a:rPr lang="en-ID" dirty="0">
                <a:solidFill>
                  <a:srgbClr val="000000"/>
                </a:solidFill>
                <a:latin typeface="AdvP4C4E74"/>
              </a:rPr>
              <a:t> </a:t>
            </a:r>
            <a:r>
              <a:rPr lang="en-ID" dirty="0">
                <a:solidFill>
                  <a:srgbClr val="000000"/>
                </a:solidFill>
                <a:latin typeface="AdvGTIMES-R"/>
              </a:rPr>
              <a:t>2500 </a:t>
            </a:r>
            <a:r>
              <a:rPr lang="en-ID" dirty="0" smtClean="0">
                <a:solidFill>
                  <a:srgbClr val="000000"/>
                </a:solidFill>
                <a:latin typeface="AdvTir_symb"/>
              </a:rPr>
              <a:t>x </a:t>
            </a:r>
            <a:r>
              <a:rPr lang="en-ID" dirty="0">
                <a:solidFill>
                  <a:srgbClr val="000000"/>
                </a:solidFill>
                <a:latin typeface="AdvGTIMES-R"/>
              </a:rPr>
              <a:t>10</a:t>
            </a:r>
            <a:r>
              <a:rPr lang="en-ID" baseline="30000" dirty="0">
                <a:solidFill>
                  <a:srgbClr val="000000"/>
                </a:solidFill>
                <a:latin typeface="AdvGTIMES-R"/>
              </a:rPr>
              <a:t>3</a:t>
            </a:r>
            <a:r>
              <a:rPr lang="en-ID" dirty="0">
                <a:solidFill>
                  <a:srgbClr val="000000"/>
                </a:solidFill>
                <a:latin typeface="AdvGTIMES-R"/>
              </a:rPr>
              <a:t>/</a:t>
            </a:r>
            <a:r>
              <a:rPr lang="en-ID" dirty="0" err="1">
                <a:solidFill>
                  <a:srgbClr val="000000"/>
                </a:solidFill>
                <a:latin typeface="AdvGTIMES-R"/>
              </a:rPr>
              <a:t>p.u</a:t>
            </a:r>
            <a:r>
              <a:rPr lang="en-ID" dirty="0">
                <a:solidFill>
                  <a:srgbClr val="000000"/>
                </a:solidFill>
                <a:latin typeface="AdvGTIMES-R"/>
              </a:rPr>
              <a:t>. The capacity of the</a:t>
            </a:r>
          </a:p>
          <a:p>
            <a:r>
              <a:rPr lang="en-ID" dirty="0">
                <a:solidFill>
                  <a:srgbClr val="000000"/>
                </a:solidFill>
                <a:latin typeface="AdvGTIMES-R"/>
              </a:rPr>
              <a:t>existing substations is considered to be 1.8 </a:t>
            </a:r>
            <a:r>
              <a:rPr lang="en-ID" dirty="0" err="1">
                <a:solidFill>
                  <a:srgbClr val="000000"/>
                </a:solidFill>
                <a:latin typeface="AdvGTIMES-R"/>
              </a:rPr>
              <a:t>p.u</a:t>
            </a:r>
            <a:r>
              <a:rPr lang="en-ID" dirty="0">
                <a:solidFill>
                  <a:srgbClr val="000000"/>
                </a:solidFill>
                <a:latin typeface="AdvGTIMES-R"/>
              </a:rPr>
              <a:t>., while it is considered to be</a:t>
            </a:r>
          </a:p>
          <a:p>
            <a:r>
              <a:rPr lang="en-ID" dirty="0" err="1">
                <a:solidFill>
                  <a:srgbClr val="000000"/>
                </a:solidFill>
                <a:latin typeface="AdvGTIMES-R"/>
              </a:rPr>
              <a:t>unexpandable</a:t>
            </a:r>
            <a:r>
              <a:rPr lang="en-ID" dirty="0">
                <a:solidFill>
                  <a:srgbClr val="000000"/>
                </a:solidFill>
                <a:latin typeface="AdvGTIMES-R"/>
              </a:rPr>
              <a:t>. The reserve required for each substation is chosen to be 15%.</a:t>
            </a:r>
            <a:endParaRPr lang="en-US" dirty="0"/>
          </a:p>
        </p:txBody>
      </p:sp>
      <p:sp>
        <p:nvSpPr>
          <p:cNvPr id="6" name="Rectangle 5"/>
          <p:cNvSpPr/>
          <p:nvPr/>
        </p:nvSpPr>
        <p:spPr>
          <a:xfrm>
            <a:off x="165269" y="4213598"/>
            <a:ext cx="2576346" cy="400110"/>
          </a:xfrm>
          <a:prstGeom prst="rect">
            <a:avLst/>
          </a:prstGeom>
        </p:spPr>
        <p:txBody>
          <a:bodyPr wrap="none">
            <a:spAutoFit/>
          </a:bodyPr>
          <a:lstStyle/>
          <a:p>
            <a:r>
              <a:rPr lang="en-US" sz="2000" b="1" dirty="0">
                <a:latin typeface="AdvGTIMES-BI"/>
              </a:rPr>
              <a:t>7.6.6 Miscellaneous</a:t>
            </a:r>
            <a:endParaRPr lang="en-US" sz="2000" b="1" dirty="0"/>
          </a:p>
        </p:txBody>
      </p:sp>
      <p:sp>
        <p:nvSpPr>
          <p:cNvPr id="7" name="Rectangle 6"/>
          <p:cNvSpPr/>
          <p:nvPr/>
        </p:nvSpPr>
        <p:spPr>
          <a:xfrm>
            <a:off x="364236" y="4766923"/>
            <a:ext cx="8871204" cy="646331"/>
          </a:xfrm>
          <a:prstGeom prst="rect">
            <a:avLst/>
          </a:prstGeom>
        </p:spPr>
        <p:txBody>
          <a:bodyPr wrap="square">
            <a:spAutoFit/>
          </a:bodyPr>
          <a:lstStyle/>
          <a:p>
            <a:r>
              <a:rPr lang="en-ID" dirty="0">
                <a:solidFill>
                  <a:srgbClr val="000000"/>
                </a:solidFill>
                <a:latin typeface="AdvGTIMES-R"/>
              </a:rPr>
              <a:t>Besides the data provided so for, some other parameters are required for </a:t>
            </a:r>
            <a:r>
              <a:rPr lang="en-ID" dirty="0">
                <a:solidFill>
                  <a:srgbClr val="0000FF"/>
                </a:solidFill>
                <a:latin typeface="AdvGTIMES-R"/>
              </a:rPr>
              <a:t>Sect.</a:t>
            </a:r>
          </a:p>
          <a:p>
            <a:r>
              <a:rPr lang="en-ID" dirty="0">
                <a:solidFill>
                  <a:srgbClr val="0000FF"/>
                </a:solidFill>
                <a:latin typeface="AdvGTIMES-R"/>
              </a:rPr>
              <a:t>7.6.8</a:t>
            </a:r>
            <a:r>
              <a:rPr lang="en-ID" dirty="0">
                <a:solidFill>
                  <a:srgbClr val="000000"/>
                </a:solidFill>
                <a:latin typeface="AdvGTIMES-R"/>
              </a:rPr>
              <a:t>. These are provided in Table </a:t>
            </a:r>
            <a:r>
              <a:rPr lang="en-ID" dirty="0">
                <a:solidFill>
                  <a:srgbClr val="0000FF"/>
                </a:solidFill>
                <a:latin typeface="AdvGTIMES-R"/>
              </a:rPr>
              <a:t>7.5</a:t>
            </a:r>
            <a:r>
              <a:rPr lang="en-ID" dirty="0">
                <a:solidFill>
                  <a:srgbClr val="000000"/>
                </a:solidFill>
                <a:latin typeface="AdvGTIMES-R"/>
              </a:rPr>
              <a:t>.</a:t>
            </a:r>
            <a:endParaRPr lang="en-US" dirty="0"/>
          </a:p>
        </p:txBody>
      </p:sp>
    </p:spTree>
    <p:extLst>
      <p:ext uri="{BB962C8B-B14F-4D97-AF65-F5344CB8AC3E}">
        <p14:creationId xmlns:p14="http://schemas.microsoft.com/office/powerpoint/2010/main" val="3492409462"/>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225</a:t>
            </a:fld>
            <a:endParaRPr lang="en-US"/>
          </a:p>
        </p:txBody>
      </p:sp>
      <p:pic>
        <p:nvPicPr>
          <p:cNvPr id="2" name="Picture 1"/>
          <p:cNvPicPr>
            <a:picLocks noChangeAspect="1"/>
          </p:cNvPicPr>
          <p:nvPr/>
        </p:nvPicPr>
        <p:blipFill>
          <a:blip r:embed="rId2"/>
          <a:stretch>
            <a:fillRect/>
          </a:stretch>
        </p:blipFill>
        <p:spPr>
          <a:xfrm>
            <a:off x="544426" y="235757"/>
            <a:ext cx="6505598" cy="1470283"/>
          </a:xfrm>
          <a:prstGeom prst="rect">
            <a:avLst/>
          </a:prstGeom>
        </p:spPr>
      </p:pic>
      <p:sp>
        <p:nvSpPr>
          <p:cNvPr id="3" name="Rectangle 2"/>
          <p:cNvSpPr/>
          <p:nvPr/>
        </p:nvSpPr>
        <p:spPr>
          <a:xfrm>
            <a:off x="173560" y="1945886"/>
            <a:ext cx="4085093" cy="400110"/>
          </a:xfrm>
          <a:prstGeom prst="rect">
            <a:avLst/>
          </a:prstGeom>
        </p:spPr>
        <p:txBody>
          <a:bodyPr wrap="none">
            <a:spAutoFit/>
          </a:bodyPr>
          <a:lstStyle/>
          <a:p>
            <a:r>
              <a:rPr lang="en-US" sz="2000" b="1" dirty="0">
                <a:latin typeface="AdvGTIMES-BI"/>
              </a:rPr>
              <a:t>7.6.7 Results for BILP Algorithm</a:t>
            </a:r>
            <a:endParaRPr lang="en-US" sz="2000" b="1" dirty="0"/>
          </a:p>
        </p:txBody>
      </p:sp>
      <p:sp>
        <p:nvSpPr>
          <p:cNvPr id="6" name="Rectangle 5"/>
          <p:cNvSpPr/>
          <p:nvPr/>
        </p:nvSpPr>
        <p:spPr>
          <a:xfrm>
            <a:off x="409956" y="2363497"/>
            <a:ext cx="8753604" cy="1477328"/>
          </a:xfrm>
          <a:prstGeom prst="rect">
            <a:avLst/>
          </a:prstGeom>
        </p:spPr>
        <p:txBody>
          <a:bodyPr wrap="square">
            <a:spAutoFit/>
          </a:bodyPr>
          <a:lstStyle/>
          <a:p>
            <a:r>
              <a:rPr lang="en-ID" dirty="0">
                <a:solidFill>
                  <a:srgbClr val="000000"/>
                </a:solidFill>
                <a:latin typeface="AdvGTIMES-R"/>
              </a:rPr>
              <a:t>Binary Integer Linear Programming (BILP) is used to find the solution. For the</a:t>
            </a:r>
          </a:p>
          <a:p>
            <a:r>
              <a:rPr lang="en-ID" dirty="0">
                <a:solidFill>
                  <a:srgbClr val="000000"/>
                </a:solidFill>
                <a:latin typeface="AdvGTIMES-R"/>
              </a:rPr>
              <a:t>parameters already shown, the results are demonstrated in Table </a:t>
            </a:r>
            <a:r>
              <a:rPr lang="en-ID" dirty="0">
                <a:solidFill>
                  <a:srgbClr val="0000FF"/>
                </a:solidFill>
                <a:latin typeface="AdvGTIMES-R"/>
              </a:rPr>
              <a:t>7.6 </a:t>
            </a:r>
            <a:r>
              <a:rPr lang="en-ID" dirty="0">
                <a:solidFill>
                  <a:srgbClr val="000000"/>
                </a:solidFill>
                <a:latin typeface="AdvGTIMES-R"/>
              </a:rPr>
              <a:t>and as in</a:t>
            </a:r>
          </a:p>
          <a:p>
            <a:r>
              <a:rPr lang="en-ID" dirty="0">
                <a:solidFill>
                  <a:srgbClr val="000000"/>
                </a:solidFill>
                <a:latin typeface="AdvGTIMES-R"/>
              </a:rPr>
              <a:t>Fig. </a:t>
            </a:r>
            <a:r>
              <a:rPr lang="en-ID" dirty="0">
                <a:solidFill>
                  <a:srgbClr val="0000FF"/>
                </a:solidFill>
                <a:latin typeface="AdvGTIMES-R"/>
              </a:rPr>
              <a:t>7.12</a:t>
            </a:r>
            <a:r>
              <a:rPr lang="en-ID" dirty="0">
                <a:solidFill>
                  <a:srgbClr val="000000"/>
                </a:solidFill>
                <a:latin typeface="AdvGTIMES-R"/>
              </a:rPr>
              <a:t>. The results are generated using the </a:t>
            </a:r>
            <a:r>
              <a:rPr lang="en-ID" dirty="0" err="1">
                <a:solidFill>
                  <a:srgbClr val="000000"/>
                </a:solidFill>
                <a:latin typeface="AdvGTIMES-R"/>
              </a:rPr>
              <a:t>SEP.m</a:t>
            </a:r>
            <a:r>
              <a:rPr lang="en-ID" dirty="0">
                <a:solidFill>
                  <a:srgbClr val="000000"/>
                </a:solidFill>
                <a:latin typeface="AdvGTIMES-R"/>
              </a:rPr>
              <a:t> M-file [#</a:t>
            </a:r>
            <a:r>
              <a:rPr lang="en-ID" dirty="0" err="1">
                <a:solidFill>
                  <a:srgbClr val="000000"/>
                </a:solidFill>
                <a:latin typeface="AdvGTIMES-R"/>
              </a:rPr>
              <a:t>SEP.m</a:t>
            </a:r>
            <a:r>
              <a:rPr lang="en-ID" dirty="0">
                <a:solidFill>
                  <a:srgbClr val="000000"/>
                </a:solidFill>
                <a:latin typeface="AdvGTIMES-R"/>
              </a:rPr>
              <a:t>; Appendix L:</a:t>
            </a:r>
          </a:p>
          <a:p>
            <a:r>
              <a:rPr lang="en-ID" dirty="0">
                <a:solidFill>
                  <a:srgbClr val="000000"/>
                </a:solidFill>
                <a:latin typeface="AdvGTIMES-R"/>
              </a:rPr>
              <a:t>(L.3)]. As shown, five substations are justified with the capacities noted. The way that</a:t>
            </a:r>
          </a:p>
          <a:p>
            <a:r>
              <a:rPr lang="en-ID" dirty="0">
                <a:solidFill>
                  <a:srgbClr val="000000"/>
                </a:solidFill>
                <a:latin typeface="AdvGTIMES-R"/>
              </a:rPr>
              <a:t>the loads are assigned to each substation is so that various constraints are satisfied.</a:t>
            </a:r>
            <a:endParaRPr lang="en-US" dirty="0"/>
          </a:p>
        </p:txBody>
      </p:sp>
      <p:pic>
        <p:nvPicPr>
          <p:cNvPr id="7" name="Picture 6"/>
          <p:cNvPicPr>
            <a:picLocks noChangeAspect="1"/>
          </p:cNvPicPr>
          <p:nvPr/>
        </p:nvPicPr>
        <p:blipFill>
          <a:blip r:embed="rId3"/>
          <a:stretch>
            <a:fillRect/>
          </a:stretch>
        </p:blipFill>
        <p:spPr>
          <a:xfrm>
            <a:off x="544426" y="3858326"/>
            <a:ext cx="6505598" cy="2023496"/>
          </a:xfrm>
          <a:prstGeom prst="rect">
            <a:avLst/>
          </a:prstGeom>
        </p:spPr>
      </p:pic>
    </p:spTree>
    <p:extLst>
      <p:ext uri="{BB962C8B-B14F-4D97-AF65-F5344CB8AC3E}">
        <p14:creationId xmlns:p14="http://schemas.microsoft.com/office/powerpoint/2010/main" val="285245109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226</a:t>
            </a:fld>
            <a:endParaRPr lang="en-US"/>
          </a:p>
        </p:txBody>
      </p:sp>
      <p:pic>
        <p:nvPicPr>
          <p:cNvPr id="2" name="Picture 1"/>
          <p:cNvPicPr>
            <a:picLocks noChangeAspect="1"/>
          </p:cNvPicPr>
          <p:nvPr/>
        </p:nvPicPr>
        <p:blipFill>
          <a:blip r:embed="rId2"/>
          <a:stretch>
            <a:fillRect/>
          </a:stretch>
        </p:blipFill>
        <p:spPr>
          <a:xfrm>
            <a:off x="310462" y="189362"/>
            <a:ext cx="4588188" cy="3760846"/>
          </a:xfrm>
          <a:prstGeom prst="rect">
            <a:avLst/>
          </a:prstGeom>
        </p:spPr>
      </p:pic>
      <p:sp>
        <p:nvSpPr>
          <p:cNvPr id="3" name="Rectangle 2"/>
          <p:cNvSpPr/>
          <p:nvPr/>
        </p:nvSpPr>
        <p:spPr>
          <a:xfrm>
            <a:off x="1501316" y="3950208"/>
            <a:ext cx="1893403" cy="307777"/>
          </a:xfrm>
          <a:prstGeom prst="rect">
            <a:avLst/>
          </a:prstGeom>
        </p:spPr>
        <p:txBody>
          <a:bodyPr wrap="none">
            <a:spAutoFit/>
          </a:bodyPr>
          <a:lstStyle/>
          <a:p>
            <a:r>
              <a:rPr lang="en-US" sz="1400" dirty="0">
                <a:latin typeface="AdvGTIMES-B"/>
              </a:rPr>
              <a:t>Fig. 7.12 </a:t>
            </a:r>
            <a:r>
              <a:rPr lang="en-US" sz="1400" dirty="0">
                <a:latin typeface="AdvGTIMES-R"/>
              </a:rPr>
              <a:t>BILP results</a:t>
            </a:r>
            <a:endParaRPr lang="en-US" sz="1400" dirty="0"/>
          </a:p>
        </p:txBody>
      </p:sp>
      <p:sp>
        <p:nvSpPr>
          <p:cNvPr id="6" name="Rectangle 5"/>
          <p:cNvSpPr/>
          <p:nvPr/>
        </p:nvSpPr>
        <p:spPr>
          <a:xfrm>
            <a:off x="5111225" y="309110"/>
            <a:ext cx="2618024" cy="400110"/>
          </a:xfrm>
          <a:prstGeom prst="rect">
            <a:avLst/>
          </a:prstGeom>
        </p:spPr>
        <p:txBody>
          <a:bodyPr wrap="none">
            <a:spAutoFit/>
          </a:bodyPr>
          <a:lstStyle/>
          <a:p>
            <a:r>
              <a:rPr lang="en-US" sz="2000" b="1" dirty="0">
                <a:latin typeface="AdvGTIMES-BI"/>
              </a:rPr>
              <a:t>7.6.8 Results for GA</a:t>
            </a:r>
            <a:endParaRPr lang="en-US" b="1" dirty="0"/>
          </a:p>
        </p:txBody>
      </p:sp>
      <p:sp>
        <p:nvSpPr>
          <p:cNvPr id="7" name="Rectangle 6"/>
          <p:cNvSpPr/>
          <p:nvPr/>
        </p:nvSpPr>
        <p:spPr>
          <a:xfrm>
            <a:off x="5252749" y="709220"/>
            <a:ext cx="4375883" cy="2308324"/>
          </a:xfrm>
          <a:prstGeom prst="rect">
            <a:avLst/>
          </a:prstGeom>
        </p:spPr>
        <p:txBody>
          <a:bodyPr wrap="square">
            <a:spAutoFit/>
          </a:bodyPr>
          <a:lstStyle/>
          <a:p>
            <a:r>
              <a:rPr lang="en-ID" dirty="0">
                <a:solidFill>
                  <a:srgbClr val="000000"/>
                </a:solidFill>
                <a:latin typeface="AdvGTIMES-R"/>
              </a:rPr>
              <a:t>The problem formulation was fully discussed in </a:t>
            </a:r>
            <a:r>
              <a:rPr lang="en-ID" dirty="0">
                <a:solidFill>
                  <a:srgbClr val="0000FF"/>
                </a:solidFill>
                <a:latin typeface="AdvGTIMES-R"/>
              </a:rPr>
              <a:t>Sect. 7.5</a:t>
            </a:r>
            <a:r>
              <a:rPr lang="en-ID" dirty="0">
                <a:solidFill>
                  <a:srgbClr val="000000"/>
                </a:solidFill>
                <a:latin typeface="AdvGTIMES-R"/>
              </a:rPr>
              <a:t>. Results for a </a:t>
            </a:r>
            <a:r>
              <a:rPr lang="en-ID" dirty="0" smtClean="0">
                <a:solidFill>
                  <a:srgbClr val="000000"/>
                </a:solidFill>
                <a:latin typeface="AdvGTIMES-R"/>
              </a:rPr>
              <a:t>practical system </a:t>
            </a:r>
            <a:r>
              <a:rPr lang="en-ID" dirty="0">
                <a:solidFill>
                  <a:srgbClr val="000000"/>
                </a:solidFill>
                <a:latin typeface="AdvGTIMES-R"/>
              </a:rPr>
              <a:t>are covered in this section</a:t>
            </a:r>
            <a:r>
              <a:rPr lang="en-ID" dirty="0" smtClean="0">
                <a:solidFill>
                  <a:srgbClr val="000000"/>
                </a:solidFill>
                <a:latin typeface="AdvGTIMES-R"/>
              </a:rPr>
              <a:t>. Besides </a:t>
            </a:r>
            <a:r>
              <a:rPr lang="en-ID" dirty="0">
                <a:solidFill>
                  <a:srgbClr val="000000"/>
                </a:solidFill>
                <a:latin typeface="AdvGTIMES-R"/>
              </a:rPr>
              <a:t>those parameters already noted, for the GA to be used in this section</a:t>
            </a:r>
            <a:r>
              <a:rPr lang="en-ID" dirty="0" smtClean="0">
                <a:solidFill>
                  <a:srgbClr val="000000"/>
                </a:solidFill>
                <a:latin typeface="AdvGTIMES-R"/>
              </a:rPr>
              <a:t>, the </a:t>
            </a:r>
            <a:r>
              <a:rPr lang="en-ID" dirty="0">
                <a:solidFill>
                  <a:srgbClr val="000000"/>
                </a:solidFill>
                <a:latin typeface="AdvGTIMES-R"/>
              </a:rPr>
              <a:t>parameters are shown in Table </a:t>
            </a:r>
            <a:r>
              <a:rPr lang="en-ID" dirty="0">
                <a:solidFill>
                  <a:srgbClr val="0000FF"/>
                </a:solidFill>
                <a:latin typeface="AdvGTIMES-R"/>
              </a:rPr>
              <a:t>7.7</a:t>
            </a:r>
            <a:r>
              <a:rPr lang="en-ID" dirty="0">
                <a:solidFill>
                  <a:srgbClr val="000000"/>
                </a:solidFill>
                <a:latin typeface="AdvGTIMES-R"/>
              </a:rPr>
              <a:t>. The results are shown in Table </a:t>
            </a:r>
            <a:r>
              <a:rPr lang="en-ID" dirty="0">
                <a:solidFill>
                  <a:srgbClr val="0000FF"/>
                </a:solidFill>
                <a:latin typeface="AdvGTIMES-R"/>
              </a:rPr>
              <a:t>7.8</a:t>
            </a:r>
            <a:r>
              <a:rPr lang="en-ID" dirty="0">
                <a:solidFill>
                  <a:srgbClr val="000000"/>
                </a:solidFill>
                <a:latin typeface="AdvGTIMES-R"/>
              </a:rPr>
              <a:t>. </a:t>
            </a:r>
            <a:endParaRPr lang="en-US" dirty="0"/>
          </a:p>
        </p:txBody>
      </p:sp>
    </p:spTree>
    <p:extLst>
      <p:ext uri="{BB962C8B-B14F-4D97-AF65-F5344CB8AC3E}">
        <p14:creationId xmlns:p14="http://schemas.microsoft.com/office/powerpoint/2010/main" val="412986718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227</a:t>
            </a:fld>
            <a:endParaRPr lang="en-US"/>
          </a:p>
        </p:txBody>
      </p:sp>
      <p:sp>
        <p:nvSpPr>
          <p:cNvPr id="2" name="Rectangle 1"/>
          <p:cNvSpPr/>
          <p:nvPr/>
        </p:nvSpPr>
        <p:spPr>
          <a:xfrm>
            <a:off x="7546723" y="507408"/>
            <a:ext cx="1990469" cy="5078313"/>
          </a:xfrm>
          <a:prstGeom prst="rect">
            <a:avLst/>
          </a:prstGeom>
        </p:spPr>
        <p:txBody>
          <a:bodyPr wrap="square">
            <a:spAutoFit/>
          </a:bodyPr>
          <a:lstStyle/>
          <a:p>
            <a:r>
              <a:rPr lang="en-ID" dirty="0" smtClean="0">
                <a:solidFill>
                  <a:srgbClr val="000000"/>
                </a:solidFill>
                <a:latin typeface="AdvGTIMES-R"/>
              </a:rPr>
              <a:t>As demonstrated</a:t>
            </a:r>
            <a:r>
              <a:rPr lang="en-ID" dirty="0">
                <a:solidFill>
                  <a:srgbClr val="000000"/>
                </a:solidFill>
                <a:latin typeface="AdvGTIMES-R"/>
              </a:rPr>
              <a:t>, the ways the loads are assigned to the substations are in </a:t>
            </a:r>
            <a:r>
              <a:rPr lang="en-ID" dirty="0" smtClean="0">
                <a:solidFill>
                  <a:srgbClr val="000000"/>
                </a:solidFill>
                <a:latin typeface="AdvGTIMES-R"/>
              </a:rPr>
              <a:t>some instances </a:t>
            </a:r>
            <a:r>
              <a:rPr lang="en-ID" dirty="0">
                <a:solidFill>
                  <a:srgbClr val="000000"/>
                </a:solidFill>
                <a:latin typeface="AdvGTIMES-R"/>
              </a:rPr>
              <a:t>different from those shown in Fig. </a:t>
            </a:r>
            <a:r>
              <a:rPr lang="en-ID" dirty="0">
                <a:solidFill>
                  <a:srgbClr val="0000FF"/>
                </a:solidFill>
                <a:latin typeface="AdvGTIMES-R"/>
              </a:rPr>
              <a:t>7.12</a:t>
            </a:r>
            <a:r>
              <a:rPr lang="en-ID" dirty="0">
                <a:solidFill>
                  <a:srgbClr val="000000"/>
                </a:solidFill>
                <a:latin typeface="AdvGTIMES-R"/>
              </a:rPr>
              <a:t>. The reason is that in using GA</a:t>
            </a:r>
            <a:r>
              <a:rPr lang="en-ID" dirty="0" smtClean="0">
                <a:solidFill>
                  <a:srgbClr val="000000"/>
                </a:solidFill>
                <a:latin typeface="AdvGTIMES-R"/>
              </a:rPr>
              <a:t>, in </a:t>
            </a:r>
            <a:r>
              <a:rPr lang="en-ID" dirty="0">
                <a:solidFill>
                  <a:srgbClr val="000000"/>
                </a:solidFill>
                <a:latin typeface="AdvGTIMES-R"/>
              </a:rPr>
              <a:t>general, the global optimality can not be guaranteed. However, the constraints</a:t>
            </a:r>
          </a:p>
          <a:p>
            <a:r>
              <a:rPr lang="en-US" dirty="0">
                <a:solidFill>
                  <a:srgbClr val="000000"/>
                </a:solidFill>
                <a:latin typeface="AdvGTIMES-R"/>
              </a:rPr>
              <a:t>are still satisfied.</a:t>
            </a:r>
            <a:endParaRPr lang="en-US" dirty="0"/>
          </a:p>
        </p:txBody>
      </p:sp>
      <p:pic>
        <p:nvPicPr>
          <p:cNvPr id="3" name="Picture 2"/>
          <p:cNvPicPr>
            <a:picLocks noChangeAspect="1"/>
          </p:cNvPicPr>
          <p:nvPr/>
        </p:nvPicPr>
        <p:blipFill>
          <a:blip r:embed="rId2"/>
          <a:stretch>
            <a:fillRect/>
          </a:stretch>
        </p:blipFill>
        <p:spPr>
          <a:xfrm>
            <a:off x="580837" y="265623"/>
            <a:ext cx="6819329" cy="2273110"/>
          </a:xfrm>
          <a:prstGeom prst="rect">
            <a:avLst/>
          </a:prstGeom>
        </p:spPr>
      </p:pic>
      <p:pic>
        <p:nvPicPr>
          <p:cNvPr id="6" name="Picture 5"/>
          <p:cNvPicPr>
            <a:picLocks noChangeAspect="1"/>
          </p:cNvPicPr>
          <p:nvPr/>
        </p:nvPicPr>
        <p:blipFill>
          <a:blip r:embed="rId3"/>
          <a:stretch>
            <a:fillRect/>
          </a:stretch>
        </p:blipFill>
        <p:spPr>
          <a:xfrm>
            <a:off x="580837" y="2724605"/>
            <a:ext cx="6819329" cy="2972799"/>
          </a:xfrm>
          <a:prstGeom prst="rect">
            <a:avLst/>
          </a:prstGeom>
        </p:spPr>
      </p:pic>
    </p:spTree>
    <p:extLst>
      <p:ext uri="{BB962C8B-B14F-4D97-AF65-F5344CB8AC3E}">
        <p14:creationId xmlns:p14="http://schemas.microsoft.com/office/powerpoint/2010/main" val="398133381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228</a:t>
            </a:fld>
            <a:endParaRPr lang="en-US"/>
          </a:p>
        </p:txBody>
      </p:sp>
      <p:sp>
        <p:nvSpPr>
          <p:cNvPr id="3" name="Rectangle 2"/>
          <p:cNvSpPr/>
          <p:nvPr/>
        </p:nvSpPr>
        <p:spPr>
          <a:xfrm>
            <a:off x="300228" y="120652"/>
            <a:ext cx="8863332" cy="892552"/>
          </a:xfrm>
          <a:prstGeom prst="rect">
            <a:avLst/>
          </a:prstGeom>
        </p:spPr>
        <p:txBody>
          <a:bodyPr wrap="square">
            <a:spAutoFit/>
          </a:bodyPr>
          <a:lstStyle/>
          <a:p>
            <a:r>
              <a:rPr lang="en-US" sz="2400" b="1" dirty="0">
                <a:latin typeface="AdvGTIMES-B"/>
              </a:rPr>
              <a:t>Chapter 8</a:t>
            </a:r>
          </a:p>
          <a:p>
            <a:r>
              <a:rPr lang="en-ID" sz="2800" b="1" dirty="0">
                <a:latin typeface="AdvGTIMES-B"/>
              </a:rPr>
              <a:t>Network Expansion Planning, a </a:t>
            </a:r>
            <a:r>
              <a:rPr lang="en-ID" sz="2800" b="1" dirty="0" smtClean="0">
                <a:latin typeface="AdvGTIMES-B"/>
              </a:rPr>
              <a:t>Basic </a:t>
            </a:r>
            <a:r>
              <a:rPr lang="en-US" sz="2800" b="1" dirty="0" smtClean="0">
                <a:latin typeface="AdvGTIMES-B"/>
              </a:rPr>
              <a:t>Approach</a:t>
            </a:r>
            <a:endParaRPr lang="en-US" sz="2800" b="1" dirty="0"/>
          </a:p>
        </p:txBody>
      </p:sp>
      <p:sp>
        <p:nvSpPr>
          <p:cNvPr id="6" name="Rectangle 5"/>
          <p:cNvSpPr/>
          <p:nvPr/>
        </p:nvSpPr>
        <p:spPr>
          <a:xfrm>
            <a:off x="300228" y="1278374"/>
            <a:ext cx="2106667" cy="400110"/>
          </a:xfrm>
          <a:prstGeom prst="rect">
            <a:avLst/>
          </a:prstGeom>
        </p:spPr>
        <p:txBody>
          <a:bodyPr wrap="none">
            <a:spAutoFit/>
          </a:bodyPr>
          <a:lstStyle/>
          <a:p>
            <a:r>
              <a:rPr lang="en-US" sz="2000" b="1" dirty="0">
                <a:latin typeface="AdvGTIMES-B"/>
              </a:rPr>
              <a:t>8.1 Introduction</a:t>
            </a:r>
            <a:endParaRPr lang="en-US" sz="2000" b="1" dirty="0"/>
          </a:p>
        </p:txBody>
      </p:sp>
      <p:sp>
        <p:nvSpPr>
          <p:cNvPr id="7" name="Rectangle 6"/>
          <p:cNvSpPr/>
          <p:nvPr/>
        </p:nvSpPr>
        <p:spPr>
          <a:xfrm>
            <a:off x="548640" y="1724087"/>
            <a:ext cx="9464040" cy="3139321"/>
          </a:xfrm>
          <a:prstGeom prst="rect">
            <a:avLst/>
          </a:prstGeom>
        </p:spPr>
        <p:txBody>
          <a:bodyPr wrap="square">
            <a:spAutoFit/>
          </a:bodyPr>
          <a:lstStyle/>
          <a:p>
            <a:r>
              <a:rPr lang="en-ID" dirty="0">
                <a:solidFill>
                  <a:srgbClr val="000000"/>
                </a:solidFill>
                <a:latin typeface="AdvGTIMES-R"/>
              </a:rPr>
              <a:t>In previous chapters, we looked at the expansion planning of generations and</a:t>
            </a:r>
          </a:p>
          <a:p>
            <a:r>
              <a:rPr lang="en-ID" dirty="0">
                <a:solidFill>
                  <a:srgbClr val="000000"/>
                </a:solidFill>
                <a:latin typeface="AdvGTIMES-R"/>
              </a:rPr>
              <a:t>substations. Although in both GEP and SEP (</a:t>
            </a:r>
            <a:r>
              <a:rPr lang="en-ID" dirty="0">
                <a:solidFill>
                  <a:srgbClr val="0000FF"/>
                </a:solidFill>
                <a:latin typeface="AdvGTIMES-R"/>
              </a:rPr>
              <a:t>Chaps. 6 </a:t>
            </a:r>
            <a:r>
              <a:rPr lang="en-ID" dirty="0">
                <a:solidFill>
                  <a:srgbClr val="000000"/>
                </a:solidFill>
                <a:latin typeface="AdvGTIMES-R"/>
              </a:rPr>
              <a:t>and </a:t>
            </a:r>
            <a:r>
              <a:rPr lang="en-ID" dirty="0">
                <a:solidFill>
                  <a:srgbClr val="0000FF"/>
                </a:solidFill>
                <a:latin typeface="AdvGTIMES-R"/>
              </a:rPr>
              <a:t>7</a:t>
            </a:r>
            <a:r>
              <a:rPr lang="en-ID" dirty="0">
                <a:solidFill>
                  <a:srgbClr val="000000"/>
                </a:solidFill>
                <a:latin typeface="AdvGTIMES-R"/>
              </a:rPr>
              <a:t>), the network conditions</a:t>
            </a:r>
          </a:p>
          <a:p>
            <a:r>
              <a:rPr lang="en-ID" dirty="0">
                <a:solidFill>
                  <a:srgbClr val="000000"/>
                </a:solidFill>
                <a:latin typeface="AdvGTIMES-R"/>
              </a:rPr>
              <a:t>were, somehow, accounted for, the </a:t>
            </a:r>
            <a:r>
              <a:rPr lang="en-ID" dirty="0" err="1">
                <a:solidFill>
                  <a:srgbClr val="000000"/>
                </a:solidFill>
                <a:latin typeface="AdvGTIMES-R"/>
              </a:rPr>
              <a:t>modeling</a:t>
            </a:r>
            <a:r>
              <a:rPr lang="en-ID" dirty="0">
                <a:solidFill>
                  <a:srgbClr val="000000"/>
                </a:solidFill>
                <a:latin typeface="AdvGTIMES-R"/>
              </a:rPr>
              <a:t> was very approximate and</a:t>
            </a:r>
          </a:p>
          <a:p>
            <a:r>
              <a:rPr lang="en-ID" dirty="0">
                <a:solidFill>
                  <a:srgbClr val="000000"/>
                </a:solidFill>
                <a:latin typeface="AdvGTIMES-R"/>
              </a:rPr>
              <a:t>needs much further investigations. The so called </a:t>
            </a:r>
            <a:r>
              <a:rPr lang="en-ID" dirty="0">
                <a:solidFill>
                  <a:srgbClr val="000000"/>
                </a:solidFill>
                <a:latin typeface="AdvGTIMES-IT"/>
              </a:rPr>
              <a:t>Network Expansion Planning</a:t>
            </a:r>
          </a:p>
          <a:p>
            <a:r>
              <a:rPr lang="en-ID" dirty="0">
                <a:solidFill>
                  <a:srgbClr val="000000"/>
                </a:solidFill>
                <a:latin typeface="AdvGTIMES-R"/>
              </a:rPr>
              <a:t>(NEP) process tries to find the optimum routes between the generation buses</a:t>
            </a:r>
          </a:p>
          <a:p>
            <a:r>
              <a:rPr lang="en-ID" dirty="0">
                <a:solidFill>
                  <a:srgbClr val="000000"/>
                </a:solidFill>
                <a:latin typeface="AdvGTIMES-R"/>
              </a:rPr>
              <a:t>(determined in GEP phase) and the load </a:t>
            </a:r>
            <a:r>
              <a:rPr lang="en-ID" dirty="0" err="1">
                <a:solidFill>
                  <a:srgbClr val="000000"/>
                </a:solidFill>
                <a:latin typeface="AdvGTIMES-R"/>
              </a:rPr>
              <a:t>centers</a:t>
            </a:r>
            <a:r>
              <a:rPr lang="en-ID" dirty="0">
                <a:solidFill>
                  <a:srgbClr val="000000"/>
                </a:solidFill>
                <a:latin typeface="AdvGTIMES-R"/>
              </a:rPr>
              <a:t> (determined from load forecasting)</a:t>
            </a:r>
          </a:p>
          <a:p>
            <a:r>
              <a:rPr lang="en-ID" dirty="0">
                <a:solidFill>
                  <a:srgbClr val="000000"/>
                </a:solidFill>
                <a:latin typeface="AdvGTIMES-R"/>
              </a:rPr>
              <a:t>via substations (determined in SEP phase), in such a way that</a:t>
            </a:r>
          </a:p>
          <a:p>
            <a:r>
              <a:rPr lang="en-ID" dirty="0">
                <a:solidFill>
                  <a:srgbClr val="000000"/>
                </a:solidFill>
                <a:latin typeface="AdvPSSym"/>
              </a:rPr>
              <a:t>• </a:t>
            </a:r>
            <a:r>
              <a:rPr lang="en-ID" dirty="0">
                <a:solidFill>
                  <a:srgbClr val="000000"/>
                </a:solidFill>
                <a:latin typeface="AdvGTIMES-R"/>
              </a:rPr>
              <a:t>Loads are completely supplied during both</a:t>
            </a:r>
          </a:p>
          <a:p>
            <a:r>
              <a:rPr lang="en-US" dirty="0">
                <a:solidFill>
                  <a:srgbClr val="000000"/>
                </a:solidFill>
                <a:latin typeface="AdvGTIMES-R"/>
              </a:rPr>
              <a:t>– Normal conditions</a:t>
            </a:r>
          </a:p>
          <a:p>
            <a:r>
              <a:rPr lang="en-ID" dirty="0">
                <a:solidFill>
                  <a:srgbClr val="000000"/>
                </a:solidFill>
                <a:latin typeface="AdvGTIMES-R"/>
              </a:rPr>
              <a:t>– Once some types of contingencies occur on some system elements</a:t>
            </a:r>
            <a:r>
              <a:rPr lang="en-ID" sz="800" dirty="0">
                <a:solidFill>
                  <a:srgbClr val="0000FF"/>
                </a:solidFill>
                <a:latin typeface="AdvGTIMES-R"/>
              </a:rPr>
              <a:t>1</a:t>
            </a:r>
          </a:p>
          <a:p>
            <a:r>
              <a:rPr lang="en-US" dirty="0">
                <a:solidFill>
                  <a:srgbClr val="000000"/>
                </a:solidFill>
                <a:latin typeface="AdvPSSym"/>
              </a:rPr>
              <a:t>• </a:t>
            </a:r>
            <a:r>
              <a:rPr lang="en-US" dirty="0">
                <a:solidFill>
                  <a:srgbClr val="000000"/>
                </a:solidFill>
                <a:latin typeface="AdvGTIMES-R"/>
              </a:rPr>
              <a:t>Least costs are </a:t>
            </a:r>
            <a:r>
              <a:rPr lang="en-US" dirty="0" smtClean="0">
                <a:solidFill>
                  <a:srgbClr val="000000"/>
                </a:solidFill>
                <a:latin typeface="AdvGTIMES-R"/>
              </a:rPr>
              <a:t>incurred</a:t>
            </a:r>
          </a:p>
        </p:txBody>
      </p:sp>
    </p:spTree>
    <p:extLst>
      <p:ext uri="{BB962C8B-B14F-4D97-AF65-F5344CB8AC3E}">
        <p14:creationId xmlns:p14="http://schemas.microsoft.com/office/powerpoint/2010/main" val="2693017713"/>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229</a:t>
            </a:fld>
            <a:endParaRPr lang="en-US"/>
          </a:p>
        </p:txBody>
      </p:sp>
      <p:sp>
        <p:nvSpPr>
          <p:cNvPr id="6" name="Rectangle 5"/>
          <p:cNvSpPr/>
          <p:nvPr/>
        </p:nvSpPr>
        <p:spPr>
          <a:xfrm>
            <a:off x="441960" y="370775"/>
            <a:ext cx="9464040" cy="1477328"/>
          </a:xfrm>
          <a:prstGeom prst="rect">
            <a:avLst/>
          </a:prstGeom>
        </p:spPr>
        <p:txBody>
          <a:bodyPr wrap="square">
            <a:spAutoFit/>
          </a:bodyPr>
          <a:lstStyle/>
          <a:p>
            <a:r>
              <a:rPr lang="en-ID" dirty="0" smtClean="0">
                <a:solidFill>
                  <a:srgbClr val="000000"/>
                </a:solidFill>
                <a:latin typeface="AdvGTIMES-R"/>
              </a:rPr>
              <a:t>In </a:t>
            </a:r>
            <a:r>
              <a:rPr lang="en-ID" dirty="0">
                <a:solidFill>
                  <a:srgbClr val="000000"/>
                </a:solidFill>
                <a:latin typeface="AdvGTIMES-R"/>
              </a:rPr>
              <a:t>fact, NEP is an optimization process in which the allocation (the sending and the</a:t>
            </a:r>
          </a:p>
          <a:p>
            <a:r>
              <a:rPr lang="en-ID" dirty="0">
                <a:solidFill>
                  <a:srgbClr val="000000"/>
                </a:solidFill>
                <a:latin typeface="AdvGTIMES-R"/>
              </a:rPr>
              <a:t>receiving ends) and class (voltage level, number of conductors, conductor type) of new</a:t>
            </a:r>
          </a:p>
          <a:p>
            <a:r>
              <a:rPr lang="en-ID" dirty="0">
                <a:solidFill>
                  <a:srgbClr val="000000"/>
                </a:solidFill>
                <a:latin typeface="AdvGTIMES-R"/>
              </a:rPr>
              <a:t>transmission elements, together with their required availability times are specified.</a:t>
            </a:r>
          </a:p>
          <a:p>
            <a:r>
              <a:rPr lang="en-ID" dirty="0">
                <a:solidFill>
                  <a:srgbClr val="000000"/>
                </a:solidFill>
                <a:latin typeface="AdvGTIMES-R"/>
              </a:rPr>
              <a:t>In this chapter, a basic case is </a:t>
            </a:r>
            <a:r>
              <a:rPr lang="en-ID" dirty="0" err="1">
                <a:solidFill>
                  <a:srgbClr val="000000"/>
                </a:solidFill>
                <a:latin typeface="AdvGTIMES-R"/>
              </a:rPr>
              <a:t>analyzed</a:t>
            </a:r>
            <a:r>
              <a:rPr lang="en-ID" dirty="0">
                <a:solidFill>
                  <a:srgbClr val="000000"/>
                </a:solidFill>
                <a:latin typeface="AdvGTIMES-R"/>
              </a:rPr>
              <a:t>. A more complex situation is dealt with</a:t>
            </a:r>
          </a:p>
          <a:p>
            <a:r>
              <a:rPr lang="en-ID" dirty="0">
                <a:solidFill>
                  <a:srgbClr val="000000"/>
                </a:solidFill>
                <a:latin typeface="AdvGTIMES-R"/>
              </a:rPr>
              <a:t>in </a:t>
            </a:r>
            <a:r>
              <a:rPr lang="en-ID" dirty="0">
                <a:solidFill>
                  <a:srgbClr val="0000FF"/>
                </a:solidFill>
                <a:latin typeface="AdvGTIMES-R"/>
              </a:rPr>
              <a:t>Chap. 9</a:t>
            </a:r>
            <a:r>
              <a:rPr lang="en-ID" dirty="0">
                <a:solidFill>
                  <a:srgbClr val="000000"/>
                </a:solidFill>
                <a:latin typeface="AdvGTIMES-R"/>
              </a:rPr>
              <a:t>. Some of the aspects (such as voltage level) are considered there.</a:t>
            </a:r>
            <a:endParaRPr lang="en-US" dirty="0"/>
          </a:p>
        </p:txBody>
      </p:sp>
      <p:sp>
        <p:nvSpPr>
          <p:cNvPr id="7" name="Rectangle 6"/>
          <p:cNvSpPr/>
          <p:nvPr/>
        </p:nvSpPr>
        <p:spPr>
          <a:xfrm>
            <a:off x="214445" y="1991606"/>
            <a:ext cx="2888932" cy="400110"/>
          </a:xfrm>
          <a:prstGeom prst="rect">
            <a:avLst/>
          </a:prstGeom>
        </p:spPr>
        <p:txBody>
          <a:bodyPr wrap="none">
            <a:spAutoFit/>
          </a:bodyPr>
          <a:lstStyle/>
          <a:p>
            <a:r>
              <a:rPr lang="en-US" sz="2000" b="1" dirty="0">
                <a:latin typeface="AdvGTIMES-B"/>
              </a:rPr>
              <a:t>8.2 Problem Definition</a:t>
            </a:r>
            <a:endParaRPr lang="en-US" sz="2000" b="1" dirty="0"/>
          </a:p>
        </p:txBody>
      </p:sp>
      <p:sp>
        <p:nvSpPr>
          <p:cNvPr id="8" name="Rectangle 7"/>
          <p:cNvSpPr/>
          <p:nvPr/>
        </p:nvSpPr>
        <p:spPr>
          <a:xfrm>
            <a:off x="441960" y="2443779"/>
            <a:ext cx="9131808" cy="923330"/>
          </a:xfrm>
          <a:prstGeom prst="rect">
            <a:avLst/>
          </a:prstGeom>
        </p:spPr>
        <p:txBody>
          <a:bodyPr wrap="square">
            <a:spAutoFit/>
          </a:bodyPr>
          <a:lstStyle/>
          <a:p>
            <a:r>
              <a:rPr lang="en-ID" dirty="0">
                <a:latin typeface="AdvGTIMES-R"/>
              </a:rPr>
              <a:t>Generally speaking, in NEP, the problem is to determine the transmission paths</a:t>
            </a:r>
          </a:p>
          <a:p>
            <a:r>
              <a:rPr lang="en-ID" dirty="0">
                <a:latin typeface="AdvGTIMES-R"/>
              </a:rPr>
              <a:t>between substations (both existing and new) as well as their characteristics</a:t>
            </a:r>
          </a:p>
          <a:p>
            <a:r>
              <a:rPr lang="en-ID" dirty="0">
                <a:latin typeface="AdvGTIMES-R"/>
              </a:rPr>
              <a:t>(voltage level, number of circuits, conductor type, and so on).</a:t>
            </a:r>
            <a:endParaRPr lang="en-US" dirty="0"/>
          </a:p>
        </p:txBody>
      </p:sp>
      <p:sp>
        <p:nvSpPr>
          <p:cNvPr id="9" name="Rectangle 8"/>
          <p:cNvSpPr/>
          <p:nvPr/>
        </p:nvSpPr>
        <p:spPr>
          <a:xfrm>
            <a:off x="441960" y="3367109"/>
            <a:ext cx="4953000" cy="1754326"/>
          </a:xfrm>
          <a:prstGeom prst="rect">
            <a:avLst/>
          </a:prstGeom>
        </p:spPr>
        <p:txBody>
          <a:bodyPr>
            <a:spAutoFit/>
          </a:bodyPr>
          <a:lstStyle/>
          <a:p>
            <a:r>
              <a:rPr lang="en-US" dirty="0">
                <a:solidFill>
                  <a:srgbClr val="000000"/>
                </a:solidFill>
                <a:latin typeface="AdvGTIMES-R"/>
              </a:rPr>
              <a:t>In doing so</a:t>
            </a:r>
          </a:p>
          <a:p>
            <a:r>
              <a:rPr lang="en-ID" dirty="0">
                <a:solidFill>
                  <a:srgbClr val="000000"/>
                </a:solidFill>
                <a:latin typeface="AdvPSSym"/>
              </a:rPr>
              <a:t>• </a:t>
            </a:r>
            <a:r>
              <a:rPr lang="en-ID" dirty="0">
                <a:solidFill>
                  <a:srgbClr val="000000"/>
                </a:solidFill>
                <a:latin typeface="AdvGTIMES-R"/>
              </a:rPr>
              <a:t>The investment cost should be minimized</a:t>
            </a:r>
          </a:p>
          <a:p>
            <a:r>
              <a:rPr lang="en-ID" dirty="0">
                <a:solidFill>
                  <a:srgbClr val="000000"/>
                </a:solidFill>
                <a:latin typeface="AdvPSSym"/>
              </a:rPr>
              <a:t>• </a:t>
            </a:r>
            <a:r>
              <a:rPr lang="en-ID" dirty="0">
                <a:solidFill>
                  <a:srgbClr val="000000"/>
                </a:solidFill>
                <a:latin typeface="AdvGTIMES-R"/>
              </a:rPr>
              <a:t>The operational cost should be minimized</a:t>
            </a:r>
          </a:p>
          <a:p>
            <a:r>
              <a:rPr lang="en-ID" dirty="0">
                <a:solidFill>
                  <a:srgbClr val="000000"/>
                </a:solidFill>
                <a:latin typeface="AdvPSSym"/>
              </a:rPr>
              <a:t>• </a:t>
            </a:r>
            <a:r>
              <a:rPr lang="en-ID" dirty="0">
                <a:solidFill>
                  <a:srgbClr val="000000"/>
                </a:solidFill>
                <a:latin typeface="AdvGTIMES-R"/>
              </a:rPr>
              <a:t>Various constraints should be met during</a:t>
            </a:r>
          </a:p>
          <a:p>
            <a:r>
              <a:rPr lang="en-US" dirty="0">
                <a:solidFill>
                  <a:srgbClr val="000000"/>
                </a:solidFill>
                <a:latin typeface="AdvGTIMES-R"/>
              </a:rPr>
              <a:t>– Normal conditions</a:t>
            </a:r>
          </a:p>
          <a:p>
            <a:r>
              <a:rPr lang="en-US" dirty="0">
                <a:solidFill>
                  <a:srgbClr val="000000"/>
                </a:solidFill>
                <a:latin typeface="AdvGTIMES-R"/>
              </a:rPr>
              <a:t>– Contingency conditions</a:t>
            </a:r>
          </a:p>
        </p:txBody>
      </p:sp>
      <p:sp>
        <p:nvSpPr>
          <p:cNvPr id="10" name="Rectangle 9"/>
          <p:cNvSpPr/>
          <p:nvPr/>
        </p:nvSpPr>
        <p:spPr>
          <a:xfrm>
            <a:off x="441960" y="5132910"/>
            <a:ext cx="9131808" cy="923330"/>
          </a:xfrm>
          <a:prstGeom prst="rect">
            <a:avLst/>
          </a:prstGeom>
        </p:spPr>
        <p:txBody>
          <a:bodyPr wrap="square">
            <a:spAutoFit/>
          </a:bodyPr>
          <a:lstStyle/>
          <a:p>
            <a:r>
              <a:rPr lang="en-ID" dirty="0">
                <a:solidFill>
                  <a:srgbClr val="000000"/>
                </a:solidFill>
                <a:latin typeface="AdvGTIMES-R"/>
              </a:rPr>
              <a:t>We will see shortly that in its simplest form, the investment cost involves </a:t>
            </a:r>
            <a:r>
              <a:rPr lang="en-ID" dirty="0" smtClean="0">
                <a:solidFill>
                  <a:srgbClr val="000000"/>
                </a:solidFill>
                <a:latin typeface="AdvGTIMES-R"/>
              </a:rPr>
              <a:t>the cost </a:t>
            </a:r>
            <a:r>
              <a:rPr lang="en-ID" dirty="0">
                <a:solidFill>
                  <a:srgbClr val="000000"/>
                </a:solidFill>
                <a:latin typeface="AdvGTIMES-R"/>
              </a:rPr>
              <a:t>of adding new transmission elements. Moreover, the operational cost </a:t>
            </a:r>
            <a:r>
              <a:rPr lang="en-ID" dirty="0" smtClean="0">
                <a:solidFill>
                  <a:srgbClr val="000000"/>
                </a:solidFill>
                <a:latin typeface="AdvGTIMES-R"/>
              </a:rPr>
              <a:t>would be </a:t>
            </a:r>
            <a:r>
              <a:rPr lang="en-ID" dirty="0">
                <a:solidFill>
                  <a:srgbClr val="000000"/>
                </a:solidFill>
                <a:latin typeface="AdvGTIMES-R"/>
              </a:rPr>
              <a:t>the cost of power losses during the element life. </a:t>
            </a:r>
            <a:endParaRPr lang="en-US" dirty="0"/>
          </a:p>
        </p:txBody>
      </p:sp>
    </p:spTree>
    <p:extLst>
      <p:ext uri="{BB962C8B-B14F-4D97-AF65-F5344CB8AC3E}">
        <p14:creationId xmlns:p14="http://schemas.microsoft.com/office/powerpoint/2010/main" val="724548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4874" y="226814"/>
            <a:ext cx="5718297" cy="461665"/>
          </a:xfrm>
          <a:prstGeom prst="rect">
            <a:avLst/>
          </a:prstGeom>
        </p:spPr>
        <p:txBody>
          <a:bodyPr wrap="none">
            <a:spAutoFit/>
          </a:bodyPr>
          <a:lstStyle/>
          <a:p>
            <a:r>
              <a:rPr lang="id-ID" sz="2400" dirty="0"/>
              <a:t>1.5.4 Isu Dasar dalam Perencanaan Transmisi</a:t>
            </a:r>
            <a:endParaRPr lang="en-US" dirty="0"/>
          </a:p>
        </p:txBody>
      </p:sp>
      <p:sp>
        <p:nvSpPr>
          <p:cNvPr id="4" name="Rectangle 3"/>
          <p:cNvSpPr/>
          <p:nvPr/>
        </p:nvSpPr>
        <p:spPr>
          <a:xfrm>
            <a:off x="867156" y="745669"/>
            <a:ext cx="8670036" cy="1200329"/>
          </a:xfrm>
          <a:prstGeom prst="rect">
            <a:avLst/>
          </a:prstGeom>
        </p:spPr>
        <p:txBody>
          <a:bodyPr wrap="square">
            <a:spAutoFit/>
          </a:bodyPr>
          <a:lstStyle/>
          <a:p>
            <a:r>
              <a:rPr lang="en-ID" dirty="0" err="1">
                <a:latin typeface="AdvGTIMES-R"/>
              </a:rPr>
              <a:t>Dengan</a:t>
            </a:r>
            <a:r>
              <a:rPr lang="en-ID" dirty="0">
                <a:latin typeface="AdvGTIMES-R"/>
              </a:rPr>
              <a:t> </a:t>
            </a:r>
            <a:r>
              <a:rPr lang="en-ID" dirty="0" err="1">
                <a:latin typeface="AdvGTIMES-R"/>
              </a:rPr>
              <a:t>memperhatikan</a:t>
            </a:r>
            <a:r>
              <a:rPr lang="en-ID" dirty="0">
                <a:latin typeface="AdvGTIMES-R"/>
              </a:rPr>
              <a:t> </a:t>
            </a:r>
            <a:r>
              <a:rPr lang="en-ID" dirty="0" err="1">
                <a:latin typeface="AdvGTIMES-R"/>
              </a:rPr>
              <a:t>semua</a:t>
            </a:r>
            <a:r>
              <a:rPr lang="en-ID" dirty="0">
                <a:latin typeface="AdvGTIMES-R"/>
              </a:rPr>
              <a:t> </a:t>
            </a:r>
            <a:r>
              <a:rPr lang="en-ID" dirty="0" err="1">
                <a:latin typeface="AdvGTIMES-R"/>
              </a:rPr>
              <a:t>poin</a:t>
            </a:r>
            <a:r>
              <a:rPr lang="en-ID" dirty="0">
                <a:latin typeface="AdvGTIMES-R"/>
              </a:rPr>
              <a:t> yang </a:t>
            </a:r>
            <a:r>
              <a:rPr lang="en-ID" dirty="0" err="1">
                <a:latin typeface="AdvGTIMES-R"/>
              </a:rPr>
              <a:t>disebutkan</a:t>
            </a:r>
            <a:r>
              <a:rPr lang="en-ID" dirty="0">
                <a:latin typeface="AdvGTIMES-R"/>
              </a:rPr>
              <a:t> di </a:t>
            </a:r>
            <a:r>
              <a:rPr lang="en-ID" dirty="0" err="1">
                <a:latin typeface="AdvGTIMES-R"/>
              </a:rPr>
              <a:t>bagian</a:t>
            </a:r>
            <a:r>
              <a:rPr lang="en-ID" dirty="0">
                <a:latin typeface="AdvGTIMES-R"/>
              </a:rPr>
              <a:t> </a:t>
            </a:r>
            <a:r>
              <a:rPr lang="en-ID" dirty="0" err="1">
                <a:latin typeface="AdvGTIMES-R"/>
              </a:rPr>
              <a:t>sebelumnya</a:t>
            </a:r>
            <a:r>
              <a:rPr lang="en-ID" dirty="0">
                <a:latin typeface="AdvGTIMES-R"/>
              </a:rPr>
              <a:t>, </a:t>
            </a:r>
            <a:r>
              <a:rPr lang="en-ID" dirty="0" err="1">
                <a:latin typeface="AdvGTIMES-R"/>
              </a:rPr>
              <a:t>tibalah</a:t>
            </a:r>
            <a:r>
              <a:rPr lang="en-ID" dirty="0">
                <a:latin typeface="AdvGTIMES-R"/>
              </a:rPr>
              <a:t> </a:t>
            </a:r>
            <a:r>
              <a:rPr lang="en-ID" dirty="0" err="1">
                <a:latin typeface="AdvGTIMES-R"/>
              </a:rPr>
              <a:t>pada</a:t>
            </a:r>
            <a:r>
              <a:rPr lang="en-ID" dirty="0">
                <a:latin typeface="AdvGTIMES-R"/>
              </a:rPr>
              <a:t> </a:t>
            </a:r>
            <a:r>
              <a:rPr lang="en-ID" dirty="0" err="1">
                <a:latin typeface="AdvGTIMES-R"/>
              </a:rPr>
              <a:t>minat</a:t>
            </a:r>
            <a:r>
              <a:rPr lang="en-ID" dirty="0">
                <a:latin typeface="AdvGTIMES-R"/>
              </a:rPr>
              <a:t> </a:t>
            </a:r>
            <a:r>
              <a:rPr lang="en-ID" dirty="0" err="1">
                <a:latin typeface="AdvGTIMES-R"/>
              </a:rPr>
              <a:t>utama</a:t>
            </a:r>
            <a:r>
              <a:rPr lang="en-ID" dirty="0">
                <a:latin typeface="AdvGTIMES-R"/>
              </a:rPr>
              <a:t> kami </a:t>
            </a:r>
            <a:r>
              <a:rPr lang="en-ID" dirty="0" err="1">
                <a:latin typeface="AdvGTIMES-R"/>
              </a:rPr>
              <a:t>dalam</a:t>
            </a:r>
            <a:r>
              <a:rPr lang="en-ID" dirty="0">
                <a:latin typeface="AdvGTIMES-R"/>
              </a:rPr>
              <a:t> </a:t>
            </a:r>
            <a:r>
              <a:rPr lang="en-ID" dirty="0" err="1">
                <a:latin typeface="AdvGTIMES-R"/>
              </a:rPr>
              <a:t>perencanaan</a:t>
            </a:r>
            <a:r>
              <a:rPr lang="en-ID" dirty="0">
                <a:latin typeface="AdvGTIMES-R"/>
              </a:rPr>
              <a:t> </a:t>
            </a:r>
            <a:r>
              <a:rPr lang="en-ID" dirty="0" err="1">
                <a:latin typeface="AdvGTIMES-R"/>
              </a:rPr>
              <a:t>transmisi</a:t>
            </a:r>
            <a:r>
              <a:rPr lang="en-ID" dirty="0">
                <a:latin typeface="AdvGTIMES-R"/>
              </a:rPr>
              <a:t>. </a:t>
            </a:r>
            <a:r>
              <a:rPr lang="en-ID" dirty="0" err="1">
                <a:latin typeface="AdvGTIMES-R"/>
              </a:rPr>
              <a:t>Istilah</a:t>
            </a:r>
            <a:r>
              <a:rPr lang="en-ID" dirty="0">
                <a:latin typeface="AdvGTIMES-R"/>
              </a:rPr>
              <a:t> yang </a:t>
            </a:r>
            <a:r>
              <a:rPr lang="en-ID" dirty="0" err="1">
                <a:latin typeface="AdvGTIMES-R"/>
              </a:rPr>
              <a:t>biasa</a:t>
            </a:r>
            <a:r>
              <a:rPr lang="en-ID" dirty="0">
                <a:latin typeface="AdvGTIMES-R"/>
              </a:rPr>
              <a:t> </a:t>
            </a:r>
            <a:r>
              <a:rPr lang="en-ID" dirty="0" err="1">
                <a:latin typeface="AdvGTIMES-R"/>
              </a:rPr>
              <a:t>digunakan</a:t>
            </a:r>
            <a:r>
              <a:rPr lang="en-ID" dirty="0">
                <a:latin typeface="AdvGTIMES-R"/>
              </a:rPr>
              <a:t> </a:t>
            </a:r>
            <a:r>
              <a:rPr lang="en-ID" dirty="0" err="1">
                <a:latin typeface="AdvGTIMES-R"/>
              </a:rPr>
              <a:t>dalam</a:t>
            </a:r>
            <a:r>
              <a:rPr lang="en-ID" dirty="0">
                <a:latin typeface="AdvGTIMES-R"/>
              </a:rPr>
              <a:t> </a:t>
            </a:r>
            <a:r>
              <a:rPr lang="en-ID" dirty="0" err="1">
                <a:latin typeface="AdvGTIMES-R"/>
              </a:rPr>
              <a:t>literatur</a:t>
            </a:r>
            <a:r>
              <a:rPr lang="en-ID" dirty="0">
                <a:latin typeface="AdvGTIMES-R"/>
              </a:rPr>
              <a:t> </a:t>
            </a:r>
            <a:r>
              <a:rPr lang="en-ID" dirty="0" err="1">
                <a:latin typeface="AdvGTIMES-R"/>
              </a:rPr>
              <a:t>adalah</a:t>
            </a:r>
            <a:r>
              <a:rPr lang="en-ID" dirty="0">
                <a:latin typeface="AdvGTIMES-R"/>
              </a:rPr>
              <a:t> </a:t>
            </a:r>
            <a:r>
              <a:rPr lang="en-ID" dirty="0" err="1">
                <a:latin typeface="AdvGTIMES-R"/>
              </a:rPr>
              <a:t>Perencanaan</a:t>
            </a:r>
            <a:r>
              <a:rPr lang="en-ID" dirty="0">
                <a:latin typeface="AdvGTIMES-R"/>
              </a:rPr>
              <a:t> </a:t>
            </a:r>
            <a:r>
              <a:rPr lang="en-ID" dirty="0" err="1">
                <a:latin typeface="AdvGTIMES-R"/>
              </a:rPr>
              <a:t>Perluasan</a:t>
            </a:r>
            <a:r>
              <a:rPr lang="en-ID" dirty="0">
                <a:latin typeface="AdvGTIMES-R"/>
              </a:rPr>
              <a:t> </a:t>
            </a:r>
            <a:r>
              <a:rPr lang="en-ID" dirty="0" err="1">
                <a:latin typeface="AdvGTIMES-R"/>
              </a:rPr>
              <a:t>Transmisi</a:t>
            </a:r>
            <a:r>
              <a:rPr lang="en-ID" dirty="0">
                <a:latin typeface="AdvGTIMES-R"/>
              </a:rPr>
              <a:t> (TEP), </a:t>
            </a:r>
            <a:r>
              <a:rPr lang="en-ID" dirty="0" err="1">
                <a:latin typeface="AdvGTIMES-R"/>
              </a:rPr>
              <a:t>untuk</a:t>
            </a:r>
            <a:r>
              <a:rPr lang="en-ID" dirty="0">
                <a:latin typeface="AdvGTIMES-R"/>
              </a:rPr>
              <a:t> </a:t>
            </a:r>
            <a:r>
              <a:rPr lang="en-ID" dirty="0" err="1">
                <a:latin typeface="AdvGTIMES-R"/>
              </a:rPr>
              <a:t>menunjukkan</a:t>
            </a:r>
            <a:r>
              <a:rPr lang="en-ID" dirty="0">
                <a:latin typeface="AdvGTIMES-R"/>
              </a:rPr>
              <a:t> </a:t>
            </a:r>
            <a:r>
              <a:rPr lang="en-ID" dirty="0" err="1">
                <a:latin typeface="AdvGTIMES-R"/>
              </a:rPr>
              <a:t>bahwa</a:t>
            </a:r>
            <a:r>
              <a:rPr lang="en-ID" dirty="0">
                <a:latin typeface="AdvGTIMES-R"/>
              </a:rPr>
              <a:t> </a:t>
            </a:r>
            <a:r>
              <a:rPr lang="en-ID" dirty="0" err="1">
                <a:latin typeface="AdvGTIMES-R"/>
              </a:rPr>
              <a:t>kita</a:t>
            </a:r>
            <a:r>
              <a:rPr lang="en-ID" dirty="0">
                <a:latin typeface="AdvGTIMES-R"/>
              </a:rPr>
              <a:t> </a:t>
            </a:r>
            <a:r>
              <a:rPr lang="en-ID" dirty="0" err="1">
                <a:latin typeface="AdvGTIMES-R"/>
              </a:rPr>
              <a:t>fokus</a:t>
            </a:r>
            <a:r>
              <a:rPr lang="en-ID" dirty="0">
                <a:latin typeface="AdvGTIMES-R"/>
              </a:rPr>
              <a:t> </a:t>
            </a:r>
            <a:r>
              <a:rPr lang="en-ID" dirty="0" err="1">
                <a:latin typeface="AdvGTIMES-R"/>
              </a:rPr>
              <a:t>pada</a:t>
            </a:r>
            <a:r>
              <a:rPr lang="en-ID" dirty="0">
                <a:latin typeface="AdvGTIMES-R"/>
              </a:rPr>
              <a:t> </a:t>
            </a:r>
            <a:r>
              <a:rPr lang="en-ID" dirty="0" err="1">
                <a:latin typeface="AdvGTIMES-R"/>
              </a:rPr>
              <a:t>masalah</a:t>
            </a:r>
            <a:r>
              <a:rPr lang="en-ID" dirty="0">
                <a:latin typeface="AdvGTIMES-R"/>
              </a:rPr>
              <a:t> </a:t>
            </a:r>
            <a:r>
              <a:rPr lang="en-ID" dirty="0" err="1">
                <a:latin typeface="AdvGTIMES-R"/>
              </a:rPr>
              <a:t>jangka</a:t>
            </a:r>
            <a:r>
              <a:rPr lang="en-ID" dirty="0">
                <a:latin typeface="AdvGTIMES-R"/>
              </a:rPr>
              <a:t> </a:t>
            </a:r>
            <a:r>
              <a:rPr lang="en-ID" dirty="0" err="1">
                <a:latin typeface="AdvGTIMES-R"/>
              </a:rPr>
              <a:t>panjang</a:t>
            </a:r>
            <a:r>
              <a:rPr lang="en-ID" dirty="0">
                <a:latin typeface="AdvGTIMES-R"/>
              </a:rPr>
              <a:t>.</a:t>
            </a:r>
            <a:endParaRPr lang="en-US" dirty="0">
              <a:latin typeface="AdvGTIMES-R"/>
            </a:endParaRPr>
          </a:p>
        </p:txBody>
      </p:sp>
      <p:sp>
        <p:nvSpPr>
          <p:cNvPr id="5" name="Rectangle 4"/>
          <p:cNvSpPr/>
          <p:nvPr/>
        </p:nvSpPr>
        <p:spPr>
          <a:xfrm>
            <a:off x="867156" y="2003189"/>
            <a:ext cx="8560308" cy="2031325"/>
          </a:xfrm>
          <a:prstGeom prst="rect">
            <a:avLst/>
          </a:prstGeom>
        </p:spPr>
        <p:txBody>
          <a:bodyPr wrap="square">
            <a:spAutoFit/>
          </a:bodyPr>
          <a:lstStyle/>
          <a:p>
            <a:r>
              <a:rPr lang="en-ID" dirty="0" err="1">
                <a:latin typeface="AdvGTIMES-R"/>
              </a:rPr>
              <a:t>Sebelum</a:t>
            </a:r>
            <a:r>
              <a:rPr lang="en-ID" dirty="0">
                <a:latin typeface="AdvGTIMES-R"/>
              </a:rPr>
              <a:t> </a:t>
            </a:r>
            <a:r>
              <a:rPr lang="en-ID" dirty="0" err="1">
                <a:latin typeface="AdvGTIMES-R"/>
              </a:rPr>
              <a:t>melangkah</a:t>
            </a:r>
            <a:r>
              <a:rPr lang="en-ID" dirty="0">
                <a:latin typeface="AdvGTIMES-R"/>
              </a:rPr>
              <a:t> </a:t>
            </a:r>
            <a:r>
              <a:rPr lang="en-ID" dirty="0" err="1">
                <a:latin typeface="AdvGTIMES-R"/>
              </a:rPr>
              <a:t>lebih</a:t>
            </a:r>
            <a:r>
              <a:rPr lang="en-ID" dirty="0">
                <a:latin typeface="AdvGTIMES-R"/>
              </a:rPr>
              <a:t> </a:t>
            </a:r>
            <a:r>
              <a:rPr lang="en-ID" dirty="0" err="1">
                <a:latin typeface="AdvGTIMES-R"/>
              </a:rPr>
              <a:t>jauh</a:t>
            </a:r>
            <a:r>
              <a:rPr lang="en-ID" dirty="0">
                <a:latin typeface="AdvGTIMES-R"/>
              </a:rPr>
              <a:t>, </a:t>
            </a:r>
            <a:r>
              <a:rPr lang="en-ID" dirty="0" err="1">
                <a:latin typeface="AdvGTIMES-R"/>
              </a:rPr>
              <a:t>kita</a:t>
            </a:r>
            <a:r>
              <a:rPr lang="en-ID" dirty="0">
                <a:latin typeface="AdvGTIMES-R"/>
              </a:rPr>
              <a:t> </a:t>
            </a:r>
            <a:r>
              <a:rPr lang="en-ID" dirty="0" err="1">
                <a:latin typeface="AdvGTIMES-R"/>
              </a:rPr>
              <a:t>harus</a:t>
            </a:r>
            <a:r>
              <a:rPr lang="en-ID" dirty="0">
                <a:latin typeface="AdvGTIMES-R"/>
              </a:rPr>
              <a:t> </a:t>
            </a:r>
            <a:r>
              <a:rPr lang="en-ID" dirty="0" err="1">
                <a:latin typeface="AdvGTIMES-R"/>
              </a:rPr>
              <a:t>menunjukkan</a:t>
            </a:r>
            <a:r>
              <a:rPr lang="en-ID" dirty="0">
                <a:latin typeface="AdvGTIMES-R"/>
              </a:rPr>
              <a:t> </a:t>
            </a:r>
            <a:r>
              <a:rPr lang="en-ID" dirty="0" err="1">
                <a:latin typeface="AdvGTIMES-R"/>
              </a:rPr>
              <a:t>bahwa</a:t>
            </a:r>
            <a:r>
              <a:rPr lang="en-ID" dirty="0">
                <a:latin typeface="AdvGTIMES-R"/>
              </a:rPr>
              <a:t>, </a:t>
            </a:r>
            <a:r>
              <a:rPr lang="en-ID" dirty="0" err="1">
                <a:latin typeface="AdvGTIMES-R"/>
              </a:rPr>
              <a:t>dalam</a:t>
            </a:r>
            <a:r>
              <a:rPr lang="en-ID" dirty="0">
                <a:latin typeface="AdvGTIMES-R"/>
              </a:rPr>
              <a:t> </a:t>
            </a:r>
            <a:r>
              <a:rPr lang="en-ID" dirty="0" err="1">
                <a:latin typeface="AdvGTIMES-R"/>
              </a:rPr>
              <a:t>buku</a:t>
            </a:r>
            <a:r>
              <a:rPr lang="en-ID" dirty="0">
                <a:latin typeface="AdvGTIMES-R"/>
              </a:rPr>
              <a:t> </a:t>
            </a:r>
            <a:r>
              <a:rPr lang="en-ID" dirty="0" err="1">
                <a:latin typeface="AdvGTIMES-R"/>
              </a:rPr>
              <a:t>ini</a:t>
            </a:r>
            <a:r>
              <a:rPr lang="en-ID" dirty="0">
                <a:latin typeface="AdvGTIMES-R"/>
              </a:rPr>
              <a:t>, </a:t>
            </a:r>
            <a:r>
              <a:rPr lang="en-ID" dirty="0" err="1">
                <a:latin typeface="AdvGTIMES-R"/>
              </a:rPr>
              <a:t>untuk</a:t>
            </a:r>
            <a:r>
              <a:rPr lang="en-ID" dirty="0">
                <a:latin typeface="AdvGTIMES-R"/>
              </a:rPr>
              <a:t> </a:t>
            </a:r>
            <a:r>
              <a:rPr lang="en-ID" dirty="0" err="1">
                <a:latin typeface="AdvGTIMES-R"/>
              </a:rPr>
              <a:t>menghindari</a:t>
            </a:r>
            <a:r>
              <a:rPr lang="en-ID" dirty="0">
                <a:latin typeface="AdvGTIMES-R"/>
              </a:rPr>
              <a:t> </a:t>
            </a:r>
            <a:r>
              <a:rPr lang="en-ID" dirty="0" err="1">
                <a:latin typeface="AdvGTIMES-R"/>
              </a:rPr>
              <a:t>kebingungan</a:t>
            </a:r>
            <a:r>
              <a:rPr lang="en-ID" dirty="0">
                <a:latin typeface="AdvGTIMES-R"/>
              </a:rPr>
              <a:t> </a:t>
            </a:r>
            <a:r>
              <a:rPr lang="en-ID" dirty="0" err="1">
                <a:latin typeface="AdvGTIMES-R"/>
              </a:rPr>
              <a:t>antara</a:t>
            </a:r>
            <a:r>
              <a:rPr lang="en-ID" dirty="0">
                <a:latin typeface="AdvGTIMES-R"/>
              </a:rPr>
              <a:t> </a:t>
            </a:r>
            <a:r>
              <a:rPr lang="en-ID" dirty="0" err="1">
                <a:latin typeface="AdvGTIMES-R"/>
              </a:rPr>
              <a:t>perencanaan</a:t>
            </a:r>
            <a:r>
              <a:rPr lang="en-ID" dirty="0">
                <a:latin typeface="AdvGTIMES-R"/>
              </a:rPr>
              <a:t> </a:t>
            </a:r>
            <a:r>
              <a:rPr lang="en-ID" dirty="0" err="1">
                <a:latin typeface="AdvGTIMES-R"/>
              </a:rPr>
              <a:t>distribusi</a:t>
            </a:r>
            <a:r>
              <a:rPr lang="en-ID" dirty="0">
                <a:latin typeface="AdvGTIMES-R"/>
              </a:rPr>
              <a:t> </a:t>
            </a:r>
            <a:r>
              <a:rPr lang="en-ID" dirty="0" err="1">
                <a:latin typeface="AdvGTIMES-R"/>
              </a:rPr>
              <a:t>dan</a:t>
            </a:r>
            <a:r>
              <a:rPr lang="en-ID" dirty="0">
                <a:latin typeface="AdvGTIMES-R"/>
              </a:rPr>
              <a:t> </a:t>
            </a:r>
            <a:r>
              <a:rPr lang="en-ID" dirty="0" err="1">
                <a:latin typeface="AdvGTIMES-R"/>
              </a:rPr>
              <a:t>masalah</a:t>
            </a:r>
            <a:r>
              <a:rPr lang="en-ID" dirty="0">
                <a:latin typeface="AdvGTIMES-R"/>
              </a:rPr>
              <a:t> </a:t>
            </a:r>
            <a:r>
              <a:rPr lang="en-ID" dirty="0" err="1">
                <a:latin typeface="AdvGTIMES-R"/>
              </a:rPr>
              <a:t>perencanaan</a:t>
            </a:r>
            <a:r>
              <a:rPr lang="en-ID" dirty="0">
                <a:latin typeface="AdvGTIMES-R"/>
              </a:rPr>
              <a:t> yang </a:t>
            </a:r>
            <a:r>
              <a:rPr lang="en-ID" dirty="0" err="1">
                <a:latin typeface="AdvGTIMES-R"/>
              </a:rPr>
              <a:t>melibatkan</a:t>
            </a:r>
            <a:r>
              <a:rPr lang="en-ID" dirty="0">
                <a:latin typeface="AdvGTIMES-R"/>
              </a:rPr>
              <a:t> </a:t>
            </a:r>
            <a:r>
              <a:rPr lang="en-ID" dirty="0" err="1">
                <a:latin typeface="AdvGTIMES-R"/>
              </a:rPr>
              <a:t>tegangan</a:t>
            </a:r>
            <a:r>
              <a:rPr lang="en-ID" dirty="0">
                <a:latin typeface="AdvGTIMES-R"/>
              </a:rPr>
              <a:t> </a:t>
            </a:r>
            <a:r>
              <a:rPr lang="en-ID" dirty="0" err="1">
                <a:latin typeface="AdvGTIMES-R"/>
              </a:rPr>
              <a:t>tinggi</a:t>
            </a:r>
            <a:r>
              <a:rPr lang="en-ID" dirty="0">
                <a:latin typeface="AdvGTIMES-R"/>
              </a:rPr>
              <a:t>, kami </a:t>
            </a:r>
            <a:r>
              <a:rPr lang="en-ID" dirty="0" err="1">
                <a:latin typeface="AdvGTIMES-R"/>
              </a:rPr>
              <a:t>telah</a:t>
            </a:r>
            <a:r>
              <a:rPr lang="en-ID" dirty="0">
                <a:latin typeface="AdvGTIMES-R"/>
              </a:rPr>
              <a:t> </a:t>
            </a:r>
            <a:r>
              <a:rPr lang="en-ID" dirty="0" err="1">
                <a:latin typeface="AdvGTIMES-R"/>
              </a:rPr>
              <a:t>menggunakan</a:t>
            </a:r>
            <a:r>
              <a:rPr lang="en-ID" dirty="0">
                <a:latin typeface="AdvGTIMES-R"/>
              </a:rPr>
              <a:t> </a:t>
            </a:r>
            <a:r>
              <a:rPr lang="en-ID" dirty="0" err="1">
                <a:latin typeface="AdvGTIMES-R"/>
              </a:rPr>
              <a:t>terminologi</a:t>
            </a:r>
            <a:r>
              <a:rPr lang="en-ID" dirty="0">
                <a:latin typeface="AdvGTIMES-R"/>
              </a:rPr>
              <a:t> TEP </a:t>
            </a:r>
            <a:r>
              <a:rPr lang="en-ID" dirty="0" err="1">
                <a:latin typeface="AdvGTIMES-R"/>
              </a:rPr>
              <a:t>untuk</a:t>
            </a:r>
            <a:r>
              <a:rPr lang="en-ID" dirty="0">
                <a:latin typeface="AdvGTIMES-R"/>
              </a:rPr>
              <a:t> </a:t>
            </a:r>
            <a:r>
              <a:rPr lang="en-ID" dirty="0" err="1">
                <a:latin typeface="AdvGTIMES-R"/>
              </a:rPr>
              <a:t>menekankan</a:t>
            </a:r>
            <a:r>
              <a:rPr lang="en-ID" dirty="0">
                <a:latin typeface="AdvGTIMES-R"/>
              </a:rPr>
              <a:t> </a:t>
            </a:r>
            <a:r>
              <a:rPr lang="en-ID" dirty="0" err="1">
                <a:latin typeface="AdvGTIMES-R"/>
              </a:rPr>
              <a:t>fakta</a:t>
            </a:r>
            <a:r>
              <a:rPr lang="en-ID" dirty="0">
                <a:latin typeface="AdvGTIMES-R"/>
              </a:rPr>
              <a:t> </a:t>
            </a:r>
            <a:r>
              <a:rPr lang="en-ID" dirty="0" err="1">
                <a:latin typeface="AdvGTIMES-R"/>
              </a:rPr>
              <a:t>bahwa</a:t>
            </a:r>
            <a:r>
              <a:rPr lang="en-ID" dirty="0">
                <a:latin typeface="AdvGTIMES-R"/>
              </a:rPr>
              <a:t> </a:t>
            </a:r>
            <a:r>
              <a:rPr lang="en-ID" dirty="0" err="1">
                <a:latin typeface="AdvGTIMES-R"/>
              </a:rPr>
              <a:t>tingkat</a:t>
            </a:r>
            <a:r>
              <a:rPr lang="en-ID" dirty="0">
                <a:latin typeface="AdvGTIMES-R"/>
              </a:rPr>
              <a:t> </a:t>
            </a:r>
            <a:r>
              <a:rPr lang="en-ID" dirty="0" err="1">
                <a:latin typeface="AdvGTIMES-R"/>
              </a:rPr>
              <a:t>transmisi</a:t>
            </a:r>
            <a:r>
              <a:rPr lang="en-ID" dirty="0">
                <a:latin typeface="AdvGTIMES-R"/>
              </a:rPr>
              <a:t> </a:t>
            </a:r>
            <a:r>
              <a:rPr lang="en-ID" dirty="0" err="1">
                <a:latin typeface="AdvGTIMES-R"/>
              </a:rPr>
              <a:t>dan</a:t>
            </a:r>
            <a:r>
              <a:rPr lang="en-ID" dirty="0">
                <a:latin typeface="AdvGTIMES-R"/>
              </a:rPr>
              <a:t> sub-</a:t>
            </a:r>
            <a:r>
              <a:rPr lang="en-ID" dirty="0" err="1">
                <a:latin typeface="AdvGTIMES-R"/>
              </a:rPr>
              <a:t>transmisi</a:t>
            </a:r>
            <a:r>
              <a:rPr lang="en-ID" dirty="0">
                <a:latin typeface="AdvGTIMES-R"/>
              </a:rPr>
              <a:t> </a:t>
            </a:r>
            <a:r>
              <a:rPr lang="en-ID" dirty="0" err="1">
                <a:latin typeface="AdvGTIMES-R"/>
              </a:rPr>
              <a:t>dipertimbangkan</a:t>
            </a:r>
            <a:r>
              <a:rPr lang="en-ID" dirty="0">
                <a:latin typeface="AdvGTIMES-R"/>
              </a:rPr>
              <a:t>. Kita </a:t>
            </a:r>
            <a:r>
              <a:rPr lang="en-ID" dirty="0" err="1">
                <a:latin typeface="AdvGTIMES-R"/>
              </a:rPr>
              <a:t>dapat</a:t>
            </a:r>
            <a:r>
              <a:rPr lang="en-ID" dirty="0">
                <a:latin typeface="AdvGTIMES-R"/>
              </a:rPr>
              <a:t> </a:t>
            </a:r>
            <a:r>
              <a:rPr lang="en-ID" dirty="0" err="1">
                <a:latin typeface="AdvGTIMES-R"/>
              </a:rPr>
              <a:t>menggunakan</a:t>
            </a:r>
            <a:r>
              <a:rPr lang="en-ID" dirty="0">
                <a:latin typeface="AdvGTIMES-R"/>
              </a:rPr>
              <a:t> </a:t>
            </a:r>
            <a:r>
              <a:rPr lang="en-ID" dirty="0" err="1">
                <a:latin typeface="AdvGTIMES-R"/>
              </a:rPr>
              <a:t>istilah</a:t>
            </a:r>
            <a:r>
              <a:rPr lang="en-ID" dirty="0">
                <a:latin typeface="AdvGTIMES-R"/>
              </a:rPr>
              <a:t> </a:t>
            </a:r>
            <a:r>
              <a:rPr lang="en-ID" dirty="0" err="1">
                <a:latin typeface="AdvGTIMES-R"/>
              </a:rPr>
              <a:t>umum</a:t>
            </a:r>
            <a:r>
              <a:rPr lang="en-ID" dirty="0">
                <a:latin typeface="AdvGTIMES-R"/>
              </a:rPr>
              <a:t> </a:t>
            </a:r>
            <a:r>
              <a:rPr lang="en-ID" dirty="0" err="1">
                <a:latin typeface="AdvGTIMES-R"/>
              </a:rPr>
              <a:t>perencanaan</a:t>
            </a:r>
            <a:r>
              <a:rPr lang="en-ID" dirty="0">
                <a:latin typeface="AdvGTIMES-R"/>
              </a:rPr>
              <a:t> </a:t>
            </a:r>
            <a:r>
              <a:rPr lang="en-ID" dirty="0" err="1">
                <a:latin typeface="AdvGTIMES-R"/>
              </a:rPr>
              <a:t>sistem</a:t>
            </a:r>
            <a:r>
              <a:rPr lang="en-ID" dirty="0">
                <a:latin typeface="AdvGTIMES-R"/>
              </a:rPr>
              <a:t> </a:t>
            </a:r>
            <a:r>
              <a:rPr lang="en-ID" dirty="0" err="1">
                <a:latin typeface="AdvGTIMES-R"/>
              </a:rPr>
              <a:t>tenaga</a:t>
            </a:r>
            <a:r>
              <a:rPr lang="en-ID" dirty="0">
                <a:latin typeface="AdvGTIMES-R"/>
              </a:rPr>
              <a:t> </a:t>
            </a:r>
            <a:r>
              <a:rPr lang="en-ID" dirty="0" err="1">
                <a:latin typeface="AdvGTIMES-R"/>
              </a:rPr>
              <a:t>listrik</a:t>
            </a:r>
            <a:r>
              <a:rPr lang="en-ID" dirty="0">
                <a:latin typeface="AdvGTIMES-R"/>
              </a:rPr>
              <a:t>, </a:t>
            </a:r>
            <a:r>
              <a:rPr lang="en-ID" dirty="0" err="1">
                <a:latin typeface="AdvGTIMES-R"/>
              </a:rPr>
              <a:t>mencatat</a:t>
            </a:r>
            <a:r>
              <a:rPr lang="en-ID" dirty="0">
                <a:latin typeface="AdvGTIMES-R"/>
              </a:rPr>
              <a:t> </a:t>
            </a:r>
            <a:r>
              <a:rPr lang="en-ID" dirty="0" err="1">
                <a:latin typeface="AdvGTIMES-R"/>
              </a:rPr>
              <a:t>fakta</a:t>
            </a:r>
            <a:r>
              <a:rPr lang="en-ID" dirty="0">
                <a:latin typeface="AdvGTIMES-R"/>
              </a:rPr>
              <a:t> </a:t>
            </a:r>
            <a:r>
              <a:rPr lang="en-ID" dirty="0" err="1">
                <a:latin typeface="AdvGTIMES-R"/>
              </a:rPr>
              <a:t>bahwa</a:t>
            </a:r>
            <a:r>
              <a:rPr lang="en-ID" dirty="0">
                <a:latin typeface="AdvGTIMES-R"/>
              </a:rPr>
              <a:t> </a:t>
            </a:r>
            <a:r>
              <a:rPr lang="en-ID" dirty="0" err="1">
                <a:latin typeface="AdvGTIMES-R"/>
              </a:rPr>
              <a:t>perencanaan</a:t>
            </a:r>
            <a:r>
              <a:rPr lang="en-ID" dirty="0">
                <a:latin typeface="AdvGTIMES-R"/>
              </a:rPr>
              <a:t> </a:t>
            </a:r>
            <a:r>
              <a:rPr lang="en-ID" dirty="0" err="1">
                <a:latin typeface="AdvGTIMES-R"/>
              </a:rPr>
              <a:t>distribusi</a:t>
            </a:r>
            <a:r>
              <a:rPr lang="en-ID" dirty="0">
                <a:latin typeface="AdvGTIMES-R"/>
              </a:rPr>
              <a:t> </a:t>
            </a:r>
            <a:r>
              <a:rPr lang="en-ID" dirty="0" err="1">
                <a:latin typeface="AdvGTIMES-R"/>
              </a:rPr>
              <a:t>dikecualikan</a:t>
            </a:r>
            <a:r>
              <a:rPr lang="en-ID" dirty="0">
                <a:latin typeface="AdvGTIMES-R"/>
              </a:rPr>
              <a:t> </a:t>
            </a:r>
            <a:r>
              <a:rPr lang="en-ID" dirty="0" err="1">
                <a:latin typeface="AdvGTIMES-R"/>
              </a:rPr>
              <a:t>dari</a:t>
            </a:r>
            <a:r>
              <a:rPr lang="en-ID" dirty="0">
                <a:latin typeface="AdvGTIMES-R"/>
              </a:rPr>
              <a:t> </a:t>
            </a:r>
            <a:r>
              <a:rPr lang="en-ID" dirty="0" err="1">
                <a:latin typeface="AdvGTIMES-R"/>
              </a:rPr>
              <a:t>diskusi</a:t>
            </a:r>
            <a:r>
              <a:rPr lang="en-ID" dirty="0">
                <a:latin typeface="AdvGTIMES-R"/>
              </a:rPr>
              <a:t> </a:t>
            </a:r>
            <a:r>
              <a:rPr lang="en-ID" dirty="0" err="1">
                <a:latin typeface="AdvGTIMES-R"/>
              </a:rPr>
              <a:t>kita</a:t>
            </a:r>
            <a:r>
              <a:rPr lang="en-ID" dirty="0">
                <a:latin typeface="AdvGTIMES-R"/>
              </a:rPr>
              <a:t>.</a:t>
            </a:r>
            <a:endParaRPr lang="en-US" dirty="0"/>
          </a:p>
        </p:txBody>
      </p:sp>
      <p:sp>
        <p:nvSpPr>
          <p:cNvPr id="7" name="Rectangle 6"/>
          <p:cNvSpPr/>
          <p:nvPr/>
        </p:nvSpPr>
        <p:spPr>
          <a:xfrm>
            <a:off x="867156" y="4034514"/>
            <a:ext cx="8560308" cy="2031325"/>
          </a:xfrm>
          <a:prstGeom prst="rect">
            <a:avLst/>
          </a:prstGeom>
        </p:spPr>
        <p:txBody>
          <a:bodyPr wrap="square">
            <a:spAutoFit/>
          </a:bodyPr>
          <a:lstStyle/>
          <a:p>
            <a:r>
              <a:rPr lang="en-ID" dirty="0" err="1">
                <a:solidFill>
                  <a:srgbClr val="000000"/>
                </a:solidFill>
                <a:latin typeface="AdvGTIMES-R"/>
              </a:rPr>
              <a:t>Terkadang</a:t>
            </a:r>
            <a:r>
              <a:rPr lang="en-ID" dirty="0">
                <a:solidFill>
                  <a:srgbClr val="000000"/>
                </a:solidFill>
                <a:latin typeface="AdvGTIMES-R"/>
              </a:rPr>
              <a:t>, </a:t>
            </a:r>
            <a:r>
              <a:rPr lang="en-ID" dirty="0" err="1">
                <a:solidFill>
                  <a:srgbClr val="000000"/>
                </a:solidFill>
                <a:latin typeface="AdvGTIMES-R"/>
              </a:rPr>
              <a:t>terminologi</a:t>
            </a:r>
            <a:r>
              <a:rPr lang="en-ID" dirty="0">
                <a:solidFill>
                  <a:srgbClr val="000000"/>
                </a:solidFill>
                <a:latin typeface="AdvGTIMES-R"/>
              </a:rPr>
              <a:t> Network Expansion Planning (NEP) juga </a:t>
            </a:r>
            <a:r>
              <a:rPr lang="en-ID" dirty="0" err="1">
                <a:solidFill>
                  <a:srgbClr val="000000"/>
                </a:solidFill>
                <a:latin typeface="AdvGTIMES-R"/>
              </a:rPr>
              <a:t>digunakan</a:t>
            </a:r>
            <a:r>
              <a:rPr lang="en-ID" dirty="0">
                <a:solidFill>
                  <a:srgbClr val="000000"/>
                </a:solidFill>
                <a:latin typeface="AdvGTIMES-R"/>
              </a:rPr>
              <a:t> </a:t>
            </a:r>
            <a:r>
              <a:rPr lang="en-ID" dirty="0" err="1">
                <a:solidFill>
                  <a:srgbClr val="000000"/>
                </a:solidFill>
                <a:latin typeface="AdvGTIMES-R"/>
              </a:rPr>
              <a:t>untuk</a:t>
            </a:r>
            <a:r>
              <a:rPr lang="en-ID" dirty="0">
                <a:solidFill>
                  <a:srgbClr val="000000"/>
                </a:solidFill>
                <a:latin typeface="AdvGTIMES-R"/>
              </a:rPr>
              <a:t> </a:t>
            </a:r>
            <a:r>
              <a:rPr lang="en-ID" dirty="0" err="1">
                <a:solidFill>
                  <a:srgbClr val="000000"/>
                </a:solidFill>
                <a:latin typeface="AdvGTIMES-R"/>
              </a:rPr>
              <a:t>menunjukkan</a:t>
            </a:r>
            <a:r>
              <a:rPr lang="en-ID" dirty="0">
                <a:solidFill>
                  <a:srgbClr val="000000"/>
                </a:solidFill>
                <a:latin typeface="AdvGTIMES-R"/>
              </a:rPr>
              <a:t> </a:t>
            </a:r>
            <a:r>
              <a:rPr lang="en-ID" dirty="0" err="1">
                <a:solidFill>
                  <a:srgbClr val="000000"/>
                </a:solidFill>
                <a:latin typeface="AdvGTIMES-R"/>
              </a:rPr>
              <a:t>konsep</a:t>
            </a:r>
            <a:r>
              <a:rPr lang="en-ID" dirty="0">
                <a:solidFill>
                  <a:srgbClr val="000000"/>
                </a:solidFill>
                <a:latin typeface="AdvGTIMES-R"/>
              </a:rPr>
              <a:t> yang </a:t>
            </a:r>
            <a:r>
              <a:rPr lang="en-ID" dirty="0" err="1">
                <a:solidFill>
                  <a:srgbClr val="000000"/>
                </a:solidFill>
                <a:latin typeface="AdvGTIMES-R"/>
              </a:rPr>
              <a:t>sama</a:t>
            </a:r>
            <a:r>
              <a:rPr lang="en-ID" dirty="0">
                <a:solidFill>
                  <a:srgbClr val="000000"/>
                </a:solidFill>
                <a:latin typeface="AdvGTIMES-R"/>
              </a:rPr>
              <a:t>. </a:t>
            </a:r>
            <a:r>
              <a:rPr lang="en-ID" dirty="0" err="1">
                <a:solidFill>
                  <a:srgbClr val="000000"/>
                </a:solidFill>
                <a:latin typeface="AdvGTIMES-R"/>
              </a:rPr>
              <a:t>Saat</a:t>
            </a:r>
            <a:r>
              <a:rPr lang="en-ID" dirty="0">
                <a:solidFill>
                  <a:srgbClr val="000000"/>
                </a:solidFill>
                <a:latin typeface="AdvGTIMES-R"/>
              </a:rPr>
              <a:t> </a:t>
            </a:r>
            <a:r>
              <a:rPr lang="en-ID" dirty="0" err="1">
                <a:solidFill>
                  <a:srgbClr val="000000"/>
                </a:solidFill>
                <a:latin typeface="AdvGTIMES-R"/>
              </a:rPr>
              <a:t>kita</a:t>
            </a:r>
            <a:r>
              <a:rPr lang="en-ID" dirty="0">
                <a:solidFill>
                  <a:srgbClr val="000000"/>
                </a:solidFill>
                <a:latin typeface="AdvGTIMES-R"/>
              </a:rPr>
              <a:t> </a:t>
            </a:r>
            <a:r>
              <a:rPr lang="en-ID" dirty="0" err="1">
                <a:solidFill>
                  <a:srgbClr val="000000"/>
                </a:solidFill>
                <a:latin typeface="AdvGTIMES-R"/>
              </a:rPr>
              <a:t>menggunakan</a:t>
            </a:r>
            <a:r>
              <a:rPr lang="en-ID" dirty="0">
                <a:solidFill>
                  <a:srgbClr val="000000"/>
                </a:solidFill>
                <a:latin typeface="AdvGTIMES-R"/>
              </a:rPr>
              <a:t> NEP </a:t>
            </a:r>
            <a:r>
              <a:rPr lang="en-ID" dirty="0" err="1">
                <a:solidFill>
                  <a:srgbClr val="000000"/>
                </a:solidFill>
                <a:latin typeface="AdvGTIMES-R"/>
              </a:rPr>
              <a:t>untuk</a:t>
            </a:r>
            <a:r>
              <a:rPr lang="en-ID" dirty="0">
                <a:solidFill>
                  <a:srgbClr val="000000"/>
                </a:solidFill>
                <a:latin typeface="AdvGTIMES-R"/>
              </a:rPr>
              <a:t> </a:t>
            </a:r>
            <a:r>
              <a:rPr lang="en-ID" dirty="0" err="1">
                <a:solidFill>
                  <a:srgbClr val="000000"/>
                </a:solidFill>
                <a:latin typeface="AdvGTIMES-R"/>
              </a:rPr>
              <a:t>studi</a:t>
            </a:r>
            <a:r>
              <a:rPr lang="en-ID" dirty="0">
                <a:solidFill>
                  <a:srgbClr val="000000"/>
                </a:solidFill>
                <a:latin typeface="AdvGTIMES-R"/>
              </a:rPr>
              <a:t> </a:t>
            </a:r>
            <a:r>
              <a:rPr lang="en-ID" dirty="0" err="1">
                <a:solidFill>
                  <a:srgbClr val="000000"/>
                </a:solidFill>
                <a:latin typeface="AdvGTIMES-R"/>
              </a:rPr>
              <a:t>perluasan</a:t>
            </a:r>
            <a:r>
              <a:rPr lang="en-ID" dirty="0">
                <a:solidFill>
                  <a:srgbClr val="000000"/>
                </a:solidFill>
                <a:latin typeface="AdvGTIMES-R"/>
              </a:rPr>
              <a:t> </a:t>
            </a:r>
            <a:r>
              <a:rPr lang="en-ID" dirty="0" err="1">
                <a:solidFill>
                  <a:srgbClr val="000000"/>
                </a:solidFill>
                <a:latin typeface="AdvGTIMES-R"/>
              </a:rPr>
              <a:t>jaringan</a:t>
            </a:r>
            <a:r>
              <a:rPr lang="en-ID" dirty="0">
                <a:solidFill>
                  <a:srgbClr val="000000"/>
                </a:solidFill>
                <a:latin typeface="AdvGTIMES-R"/>
              </a:rPr>
              <a:t> (</a:t>
            </a:r>
            <a:r>
              <a:rPr lang="en-ID" dirty="0" err="1">
                <a:solidFill>
                  <a:srgbClr val="000000"/>
                </a:solidFill>
                <a:latin typeface="AdvGTIMES-R"/>
              </a:rPr>
              <a:t>saluran</a:t>
            </a:r>
            <a:r>
              <a:rPr lang="en-ID" dirty="0">
                <a:solidFill>
                  <a:srgbClr val="000000"/>
                </a:solidFill>
                <a:latin typeface="AdvGTIMES-R"/>
              </a:rPr>
              <a:t> </a:t>
            </a:r>
            <a:r>
              <a:rPr lang="en-ID" dirty="0" err="1">
                <a:solidFill>
                  <a:srgbClr val="000000"/>
                </a:solidFill>
                <a:latin typeface="AdvGTIMES-R"/>
              </a:rPr>
              <a:t>udara</a:t>
            </a:r>
            <a:r>
              <a:rPr lang="en-ID" dirty="0">
                <a:solidFill>
                  <a:srgbClr val="000000"/>
                </a:solidFill>
                <a:latin typeface="AdvGTIMES-R"/>
              </a:rPr>
              <a:t>, </a:t>
            </a:r>
            <a:r>
              <a:rPr lang="en-ID" dirty="0" err="1">
                <a:solidFill>
                  <a:srgbClr val="000000"/>
                </a:solidFill>
                <a:latin typeface="AdvGTIMES-R"/>
              </a:rPr>
              <a:t>kabel</a:t>
            </a:r>
            <a:r>
              <a:rPr lang="en-ID" dirty="0">
                <a:solidFill>
                  <a:srgbClr val="000000"/>
                </a:solidFill>
                <a:latin typeface="AdvGTIMES-R"/>
              </a:rPr>
              <a:t>, </a:t>
            </a:r>
            <a:r>
              <a:rPr lang="en-ID" dirty="0" err="1">
                <a:solidFill>
                  <a:srgbClr val="000000"/>
                </a:solidFill>
                <a:latin typeface="AdvGTIMES-R"/>
              </a:rPr>
              <a:t>dll</a:t>
            </a:r>
            <a:r>
              <a:rPr lang="en-ID" dirty="0">
                <a:solidFill>
                  <a:srgbClr val="000000"/>
                </a:solidFill>
                <a:latin typeface="AdvGTIMES-R"/>
              </a:rPr>
              <a:t>.), Kita </a:t>
            </a:r>
            <a:r>
              <a:rPr lang="en-ID" dirty="0" err="1">
                <a:solidFill>
                  <a:srgbClr val="000000"/>
                </a:solidFill>
                <a:latin typeface="AdvGTIMES-R"/>
              </a:rPr>
              <a:t>belum</a:t>
            </a:r>
            <a:r>
              <a:rPr lang="en-ID" dirty="0">
                <a:solidFill>
                  <a:srgbClr val="000000"/>
                </a:solidFill>
                <a:latin typeface="AdvGTIMES-R"/>
              </a:rPr>
              <a:t> </a:t>
            </a:r>
            <a:r>
              <a:rPr lang="en-ID" dirty="0" err="1">
                <a:solidFill>
                  <a:srgbClr val="000000"/>
                </a:solidFill>
                <a:latin typeface="AdvGTIMES-R"/>
              </a:rPr>
              <a:t>mengikuti</a:t>
            </a:r>
            <a:r>
              <a:rPr lang="en-ID" dirty="0">
                <a:solidFill>
                  <a:srgbClr val="000000"/>
                </a:solidFill>
                <a:latin typeface="AdvGTIMES-R"/>
              </a:rPr>
              <a:t> </a:t>
            </a:r>
            <a:r>
              <a:rPr lang="en-ID" dirty="0" err="1">
                <a:solidFill>
                  <a:srgbClr val="000000"/>
                </a:solidFill>
                <a:latin typeface="AdvGTIMES-R"/>
              </a:rPr>
              <a:t>gagasan</a:t>
            </a:r>
            <a:r>
              <a:rPr lang="en-ID" dirty="0">
                <a:solidFill>
                  <a:srgbClr val="000000"/>
                </a:solidFill>
                <a:latin typeface="AdvGTIMES-R"/>
              </a:rPr>
              <a:t> </a:t>
            </a:r>
            <a:r>
              <a:rPr lang="en-ID" dirty="0" err="1">
                <a:solidFill>
                  <a:srgbClr val="000000"/>
                </a:solidFill>
                <a:latin typeface="AdvGTIMES-R"/>
              </a:rPr>
              <a:t>ini</a:t>
            </a:r>
            <a:r>
              <a:rPr lang="en-ID" dirty="0">
                <a:solidFill>
                  <a:srgbClr val="000000"/>
                </a:solidFill>
                <a:latin typeface="AdvGTIMES-R"/>
              </a:rPr>
              <a:t>. </a:t>
            </a:r>
            <a:r>
              <a:rPr lang="en-ID" dirty="0" err="1">
                <a:solidFill>
                  <a:srgbClr val="000000"/>
                </a:solidFill>
                <a:latin typeface="AdvGTIMES-R"/>
              </a:rPr>
              <a:t>Pada</a:t>
            </a:r>
            <a:r>
              <a:rPr lang="en-ID" dirty="0">
                <a:solidFill>
                  <a:srgbClr val="000000"/>
                </a:solidFill>
                <a:latin typeface="AdvGTIMES-R"/>
              </a:rPr>
              <a:t> sect. 1.5.4.1 </a:t>
            </a:r>
            <a:r>
              <a:rPr lang="en-ID" dirty="0" err="1">
                <a:solidFill>
                  <a:srgbClr val="000000"/>
                </a:solidFill>
                <a:latin typeface="AdvGTIMES-R"/>
              </a:rPr>
              <a:t>sampai</a:t>
            </a:r>
            <a:r>
              <a:rPr lang="en-ID" dirty="0">
                <a:solidFill>
                  <a:srgbClr val="000000"/>
                </a:solidFill>
                <a:latin typeface="AdvGTIMES-R"/>
              </a:rPr>
              <a:t> 1.5.4.6, </a:t>
            </a:r>
            <a:r>
              <a:rPr lang="en-ID" dirty="0" err="1">
                <a:solidFill>
                  <a:srgbClr val="000000"/>
                </a:solidFill>
                <a:latin typeface="AdvGTIMES-R"/>
              </a:rPr>
              <a:t>topik</a:t>
            </a:r>
            <a:r>
              <a:rPr lang="en-ID" dirty="0">
                <a:solidFill>
                  <a:srgbClr val="000000"/>
                </a:solidFill>
                <a:latin typeface="AdvGTIMES-R"/>
              </a:rPr>
              <a:t> yang </a:t>
            </a:r>
            <a:r>
              <a:rPr lang="en-ID" dirty="0" err="1">
                <a:solidFill>
                  <a:srgbClr val="000000"/>
                </a:solidFill>
                <a:latin typeface="AdvGTIMES-R"/>
              </a:rPr>
              <a:t>menarik</a:t>
            </a:r>
            <a:r>
              <a:rPr lang="en-ID" dirty="0">
                <a:solidFill>
                  <a:srgbClr val="000000"/>
                </a:solidFill>
                <a:latin typeface="AdvGTIMES-R"/>
              </a:rPr>
              <a:t> </a:t>
            </a:r>
            <a:r>
              <a:rPr lang="en-ID" dirty="0" err="1">
                <a:solidFill>
                  <a:srgbClr val="000000"/>
                </a:solidFill>
                <a:latin typeface="AdvGTIMES-R"/>
              </a:rPr>
              <a:t>perhatian</a:t>
            </a:r>
            <a:r>
              <a:rPr lang="en-ID" dirty="0">
                <a:solidFill>
                  <a:srgbClr val="000000"/>
                </a:solidFill>
                <a:latin typeface="AdvGTIMES-R"/>
              </a:rPr>
              <a:t> TEP (</a:t>
            </a:r>
            <a:r>
              <a:rPr lang="en-ID" dirty="0" err="1">
                <a:solidFill>
                  <a:srgbClr val="000000"/>
                </a:solidFill>
                <a:latin typeface="AdvGTIMES-R"/>
              </a:rPr>
              <a:t>atau</a:t>
            </a:r>
            <a:r>
              <a:rPr lang="en-ID" dirty="0">
                <a:solidFill>
                  <a:srgbClr val="000000"/>
                </a:solidFill>
                <a:latin typeface="AdvGTIMES-R"/>
              </a:rPr>
              <a:t> </a:t>
            </a:r>
            <a:r>
              <a:rPr lang="en-ID" dirty="0" err="1">
                <a:solidFill>
                  <a:srgbClr val="000000"/>
                </a:solidFill>
                <a:latin typeface="AdvGTIMES-R"/>
              </a:rPr>
              <a:t>lebih</a:t>
            </a:r>
            <a:r>
              <a:rPr lang="en-ID" dirty="0">
                <a:solidFill>
                  <a:srgbClr val="000000"/>
                </a:solidFill>
                <a:latin typeface="AdvGTIMES-R"/>
              </a:rPr>
              <a:t> </a:t>
            </a:r>
            <a:r>
              <a:rPr lang="en-ID" dirty="0" err="1">
                <a:solidFill>
                  <a:srgbClr val="000000"/>
                </a:solidFill>
                <a:latin typeface="AdvGTIMES-R"/>
              </a:rPr>
              <a:t>tepatnya</a:t>
            </a:r>
            <a:r>
              <a:rPr lang="en-ID" dirty="0">
                <a:solidFill>
                  <a:srgbClr val="000000"/>
                </a:solidFill>
                <a:latin typeface="AdvGTIMES-R"/>
              </a:rPr>
              <a:t>, </a:t>
            </a:r>
            <a:r>
              <a:rPr lang="en-ID" dirty="0" err="1">
                <a:solidFill>
                  <a:srgbClr val="000000"/>
                </a:solidFill>
                <a:latin typeface="AdvGTIMES-R"/>
              </a:rPr>
              <a:t>perencanaan</a:t>
            </a:r>
            <a:r>
              <a:rPr lang="en-ID" dirty="0">
                <a:solidFill>
                  <a:srgbClr val="000000"/>
                </a:solidFill>
                <a:latin typeface="AdvGTIMES-R"/>
              </a:rPr>
              <a:t> </a:t>
            </a:r>
            <a:r>
              <a:rPr lang="en-ID" dirty="0" err="1">
                <a:solidFill>
                  <a:srgbClr val="000000"/>
                </a:solidFill>
                <a:latin typeface="AdvGTIMES-R"/>
              </a:rPr>
              <a:t>sistem</a:t>
            </a:r>
            <a:r>
              <a:rPr lang="en-ID" dirty="0">
                <a:solidFill>
                  <a:srgbClr val="000000"/>
                </a:solidFill>
                <a:latin typeface="AdvGTIMES-R"/>
              </a:rPr>
              <a:t> </a:t>
            </a:r>
            <a:r>
              <a:rPr lang="en-ID" dirty="0" err="1">
                <a:solidFill>
                  <a:srgbClr val="000000"/>
                </a:solidFill>
                <a:latin typeface="AdvGTIMES-R"/>
              </a:rPr>
              <a:t>tenaga</a:t>
            </a:r>
            <a:r>
              <a:rPr lang="en-ID" dirty="0">
                <a:solidFill>
                  <a:srgbClr val="000000"/>
                </a:solidFill>
                <a:latin typeface="AdvGTIMES-R"/>
              </a:rPr>
              <a:t> </a:t>
            </a:r>
            <a:r>
              <a:rPr lang="en-ID" dirty="0" err="1">
                <a:solidFill>
                  <a:srgbClr val="000000"/>
                </a:solidFill>
                <a:latin typeface="AdvGTIMES-R"/>
              </a:rPr>
              <a:t>listrik</a:t>
            </a:r>
            <a:r>
              <a:rPr lang="en-ID" dirty="0">
                <a:solidFill>
                  <a:srgbClr val="000000"/>
                </a:solidFill>
                <a:latin typeface="AdvGTIMES-R"/>
              </a:rPr>
              <a:t>, </a:t>
            </a:r>
            <a:r>
              <a:rPr lang="en-ID" dirty="0" err="1">
                <a:solidFill>
                  <a:srgbClr val="000000"/>
                </a:solidFill>
                <a:latin typeface="AdvGTIMES-R"/>
              </a:rPr>
              <a:t>tidak</a:t>
            </a:r>
            <a:r>
              <a:rPr lang="en-ID" dirty="0">
                <a:solidFill>
                  <a:srgbClr val="000000"/>
                </a:solidFill>
                <a:latin typeface="AdvGTIMES-R"/>
              </a:rPr>
              <a:t> </a:t>
            </a:r>
            <a:r>
              <a:rPr lang="en-ID" dirty="0" err="1">
                <a:solidFill>
                  <a:srgbClr val="000000"/>
                </a:solidFill>
                <a:latin typeface="AdvGTIMES-R"/>
              </a:rPr>
              <a:t>termasuk</a:t>
            </a:r>
            <a:r>
              <a:rPr lang="en-ID" dirty="0">
                <a:solidFill>
                  <a:srgbClr val="000000"/>
                </a:solidFill>
                <a:latin typeface="AdvGTIMES-R"/>
              </a:rPr>
              <a:t> </a:t>
            </a:r>
            <a:r>
              <a:rPr lang="en-ID" dirty="0" err="1">
                <a:solidFill>
                  <a:srgbClr val="000000"/>
                </a:solidFill>
                <a:latin typeface="AdvGTIMES-R"/>
              </a:rPr>
              <a:t>perencanaan</a:t>
            </a:r>
            <a:r>
              <a:rPr lang="en-ID" dirty="0">
                <a:solidFill>
                  <a:srgbClr val="000000"/>
                </a:solidFill>
                <a:latin typeface="AdvGTIMES-R"/>
              </a:rPr>
              <a:t> </a:t>
            </a:r>
            <a:r>
              <a:rPr lang="en-ID" dirty="0" err="1">
                <a:solidFill>
                  <a:srgbClr val="000000"/>
                </a:solidFill>
                <a:latin typeface="AdvGTIMES-R"/>
              </a:rPr>
              <a:t>distribusi</a:t>
            </a:r>
            <a:r>
              <a:rPr lang="en-ID" dirty="0">
                <a:solidFill>
                  <a:srgbClr val="000000"/>
                </a:solidFill>
                <a:latin typeface="AdvGTIMES-R"/>
              </a:rPr>
              <a:t>) </a:t>
            </a:r>
            <a:r>
              <a:rPr lang="en-ID" dirty="0" err="1">
                <a:solidFill>
                  <a:srgbClr val="000000"/>
                </a:solidFill>
                <a:latin typeface="AdvGTIMES-R"/>
              </a:rPr>
              <a:t>diperkenalkan</a:t>
            </a:r>
            <a:r>
              <a:rPr lang="en-ID" dirty="0">
                <a:solidFill>
                  <a:srgbClr val="000000"/>
                </a:solidFill>
                <a:latin typeface="AdvGTIMES-R"/>
              </a:rPr>
              <a:t>. Kami </a:t>
            </a:r>
            <a:r>
              <a:rPr lang="en-ID" dirty="0" err="1">
                <a:solidFill>
                  <a:srgbClr val="000000"/>
                </a:solidFill>
                <a:latin typeface="AdvGTIMES-R"/>
              </a:rPr>
              <a:t>tidak</a:t>
            </a:r>
            <a:r>
              <a:rPr lang="en-ID" dirty="0">
                <a:solidFill>
                  <a:srgbClr val="000000"/>
                </a:solidFill>
                <a:latin typeface="AdvGTIMES-R"/>
              </a:rPr>
              <a:t> </a:t>
            </a:r>
            <a:r>
              <a:rPr lang="en-ID" dirty="0" err="1">
                <a:solidFill>
                  <a:srgbClr val="000000"/>
                </a:solidFill>
                <a:latin typeface="AdvGTIMES-R"/>
              </a:rPr>
              <a:t>sering</a:t>
            </a:r>
            <a:r>
              <a:rPr lang="en-ID" dirty="0">
                <a:solidFill>
                  <a:srgbClr val="000000"/>
                </a:solidFill>
                <a:latin typeface="AdvGTIMES-R"/>
              </a:rPr>
              <a:t> </a:t>
            </a:r>
            <a:r>
              <a:rPr lang="en-ID" dirty="0" err="1">
                <a:solidFill>
                  <a:srgbClr val="000000"/>
                </a:solidFill>
                <a:latin typeface="AdvGTIMES-R"/>
              </a:rPr>
              <a:t>menggunakan</a:t>
            </a:r>
            <a:r>
              <a:rPr lang="en-ID" dirty="0">
                <a:solidFill>
                  <a:srgbClr val="000000"/>
                </a:solidFill>
                <a:latin typeface="AdvGTIMES-R"/>
              </a:rPr>
              <a:t> </a:t>
            </a:r>
            <a:r>
              <a:rPr lang="en-ID" dirty="0" err="1">
                <a:solidFill>
                  <a:srgbClr val="000000"/>
                </a:solidFill>
                <a:latin typeface="AdvGTIMES-R"/>
              </a:rPr>
              <a:t>terminologi</a:t>
            </a:r>
            <a:r>
              <a:rPr lang="en-ID" dirty="0">
                <a:solidFill>
                  <a:srgbClr val="000000"/>
                </a:solidFill>
                <a:latin typeface="AdvGTIMES-R"/>
              </a:rPr>
              <a:t> TEP </a:t>
            </a:r>
            <a:r>
              <a:rPr lang="en-ID" dirty="0" err="1">
                <a:solidFill>
                  <a:srgbClr val="000000"/>
                </a:solidFill>
                <a:latin typeface="AdvGTIMES-R"/>
              </a:rPr>
              <a:t>dalam</a:t>
            </a:r>
            <a:r>
              <a:rPr lang="en-ID" dirty="0">
                <a:solidFill>
                  <a:srgbClr val="000000"/>
                </a:solidFill>
                <a:latin typeface="AdvGTIMES-R"/>
              </a:rPr>
              <a:t> </a:t>
            </a:r>
            <a:r>
              <a:rPr lang="en-ID" dirty="0" err="1">
                <a:solidFill>
                  <a:srgbClr val="000000"/>
                </a:solidFill>
                <a:latin typeface="AdvGTIMES-R"/>
              </a:rPr>
              <a:t>buku</a:t>
            </a:r>
            <a:r>
              <a:rPr lang="en-ID" dirty="0">
                <a:solidFill>
                  <a:srgbClr val="000000"/>
                </a:solidFill>
                <a:latin typeface="AdvGTIMES-R"/>
              </a:rPr>
              <a:t> </a:t>
            </a:r>
            <a:r>
              <a:rPr lang="en-ID" dirty="0" err="1">
                <a:solidFill>
                  <a:srgbClr val="000000"/>
                </a:solidFill>
                <a:latin typeface="AdvGTIMES-R"/>
              </a:rPr>
              <a:t>ini</a:t>
            </a:r>
            <a:r>
              <a:rPr lang="en-ID" dirty="0">
                <a:solidFill>
                  <a:srgbClr val="000000"/>
                </a:solidFill>
                <a:latin typeface="AdvGTIMES-R"/>
              </a:rPr>
              <a:t>. </a:t>
            </a:r>
            <a:r>
              <a:rPr lang="en-ID" dirty="0" err="1">
                <a:solidFill>
                  <a:srgbClr val="000000"/>
                </a:solidFill>
                <a:latin typeface="AdvGTIMES-R"/>
              </a:rPr>
              <a:t>Sebaliknya</a:t>
            </a:r>
            <a:r>
              <a:rPr lang="en-ID" dirty="0">
                <a:solidFill>
                  <a:srgbClr val="000000"/>
                </a:solidFill>
                <a:latin typeface="AdvGTIMES-R"/>
              </a:rPr>
              <a:t>, </a:t>
            </a:r>
            <a:r>
              <a:rPr lang="en-ID" dirty="0" err="1">
                <a:solidFill>
                  <a:srgbClr val="000000"/>
                </a:solidFill>
                <a:latin typeface="AdvGTIMES-R"/>
              </a:rPr>
              <a:t>isu</a:t>
            </a:r>
            <a:r>
              <a:rPr lang="en-ID" dirty="0">
                <a:solidFill>
                  <a:srgbClr val="000000"/>
                </a:solidFill>
                <a:latin typeface="AdvGTIMES-R"/>
              </a:rPr>
              <a:t> </a:t>
            </a:r>
            <a:r>
              <a:rPr lang="en-ID" dirty="0" err="1">
                <a:solidFill>
                  <a:srgbClr val="000000"/>
                </a:solidFill>
                <a:latin typeface="AdvGTIMES-R"/>
              </a:rPr>
              <a:t>dipertimbangkan</a:t>
            </a:r>
            <a:r>
              <a:rPr lang="en-ID" dirty="0">
                <a:solidFill>
                  <a:srgbClr val="000000"/>
                </a:solidFill>
                <a:latin typeface="AdvGTIMES-R"/>
              </a:rPr>
              <a:t>.</a:t>
            </a:r>
            <a:endParaRPr lang="en-US" dirty="0"/>
          </a:p>
        </p:txBody>
      </p:sp>
      <p:sp>
        <p:nvSpPr>
          <p:cNvPr id="2" name="Date Placeholder 1"/>
          <p:cNvSpPr>
            <a:spLocks noGrp="1"/>
          </p:cNvSpPr>
          <p:nvPr>
            <p:ph type="dt" sz="half" idx="10"/>
          </p:nvPr>
        </p:nvSpPr>
        <p:spPr/>
        <p:txBody>
          <a:bodyPr/>
          <a:lstStyle/>
          <a:p>
            <a:fld id="{A8C49DA4-B02A-4F89-B656-7FC00052D50D}" type="datetime9">
              <a:rPr lang="en-US" smtClean="0"/>
              <a:t>10/18/2017 1:14:56 PM</a:t>
            </a:fld>
            <a:endParaRPr lang="en-US"/>
          </a:p>
        </p:txBody>
      </p:sp>
      <p:sp>
        <p:nvSpPr>
          <p:cNvPr id="6" name="Slide Number Placeholder 5"/>
          <p:cNvSpPr>
            <a:spLocks noGrp="1"/>
          </p:cNvSpPr>
          <p:nvPr>
            <p:ph type="sldNum" sz="quarter" idx="12"/>
          </p:nvPr>
        </p:nvSpPr>
        <p:spPr/>
        <p:txBody>
          <a:bodyPr/>
          <a:lstStyle/>
          <a:p>
            <a:fld id="{C7448EEC-1D14-4DD9-B8EB-772171F61A1D}" type="slidenum">
              <a:rPr lang="en-US" smtClean="0"/>
              <a:t>23</a:t>
            </a:fld>
            <a:endParaRPr lang="en-US"/>
          </a:p>
        </p:txBody>
      </p:sp>
    </p:spTree>
    <p:extLst>
      <p:ext uri="{BB962C8B-B14F-4D97-AF65-F5344CB8AC3E}">
        <p14:creationId xmlns:p14="http://schemas.microsoft.com/office/powerpoint/2010/main" val="264678641"/>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230</a:t>
            </a:fld>
            <a:endParaRPr lang="en-US"/>
          </a:p>
        </p:txBody>
      </p:sp>
      <p:sp>
        <p:nvSpPr>
          <p:cNvPr id="3" name="Rectangle 2"/>
          <p:cNvSpPr/>
          <p:nvPr/>
        </p:nvSpPr>
        <p:spPr>
          <a:xfrm>
            <a:off x="557784" y="547033"/>
            <a:ext cx="9198864" cy="3693319"/>
          </a:xfrm>
          <a:prstGeom prst="rect">
            <a:avLst/>
          </a:prstGeom>
        </p:spPr>
        <p:txBody>
          <a:bodyPr wrap="square">
            <a:spAutoFit/>
          </a:bodyPr>
          <a:lstStyle/>
          <a:p>
            <a:r>
              <a:rPr lang="en-ID" dirty="0" err="1" smtClean="0">
                <a:solidFill>
                  <a:srgbClr val="000000"/>
                </a:solidFill>
                <a:latin typeface="AdvGTIMES-R"/>
              </a:rPr>
              <a:t>Modeling</a:t>
            </a:r>
            <a:r>
              <a:rPr lang="en-ID" dirty="0" smtClean="0">
                <a:solidFill>
                  <a:srgbClr val="000000"/>
                </a:solidFill>
                <a:latin typeface="AdvGTIMES-R"/>
              </a:rPr>
              <a:t> </a:t>
            </a:r>
            <a:r>
              <a:rPr lang="en-ID" dirty="0">
                <a:solidFill>
                  <a:srgbClr val="000000"/>
                </a:solidFill>
                <a:latin typeface="AdvGTIMES-R"/>
              </a:rPr>
              <a:t>the operational </a:t>
            </a:r>
            <a:r>
              <a:rPr lang="en-ID" dirty="0" smtClean="0">
                <a:solidFill>
                  <a:srgbClr val="000000"/>
                </a:solidFill>
                <a:latin typeface="AdvGTIMES-R"/>
              </a:rPr>
              <a:t>cost as </a:t>
            </a:r>
            <a:r>
              <a:rPr lang="en-ID" dirty="0">
                <a:solidFill>
                  <a:srgbClr val="000000"/>
                </a:solidFill>
                <a:latin typeface="AdvGTIMES-R"/>
              </a:rPr>
              <a:t>well as some other new terms will be defined and added in </a:t>
            </a:r>
            <a:r>
              <a:rPr lang="en-ID" dirty="0">
                <a:solidFill>
                  <a:srgbClr val="0000FF"/>
                </a:solidFill>
                <a:latin typeface="AdvGTIMES-R"/>
              </a:rPr>
              <a:t>Chap. 9</a:t>
            </a:r>
            <a:r>
              <a:rPr lang="en-ID" dirty="0" smtClean="0">
                <a:solidFill>
                  <a:srgbClr val="000000"/>
                </a:solidFill>
                <a:latin typeface="AdvGTIMES-R"/>
              </a:rPr>
              <a:t>. In </a:t>
            </a:r>
            <a:r>
              <a:rPr lang="en-ID" dirty="0">
                <a:solidFill>
                  <a:srgbClr val="000000"/>
                </a:solidFill>
                <a:latin typeface="AdvGTIMES-R"/>
              </a:rPr>
              <a:t>terms of the constraints, an obvious case is the limiting transfer capability </a:t>
            </a:r>
            <a:r>
              <a:rPr lang="en-ID" dirty="0" smtClean="0">
                <a:solidFill>
                  <a:srgbClr val="000000"/>
                </a:solidFill>
                <a:latin typeface="AdvGTIMES-R"/>
              </a:rPr>
              <a:t>of an </a:t>
            </a:r>
            <a:r>
              <a:rPr lang="en-ID" dirty="0">
                <a:solidFill>
                  <a:srgbClr val="000000"/>
                </a:solidFill>
                <a:latin typeface="AdvGTIMES-R"/>
              </a:rPr>
              <a:t>element, which should not be violated. The contingency is, in fact, an outage</a:t>
            </a:r>
          </a:p>
          <a:p>
            <a:r>
              <a:rPr lang="en-ID" dirty="0">
                <a:solidFill>
                  <a:srgbClr val="000000"/>
                </a:solidFill>
                <a:latin typeface="AdvGTIMES-R"/>
              </a:rPr>
              <a:t>occurring on a single element (such as a line, a transformer, a power generation</a:t>
            </a:r>
          </a:p>
          <a:p>
            <a:r>
              <a:rPr lang="en-ID" dirty="0">
                <a:solidFill>
                  <a:srgbClr val="000000"/>
                </a:solidFill>
                <a:latin typeface="AdvGTIMES-R"/>
              </a:rPr>
              <a:t>unit) or some elements. The single element case is commonly referred to N </a:t>
            </a:r>
            <a:r>
              <a:rPr lang="en-ID" dirty="0">
                <a:solidFill>
                  <a:srgbClr val="000000"/>
                </a:solidFill>
                <a:latin typeface="AdvTir_symb"/>
              </a:rPr>
              <a:t>- </a:t>
            </a:r>
            <a:r>
              <a:rPr lang="en-ID" dirty="0">
                <a:solidFill>
                  <a:srgbClr val="000000"/>
                </a:solidFill>
                <a:latin typeface="AdvGTIMES-R"/>
              </a:rPr>
              <a:t>1</a:t>
            </a:r>
          </a:p>
          <a:p>
            <a:r>
              <a:rPr lang="en-ID" dirty="0">
                <a:solidFill>
                  <a:srgbClr val="000000"/>
                </a:solidFill>
                <a:latin typeface="AdvGTIMES-R"/>
              </a:rPr>
              <a:t>conditions.</a:t>
            </a:r>
            <a:r>
              <a:rPr lang="en-ID" sz="800" dirty="0">
                <a:solidFill>
                  <a:srgbClr val="0000FF"/>
                </a:solidFill>
                <a:latin typeface="AdvGTIMES-R"/>
              </a:rPr>
              <a:t>2 </a:t>
            </a:r>
            <a:r>
              <a:rPr lang="en-ID" dirty="0">
                <a:solidFill>
                  <a:srgbClr val="000000"/>
                </a:solidFill>
                <a:latin typeface="AdvGTIMES-R"/>
              </a:rPr>
              <a:t>Simultaneous contingencies on two elements (for instance one line</a:t>
            </a:r>
          </a:p>
          <a:p>
            <a:r>
              <a:rPr lang="en-ID" dirty="0">
                <a:solidFill>
                  <a:srgbClr val="000000"/>
                </a:solidFill>
                <a:latin typeface="AdvGTIMES-R"/>
              </a:rPr>
              <a:t>and one transformer, two lines, etc.) are referred to N </a:t>
            </a:r>
            <a:r>
              <a:rPr lang="en-ID" dirty="0">
                <a:solidFill>
                  <a:srgbClr val="000000"/>
                </a:solidFill>
                <a:latin typeface="AdvTir_symb"/>
              </a:rPr>
              <a:t>- </a:t>
            </a:r>
            <a:r>
              <a:rPr lang="en-ID" dirty="0">
                <a:solidFill>
                  <a:srgbClr val="000000"/>
                </a:solidFill>
                <a:latin typeface="AdvGTIMES-R"/>
              </a:rPr>
              <a:t>2 conditions and so on.</a:t>
            </a:r>
          </a:p>
          <a:p>
            <a:r>
              <a:rPr lang="en-ID" dirty="0">
                <a:solidFill>
                  <a:srgbClr val="000000"/>
                </a:solidFill>
                <a:latin typeface="AdvGTIMES-R"/>
              </a:rPr>
              <a:t>By contingency conditions (say N </a:t>
            </a:r>
            <a:r>
              <a:rPr lang="en-ID" dirty="0">
                <a:solidFill>
                  <a:srgbClr val="000000"/>
                </a:solidFill>
                <a:latin typeface="AdvTir_symb"/>
              </a:rPr>
              <a:t>- </a:t>
            </a:r>
            <a:r>
              <a:rPr lang="en-ID" dirty="0">
                <a:solidFill>
                  <a:srgbClr val="000000"/>
                </a:solidFill>
                <a:latin typeface="AdvGTIMES-R"/>
              </a:rPr>
              <a:t>1), we mean that the network should be so</a:t>
            </a:r>
          </a:p>
          <a:p>
            <a:r>
              <a:rPr lang="en-ID" dirty="0">
                <a:solidFill>
                  <a:srgbClr val="000000"/>
                </a:solidFill>
                <a:latin typeface="AdvGTIMES-R"/>
              </a:rPr>
              <a:t>planned that with every single element, out, the load is completely satisfied and no</a:t>
            </a:r>
          </a:p>
          <a:p>
            <a:r>
              <a:rPr lang="en-US" dirty="0">
                <a:solidFill>
                  <a:srgbClr val="000000"/>
                </a:solidFill>
                <a:latin typeface="AdvGTIMES-R"/>
              </a:rPr>
              <a:t>violation happens.</a:t>
            </a:r>
          </a:p>
          <a:p>
            <a:r>
              <a:rPr lang="en-ID" dirty="0">
                <a:solidFill>
                  <a:srgbClr val="000000"/>
                </a:solidFill>
                <a:latin typeface="AdvGTIMES-R"/>
              </a:rPr>
              <a:t>Before proceeding any further on mathematical </a:t>
            </a:r>
            <a:r>
              <a:rPr lang="en-ID" dirty="0" err="1">
                <a:solidFill>
                  <a:srgbClr val="000000"/>
                </a:solidFill>
                <a:latin typeface="AdvGTIMES-R"/>
              </a:rPr>
              <a:t>modeling</a:t>
            </a:r>
            <a:r>
              <a:rPr lang="en-ID" dirty="0">
                <a:solidFill>
                  <a:srgbClr val="000000"/>
                </a:solidFill>
                <a:latin typeface="AdvGTIMES-R"/>
              </a:rPr>
              <a:t>, we will talk a little</a:t>
            </a:r>
          </a:p>
          <a:p>
            <a:r>
              <a:rPr lang="en-ID" dirty="0">
                <a:solidFill>
                  <a:srgbClr val="000000"/>
                </a:solidFill>
                <a:latin typeface="AdvGTIMES-R"/>
              </a:rPr>
              <a:t>bit more in </a:t>
            </a:r>
            <a:r>
              <a:rPr lang="en-ID" dirty="0">
                <a:solidFill>
                  <a:srgbClr val="0000FF"/>
                </a:solidFill>
                <a:latin typeface="AdvGTIMES-R"/>
              </a:rPr>
              <a:t>Sect. 8.3 </a:t>
            </a:r>
            <a:r>
              <a:rPr lang="en-ID" dirty="0">
                <a:solidFill>
                  <a:srgbClr val="000000"/>
                </a:solidFill>
                <a:latin typeface="AdvGTIMES-R"/>
              </a:rPr>
              <a:t>to understand the NEP problem with some more details.</a:t>
            </a:r>
            <a:endParaRPr lang="en-US" dirty="0"/>
          </a:p>
        </p:txBody>
      </p:sp>
      <p:sp>
        <p:nvSpPr>
          <p:cNvPr id="6" name="Rectangle 5"/>
          <p:cNvSpPr/>
          <p:nvPr/>
        </p:nvSpPr>
        <p:spPr>
          <a:xfrm>
            <a:off x="127409" y="4240352"/>
            <a:ext cx="3118161" cy="400110"/>
          </a:xfrm>
          <a:prstGeom prst="rect">
            <a:avLst/>
          </a:prstGeom>
        </p:spPr>
        <p:txBody>
          <a:bodyPr wrap="none">
            <a:spAutoFit/>
          </a:bodyPr>
          <a:lstStyle/>
          <a:p>
            <a:r>
              <a:rPr lang="en-US" sz="2000" b="1" dirty="0">
                <a:latin typeface="AdvGTIMES-B"/>
              </a:rPr>
              <a:t>8.3 Problem Description</a:t>
            </a:r>
            <a:endParaRPr lang="en-US" sz="2000" b="1" dirty="0"/>
          </a:p>
        </p:txBody>
      </p:sp>
      <p:sp>
        <p:nvSpPr>
          <p:cNvPr id="7" name="Rectangle 6"/>
          <p:cNvSpPr/>
          <p:nvPr/>
        </p:nvSpPr>
        <p:spPr>
          <a:xfrm>
            <a:off x="557784" y="4600149"/>
            <a:ext cx="8403336" cy="646331"/>
          </a:xfrm>
          <a:prstGeom prst="rect">
            <a:avLst/>
          </a:prstGeom>
        </p:spPr>
        <p:txBody>
          <a:bodyPr wrap="square">
            <a:spAutoFit/>
          </a:bodyPr>
          <a:lstStyle/>
          <a:p>
            <a:r>
              <a:rPr lang="en-ID" dirty="0">
                <a:solidFill>
                  <a:srgbClr val="000000"/>
                </a:solidFill>
                <a:latin typeface="AdvGTIMES-R"/>
              </a:rPr>
              <a:t>To understand some basic concepts outlined in </a:t>
            </a:r>
            <a:r>
              <a:rPr lang="en-ID" dirty="0">
                <a:solidFill>
                  <a:srgbClr val="0000FF"/>
                </a:solidFill>
                <a:latin typeface="AdvGTIMES-R"/>
              </a:rPr>
              <a:t>Sect. 8.2</a:t>
            </a:r>
            <a:r>
              <a:rPr lang="en-ID" dirty="0">
                <a:solidFill>
                  <a:srgbClr val="000000"/>
                </a:solidFill>
                <a:latin typeface="AdvGTIMES-R"/>
              </a:rPr>
              <a:t>, a simple test case as</a:t>
            </a:r>
          </a:p>
          <a:p>
            <a:r>
              <a:rPr lang="en-ID" dirty="0">
                <a:solidFill>
                  <a:srgbClr val="000000"/>
                </a:solidFill>
                <a:latin typeface="AdvGTIMES-R"/>
              </a:rPr>
              <a:t>depicted in Fig. </a:t>
            </a:r>
            <a:r>
              <a:rPr lang="en-ID" dirty="0">
                <a:solidFill>
                  <a:srgbClr val="0000FF"/>
                </a:solidFill>
                <a:latin typeface="AdvGTIMES-R"/>
              </a:rPr>
              <a:t>8.1 </a:t>
            </a:r>
            <a:r>
              <a:rPr lang="en-ID" dirty="0">
                <a:solidFill>
                  <a:srgbClr val="000000"/>
                </a:solidFill>
                <a:latin typeface="AdvGTIMES-R"/>
              </a:rPr>
              <a:t>is used. </a:t>
            </a:r>
            <a:endParaRPr lang="en-US" dirty="0"/>
          </a:p>
        </p:txBody>
      </p:sp>
    </p:spTree>
    <p:extLst>
      <p:ext uri="{BB962C8B-B14F-4D97-AF65-F5344CB8AC3E}">
        <p14:creationId xmlns:p14="http://schemas.microsoft.com/office/powerpoint/2010/main" val="2256644688"/>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231</a:t>
            </a:fld>
            <a:endParaRPr lang="en-US"/>
          </a:p>
        </p:txBody>
      </p:sp>
      <p:pic>
        <p:nvPicPr>
          <p:cNvPr id="2" name="Picture 1"/>
          <p:cNvPicPr>
            <a:picLocks noChangeAspect="1"/>
          </p:cNvPicPr>
          <p:nvPr/>
        </p:nvPicPr>
        <p:blipFill>
          <a:blip r:embed="rId2"/>
          <a:stretch>
            <a:fillRect/>
          </a:stretch>
        </p:blipFill>
        <p:spPr>
          <a:xfrm>
            <a:off x="316991" y="163258"/>
            <a:ext cx="4321131" cy="3485198"/>
          </a:xfrm>
          <a:prstGeom prst="rect">
            <a:avLst/>
          </a:prstGeom>
        </p:spPr>
      </p:pic>
      <p:pic>
        <p:nvPicPr>
          <p:cNvPr id="3" name="Picture 2"/>
          <p:cNvPicPr>
            <a:picLocks noChangeAspect="1"/>
          </p:cNvPicPr>
          <p:nvPr/>
        </p:nvPicPr>
        <p:blipFill>
          <a:blip r:embed="rId3"/>
          <a:stretch>
            <a:fillRect/>
          </a:stretch>
        </p:blipFill>
        <p:spPr>
          <a:xfrm>
            <a:off x="4638122" y="163258"/>
            <a:ext cx="4409380" cy="3485198"/>
          </a:xfrm>
          <a:prstGeom prst="rect">
            <a:avLst/>
          </a:prstGeom>
        </p:spPr>
      </p:pic>
      <p:sp>
        <p:nvSpPr>
          <p:cNvPr id="6" name="Rectangle 5"/>
          <p:cNvSpPr/>
          <p:nvPr/>
        </p:nvSpPr>
        <p:spPr>
          <a:xfrm>
            <a:off x="933640" y="3648456"/>
            <a:ext cx="2332690" cy="307777"/>
          </a:xfrm>
          <a:prstGeom prst="rect">
            <a:avLst/>
          </a:prstGeom>
        </p:spPr>
        <p:txBody>
          <a:bodyPr wrap="none">
            <a:spAutoFit/>
          </a:bodyPr>
          <a:lstStyle/>
          <a:p>
            <a:r>
              <a:rPr lang="en-US" sz="1400" dirty="0">
                <a:latin typeface="AdvGTIMES-B"/>
              </a:rPr>
              <a:t>Fig. 8.1 </a:t>
            </a:r>
            <a:r>
              <a:rPr lang="en-US" sz="1400" dirty="0" err="1">
                <a:latin typeface="AdvGTIMES-R"/>
              </a:rPr>
              <a:t>Garver</a:t>
            </a:r>
            <a:r>
              <a:rPr lang="en-US" sz="1400" dirty="0">
                <a:latin typeface="AdvGTIMES-R"/>
              </a:rPr>
              <a:t> test system</a:t>
            </a:r>
            <a:endParaRPr lang="en-US" sz="1400" dirty="0"/>
          </a:p>
        </p:txBody>
      </p:sp>
      <p:sp>
        <p:nvSpPr>
          <p:cNvPr id="7" name="Rectangle 6"/>
          <p:cNvSpPr/>
          <p:nvPr/>
        </p:nvSpPr>
        <p:spPr>
          <a:xfrm>
            <a:off x="5055784" y="3648456"/>
            <a:ext cx="3486852" cy="307777"/>
          </a:xfrm>
          <a:prstGeom prst="rect">
            <a:avLst/>
          </a:prstGeom>
        </p:spPr>
        <p:txBody>
          <a:bodyPr wrap="none">
            <a:spAutoFit/>
          </a:bodyPr>
          <a:lstStyle/>
          <a:p>
            <a:r>
              <a:rPr lang="en-ID" sz="1400" dirty="0">
                <a:latin typeface="AdvGTIMES-B"/>
              </a:rPr>
              <a:t>Fig. 8.2 </a:t>
            </a:r>
            <a:r>
              <a:rPr lang="en-ID" sz="1400" dirty="0">
                <a:latin typeface="AdvGTIMES-R"/>
              </a:rPr>
              <a:t>Flow conditions for the base case</a:t>
            </a:r>
            <a:endParaRPr lang="en-US" sz="1400" dirty="0"/>
          </a:p>
        </p:txBody>
      </p:sp>
      <p:sp>
        <p:nvSpPr>
          <p:cNvPr id="8" name="Rectangle 7"/>
          <p:cNvSpPr/>
          <p:nvPr/>
        </p:nvSpPr>
        <p:spPr>
          <a:xfrm>
            <a:off x="421819" y="4085909"/>
            <a:ext cx="9267930" cy="1477328"/>
          </a:xfrm>
          <a:prstGeom prst="rect">
            <a:avLst/>
          </a:prstGeom>
        </p:spPr>
        <p:txBody>
          <a:bodyPr wrap="square">
            <a:spAutoFit/>
          </a:bodyPr>
          <a:lstStyle/>
          <a:p>
            <a:r>
              <a:rPr lang="en-ID" dirty="0" smtClean="0">
                <a:solidFill>
                  <a:srgbClr val="000000"/>
                </a:solidFill>
                <a:latin typeface="AdvGTIMES-R"/>
              </a:rPr>
              <a:t>This </a:t>
            </a:r>
            <a:r>
              <a:rPr lang="en-ID" dirty="0">
                <a:solidFill>
                  <a:srgbClr val="000000"/>
                </a:solidFill>
                <a:latin typeface="AdvGTIMES-R"/>
              </a:rPr>
              <a:t>system is the one normally used for basic </a:t>
            </a:r>
            <a:r>
              <a:rPr lang="en-ID" dirty="0" smtClean="0">
                <a:solidFill>
                  <a:srgbClr val="000000"/>
                </a:solidFill>
                <a:latin typeface="AdvGTIMES-R"/>
              </a:rPr>
              <a:t>network planning </a:t>
            </a:r>
            <a:r>
              <a:rPr lang="en-ID" dirty="0">
                <a:solidFill>
                  <a:srgbClr val="000000"/>
                </a:solidFill>
                <a:latin typeface="AdvGTIMES-R"/>
              </a:rPr>
              <a:t>issues, proposed by Garver.</a:t>
            </a:r>
            <a:r>
              <a:rPr lang="en-ID" sz="800" dirty="0">
                <a:solidFill>
                  <a:srgbClr val="0000FF"/>
                </a:solidFill>
                <a:latin typeface="AdvGTIMES-R"/>
              </a:rPr>
              <a:t>3 </a:t>
            </a:r>
            <a:r>
              <a:rPr lang="en-ID" dirty="0">
                <a:solidFill>
                  <a:srgbClr val="000000"/>
                </a:solidFill>
                <a:latin typeface="AdvGTIMES-R"/>
              </a:rPr>
              <a:t>The relevant data are provided </a:t>
            </a:r>
            <a:r>
              <a:rPr lang="en-ID" dirty="0" smtClean="0">
                <a:solidFill>
                  <a:srgbClr val="000000"/>
                </a:solidFill>
                <a:latin typeface="AdvGTIMES-R"/>
              </a:rPr>
              <a:t>in Appendix </a:t>
            </a:r>
            <a:r>
              <a:rPr lang="en-ID" dirty="0">
                <a:solidFill>
                  <a:srgbClr val="000000"/>
                </a:solidFill>
                <a:latin typeface="AdvGTIMES-R"/>
              </a:rPr>
              <a:t>F. A normal load flow solution procedure may be used to determine </a:t>
            </a:r>
            <a:r>
              <a:rPr lang="en-ID" dirty="0" smtClean="0">
                <a:solidFill>
                  <a:srgbClr val="000000"/>
                </a:solidFill>
                <a:latin typeface="AdvGTIMES-R"/>
              </a:rPr>
              <a:t>the power </a:t>
            </a:r>
            <a:r>
              <a:rPr lang="en-ID" dirty="0">
                <a:solidFill>
                  <a:srgbClr val="000000"/>
                </a:solidFill>
                <a:latin typeface="AdvGTIMES-R"/>
              </a:rPr>
              <a:t>transfer of each line. However, a simplified type of load flow, the so </a:t>
            </a:r>
            <a:r>
              <a:rPr lang="en-ID" dirty="0" smtClean="0">
                <a:solidFill>
                  <a:srgbClr val="000000"/>
                </a:solidFill>
                <a:latin typeface="AdvGTIMES-R"/>
              </a:rPr>
              <a:t>called DCLF,</a:t>
            </a:r>
            <a:r>
              <a:rPr lang="en-ID" sz="800" dirty="0" smtClean="0">
                <a:solidFill>
                  <a:srgbClr val="0000FF"/>
                </a:solidFill>
                <a:latin typeface="AdvGTIMES-R"/>
              </a:rPr>
              <a:t>4 </a:t>
            </a:r>
            <a:r>
              <a:rPr lang="en-ID" dirty="0">
                <a:solidFill>
                  <a:srgbClr val="000000"/>
                </a:solidFill>
                <a:latin typeface="AdvGTIMES-R"/>
              </a:rPr>
              <a:t>is normally used in power system planning problems, by which the </a:t>
            </a:r>
            <a:r>
              <a:rPr lang="en-ID" dirty="0" smtClean="0">
                <a:solidFill>
                  <a:srgbClr val="000000"/>
                </a:solidFill>
                <a:latin typeface="AdvGTIMES-R"/>
              </a:rPr>
              <a:t>power transfers </a:t>
            </a:r>
            <a:r>
              <a:rPr lang="en-ID" dirty="0">
                <a:solidFill>
                  <a:srgbClr val="000000"/>
                </a:solidFill>
                <a:latin typeface="AdvGTIMES-R"/>
              </a:rPr>
              <a:t>may be calculated </a:t>
            </a:r>
            <a:r>
              <a:rPr lang="en-ID" dirty="0" smtClean="0">
                <a:solidFill>
                  <a:srgbClr val="000000"/>
                </a:solidFill>
                <a:latin typeface="AdvGTIMES-R"/>
              </a:rPr>
              <a:t>very fast.</a:t>
            </a:r>
            <a:endParaRPr lang="en-US" dirty="0"/>
          </a:p>
        </p:txBody>
      </p:sp>
    </p:spTree>
    <p:extLst>
      <p:ext uri="{BB962C8B-B14F-4D97-AF65-F5344CB8AC3E}">
        <p14:creationId xmlns:p14="http://schemas.microsoft.com/office/powerpoint/2010/main" val="2574799188"/>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232</a:t>
            </a:fld>
            <a:endParaRPr lang="en-US"/>
          </a:p>
        </p:txBody>
      </p:sp>
      <p:sp>
        <p:nvSpPr>
          <p:cNvPr id="2" name="Rectangle 1"/>
          <p:cNvSpPr/>
          <p:nvPr/>
        </p:nvSpPr>
        <p:spPr>
          <a:xfrm>
            <a:off x="713232" y="523758"/>
            <a:ext cx="8631936" cy="1200329"/>
          </a:xfrm>
          <a:prstGeom prst="rect">
            <a:avLst/>
          </a:prstGeom>
        </p:spPr>
        <p:txBody>
          <a:bodyPr wrap="square">
            <a:spAutoFit/>
          </a:bodyPr>
          <a:lstStyle/>
          <a:p>
            <a:r>
              <a:rPr lang="en-ID" dirty="0" smtClean="0">
                <a:solidFill>
                  <a:srgbClr val="000000"/>
                </a:solidFill>
                <a:latin typeface="AdvGTIMES-R"/>
              </a:rPr>
              <a:t>Whatever </a:t>
            </a:r>
            <a:r>
              <a:rPr lang="en-ID" dirty="0">
                <a:solidFill>
                  <a:srgbClr val="000000"/>
                </a:solidFill>
                <a:latin typeface="AdvGTIMES-R"/>
              </a:rPr>
              <a:t>the calculation procedure is, </a:t>
            </a:r>
            <a:r>
              <a:rPr lang="en-ID" dirty="0" smtClean="0">
                <a:solidFill>
                  <a:srgbClr val="000000"/>
                </a:solidFill>
                <a:latin typeface="AdvGTIMES-R"/>
              </a:rPr>
              <a:t>the normal </a:t>
            </a:r>
            <a:r>
              <a:rPr lang="en-ID" dirty="0">
                <a:solidFill>
                  <a:srgbClr val="000000"/>
                </a:solidFill>
                <a:latin typeface="AdvGTIMES-R"/>
              </a:rPr>
              <a:t>flow conditions are shown in Fig. </a:t>
            </a:r>
            <a:r>
              <a:rPr lang="en-ID" dirty="0">
                <a:solidFill>
                  <a:srgbClr val="0000FF"/>
                </a:solidFill>
                <a:latin typeface="AdvGTIMES-R"/>
              </a:rPr>
              <a:t>8.2</a:t>
            </a:r>
            <a:r>
              <a:rPr lang="en-ID" dirty="0">
                <a:solidFill>
                  <a:srgbClr val="000000"/>
                </a:solidFill>
                <a:latin typeface="AdvGTIMES-R"/>
              </a:rPr>
              <a:t>, in which the numbers within </a:t>
            </a:r>
            <a:r>
              <a:rPr lang="en-ID" dirty="0" smtClean="0">
                <a:solidFill>
                  <a:srgbClr val="000000"/>
                </a:solidFill>
                <a:latin typeface="AdvGTIMES-R"/>
              </a:rPr>
              <a:t>the arrows </a:t>
            </a:r>
            <a:r>
              <a:rPr lang="en-ID" dirty="0">
                <a:solidFill>
                  <a:srgbClr val="000000"/>
                </a:solidFill>
                <a:latin typeface="AdvGTIMES-R"/>
              </a:rPr>
              <a:t>show the per unit power transfers of lines [#</a:t>
            </a:r>
            <a:r>
              <a:rPr lang="en-ID" dirty="0" err="1">
                <a:solidFill>
                  <a:srgbClr val="000000"/>
                </a:solidFill>
                <a:latin typeface="AdvGTIMES-R"/>
              </a:rPr>
              <a:t>DCLF.m</a:t>
            </a:r>
            <a:r>
              <a:rPr lang="en-ID" dirty="0">
                <a:solidFill>
                  <a:srgbClr val="000000"/>
                </a:solidFill>
                <a:latin typeface="AdvGTIMES-R"/>
              </a:rPr>
              <a:t>; Appendix L: (L.5</a:t>
            </a:r>
            <a:r>
              <a:rPr lang="en-ID" dirty="0" smtClean="0">
                <a:solidFill>
                  <a:srgbClr val="000000"/>
                </a:solidFill>
                <a:latin typeface="AdvGTIMES-R"/>
              </a:rPr>
              <a:t>)]. Based </a:t>
            </a:r>
            <a:r>
              <a:rPr lang="en-ID" dirty="0">
                <a:solidFill>
                  <a:srgbClr val="000000"/>
                </a:solidFill>
                <a:latin typeface="AdvGTIMES-R"/>
              </a:rPr>
              <a:t>on the lines capacities provided in Appendix F, it is evident that no </a:t>
            </a:r>
            <a:r>
              <a:rPr lang="en-ID" dirty="0" smtClean="0">
                <a:solidFill>
                  <a:srgbClr val="000000"/>
                </a:solidFill>
                <a:latin typeface="AdvGTIMES-R"/>
              </a:rPr>
              <a:t>violation </a:t>
            </a:r>
            <a:r>
              <a:rPr lang="en-US" dirty="0" smtClean="0">
                <a:solidFill>
                  <a:srgbClr val="000000"/>
                </a:solidFill>
                <a:latin typeface="AdvGTIMES-R"/>
              </a:rPr>
              <a:t>happens </a:t>
            </a:r>
            <a:r>
              <a:rPr lang="en-US" dirty="0">
                <a:solidFill>
                  <a:srgbClr val="000000"/>
                </a:solidFill>
                <a:latin typeface="AdvGTIMES-R"/>
              </a:rPr>
              <a:t>in this condition.</a:t>
            </a:r>
            <a:endParaRPr lang="en-US" dirty="0"/>
          </a:p>
        </p:txBody>
      </p:sp>
      <p:sp>
        <p:nvSpPr>
          <p:cNvPr id="3" name="Rectangle 2"/>
          <p:cNvSpPr/>
          <p:nvPr/>
        </p:nvSpPr>
        <p:spPr>
          <a:xfrm>
            <a:off x="713232" y="1724087"/>
            <a:ext cx="8631936" cy="1477328"/>
          </a:xfrm>
          <a:prstGeom prst="rect">
            <a:avLst/>
          </a:prstGeom>
        </p:spPr>
        <p:txBody>
          <a:bodyPr wrap="square">
            <a:spAutoFit/>
          </a:bodyPr>
          <a:lstStyle/>
          <a:p>
            <a:r>
              <a:rPr lang="en-ID" dirty="0">
                <a:solidFill>
                  <a:srgbClr val="000000"/>
                </a:solidFill>
                <a:latin typeface="AdvGTIMES-R"/>
              </a:rPr>
              <a:t>Now assume that a single contingency occurs on each line. In other words</a:t>
            </a:r>
            <a:r>
              <a:rPr lang="en-ID" dirty="0" smtClean="0">
                <a:solidFill>
                  <a:srgbClr val="000000"/>
                </a:solidFill>
                <a:latin typeface="AdvGTIMES-R"/>
              </a:rPr>
              <a:t>, assuming </a:t>
            </a:r>
            <a:r>
              <a:rPr lang="en-ID" dirty="0">
                <a:solidFill>
                  <a:srgbClr val="000000"/>
                </a:solidFill>
                <a:latin typeface="AdvGTIMES-R"/>
              </a:rPr>
              <a:t>each line to be out, one-by-one, we are going to find out how </a:t>
            </a:r>
            <a:r>
              <a:rPr lang="en-ID" dirty="0" smtClean="0">
                <a:solidFill>
                  <a:srgbClr val="000000"/>
                </a:solidFill>
                <a:latin typeface="AdvGTIMES-R"/>
              </a:rPr>
              <a:t>the powers </a:t>
            </a:r>
            <a:r>
              <a:rPr lang="en-ID" dirty="0">
                <a:solidFill>
                  <a:srgbClr val="000000"/>
                </a:solidFill>
                <a:latin typeface="AdvGTIMES-R"/>
              </a:rPr>
              <a:t>are distributed throughout the network. Again DCLF is employed </a:t>
            </a:r>
            <a:r>
              <a:rPr lang="en-ID" dirty="0" smtClean="0">
                <a:solidFill>
                  <a:srgbClr val="000000"/>
                </a:solidFill>
                <a:latin typeface="AdvGTIMES-R"/>
              </a:rPr>
              <a:t>for each </a:t>
            </a:r>
            <a:r>
              <a:rPr lang="en-ID" dirty="0">
                <a:solidFill>
                  <a:srgbClr val="000000"/>
                </a:solidFill>
                <a:latin typeface="AdvGTIMES-R"/>
              </a:rPr>
              <a:t>case. Table </a:t>
            </a:r>
            <a:r>
              <a:rPr lang="en-ID" dirty="0">
                <a:solidFill>
                  <a:srgbClr val="0000FF"/>
                </a:solidFill>
                <a:latin typeface="AdvGTIMES-R"/>
              </a:rPr>
              <a:t>8.1 </a:t>
            </a:r>
            <a:r>
              <a:rPr lang="en-ID" dirty="0">
                <a:solidFill>
                  <a:srgbClr val="000000"/>
                </a:solidFill>
                <a:latin typeface="AdvGTIMES-R"/>
              </a:rPr>
              <a:t>shows a summary of the results [#</a:t>
            </a:r>
            <a:r>
              <a:rPr lang="en-ID" dirty="0" err="1">
                <a:solidFill>
                  <a:srgbClr val="000000"/>
                </a:solidFill>
                <a:latin typeface="AdvGTIMES-R"/>
              </a:rPr>
              <a:t>DCLF.m</a:t>
            </a:r>
            <a:r>
              <a:rPr lang="en-ID" dirty="0">
                <a:solidFill>
                  <a:srgbClr val="000000"/>
                </a:solidFill>
                <a:latin typeface="AdvGTIMES-R"/>
              </a:rPr>
              <a:t>; Appendix L</a:t>
            </a:r>
            <a:r>
              <a:rPr lang="en-ID" dirty="0" smtClean="0">
                <a:solidFill>
                  <a:srgbClr val="000000"/>
                </a:solidFill>
                <a:latin typeface="AdvGTIMES-R"/>
              </a:rPr>
              <a:t>: (</a:t>
            </a:r>
            <a:r>
              <a:rPr lang="en-ID" dirty="0">
                <a:solidFill>
                  <a:srgbClr val="000000"/>
                </a:solidFill>
                <a:latin typeface="AdvGTIMES-R"/>
              </a:rPr>
              <a:t>L.5)]. As shown, again there is no line capacity violation, even for N </a:t>
            </a:r>
            <a:r>
              <a:rPr lang="en-ID" dirty="0" smtClean="0">
                <a:solidFill>
                  <a:srgbClr val="000000"/>
                </a:solidFill>
                <a:latin typeface="AdvTir_symb"/>
              </a:rPr>
              <a:t>– </a:t>
            </a:r>
            <a:r>
              <a:rPr lang="en-ID" dirty="0" smtClean="0">
                <a:solidFill>
                  <a:srgbClr val="000000"/>
                </a:solidFill>
                <a:latin typeface="AdvGTIMES-R"/>
              </a:rPr>
              <a:t>1 </a:t>
            </a:r>
            <a:r>
              <a:rPr lang="en-US" dirty="0" smtClean="0">
                <a:solidFill>
                  <a:srgbClr val="000000"/>
                </a:solidFill>
                <a:latin typeface="AdvGTIMES-R"/>
              </a:rPr>
              <a:t>conditions</a:t>
            </a:r>
            <a:r>
              <a:rPr lang="en-US" dirty="0">
                <a:solidFill>
                  <a:srgbClr val="000000"/>
                </a:solidFill>
                <a:latin typeface="AdvGTIMES-R"/>
              </a:rPr>
              <a:t>. Briefly</a:t>
            </a:r>
            <a:endParaRPr lang="en-US" dirty="0"/>
          </a:p>
        </p:txBody>
      </p:sp>
      <p:sp>
        <p:nvSpPr>
          <p:cNvPr id="6" name="Rectangle 5"/>
          <p:cNvSpPr/>
          <p:nvPr/>
        </p:nvSpPr>
        <p:spPr>
          <a:xfrm>
            <a:off x="713232" y="3201415"/>
            <a:ext cx="7754592" cy="369332"/>
          </a:xfrm>
          <a:prstGeom prst="rect">
            <a:avLst/>
          </a:prstGeom>
        </p:spPr>
        <p:txBody>
          <a:bodyPr wrap="square">
            <a:spAutoFit/>
          </a:bodyPr>
          <a:lstStyle/>
          <a:p>
            <a:r>
              <a:rPr lang="en-ID" dirty="0">
                <a:latin typeface="AdvGTIMES-R"/>
              </a:rPr>
              <a:t>The network condition is acceptable for both normal and N </a:t>
            </a:r>
            <a:r>
              <a:rPr lang="en-ID" dirty="0">
                <a:latin typeface="AdvTir_symb"/>
              </a:rPr>
              <a:t>- </a:t>
            </a:r>
            <a:r>
              <a:rPr lang="en-ID" dirty="0">
                <a:latin typeface="AdvGTIMES-R"/>
              </a:rPr>
              <a:t>1 conditions</a:t>
            </a:r>
            <a:endParaRPr lang="en-US" dirty="0"/>
          </a:p>
        </p:txBody>
      </p:sp>
      <p:pic>
        <p:nvPicPr>
          <p:cNvPr id="7" name="Picture 6"/>
          <p:cNvPicPr>
            <a:picLocks noChangeAspect="1"/>
          </p:cNvPicPr>
          <p:nvPr/>
        </p:nvPicPr>
        <p:blipFill>
          <a:blip r:embed="rId2"/>
          <a:stretch>
            <a:fillRect/>
          </a:stretch>
        </p:blipFill>
        <p:spPr>
          <a:xfrm>
            <a:off x="830333" y="3587786"/>
            <a:ext cx="6058857" cy="2428965"/>
          </a:xfrm>
          <a:prstGeom prst="rect">
            <a:avLst/>
          </a:prstGeom>
        </p:spPr>
      </p:pic>
    </p:spTree>
    <p:extLst>
      <p:ext uri="{BB962C8B-B14F-4D97-AF65-F5344CB8AC3E}">
        <p14:creationId xmlns:p14="http://schemas.microsoft.com/office/powerpoint/2010/main" val="385530061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233</a:t>
            </a:fld>
            <a:endParaRPr lang="en-US"/>
          </a:p>
        </p:txBody>
      </p:sp>
      <p:pic>
        <p:nvPicPr>
          <p:cNvPr id="2" name="Picture 1"/>
          <p:cNvPicPr>
            <a:picLocks noChangeAspect="1"/>
          </p:cNvPicPr>
          <p:nvPr/>
        </p:nvPicPr>
        <p:blipFill>
          <a:blip r:embed="rId2"/>
          <a:stretch>
            <a:fillRect/>
          </a:stretch>
        </p:blipFill>
        <p:spPr>
          <a:xfrm>
            <a:off x="328750" y="149822"/>
            <a:ext cx="4644988" cy="3562642"/>
          </a:xfrm>
          <a:prstGeom prst="rect">
            <a:avLst/>
          </a:prstGeom>
        </p:spPr>
      </p:pic>
      <p:sp>
        <p:nvSpPr>
          <p:cNvPr id="3" name="Rectangle 2"/>
          <p:cNvSpPr/>
          <p:nvPr/>
        </p:nvSpPr>
        <p:spPr>
          <a:xfrm>
            <a:off x="666339" y="3809923"/>
            <a:ext cx="6687060" cy="307777"/>
          </a:xfrm>
          <a:prstGeom prst="rect">
            <a:avLst/>
          </a:prstGeom>
        </p:spPr>
        <p:txBody>
          <a:bodyPr wrap="square">
            <a:spAutoFit/>
          </a:bodyPr>
          <a:lstStyle/>
          <a:p>
            <a:r>
              <a:rPr lang="en-ID" sz="1400" dirty="0">
                <a:latin typeface="AdvGTIMES-B"/>
              </a:rPr>
              <a:t>Fig. 8.3 </a:t>
            </a:r>
            <a:r>
              <a:rPr lang="en-ID" sz="1400" dirty="0">
                <a:latin typeface="AdvGTIMES-R"/>
              </a:rPr>
              <a:t>Flow conditions with 50% load increase</a:t>
            </a:r>
            <a:endParaRPr lang="en-US" sz="1400" dirty="0"/>
          </a:p>
        </p:txBody>
      </p:sp>
      <p:sp>
        <p:nvSpPr>
          <p:cNvPr id="6" name="Rectangle 5"/>
          <p:cNvSpPr/>
          <p:nvPr/>
        </p:nvSpPr>
        <p:spPr>
          <a:xfrm>
            <a:off x="5073396" y="393603"/>
            <a:ext cx="4527804" cy="3416320"/>
          </a:xfrm>
          <a:prstGeom prst="rect">
            <a:avLst/>
          </a:prstGeom>
        </p:spPr>
        <p:txBody>
          <a:bodyPr wrap="square">
            <a:spAutoFit/>
          </a:bodyPr>
          <a:lstStyle/>
          <a:p>
            <a:r>
              <a:rPr lang="en-ID" dirty="0">
                <a:solidFill>
                  <a:srgbClr val="000000"/>
                </a:solidFill>
                <a:latin typeface="AdvGTIMES-R"/>
              </a:rPr>
              <a:t>Now suppose the loads are increased by 50%.</a:t>
            </a:r>
            <a:r>
              <a:rPr lang="en-ID" sz="800" dirty="0">
                <a:solidFill>
                  <a:srgbClr val="0000FF"/>
                </a:solidFill>
                <a:latin typeface="AdvGTIMES-R"/>
              </a:rPr>
              <a:t>6 </a:t>
            </a:r>
            <a:r>
              <a:rPr lang="en-ID" dirty="0">
                <a:solidFill>
                  <a:srgbClr val="000000"/>
                </a:solidFill>
                <a:latin typeface="AdvGTIMES-R"/>
              </a:rPr>
              <a:t>The normal condition as shown</a:t>
            </a:r>
          </a:p>
          <a:p>
            <a:r>
              <a:rPr lang="en-ID" dirty="0">
                <a:solidFill>
                  <a:srgbClr val="000000"/>
                </a:solidFill>
                <a:latin typeface="AdvGTIMES-R"/>
              </a:rPr>
              <a:t>in Fig. </a:t>
            </a:r>
            <a:r>
              <a:rPr lang="en-ID" dirty="0">
                <a:solidFill>
                  <a:srgbClr val="0000FF"/>
                </a:solidFill>
                <a:latin typeface="AdvGTIMES-R"/>
              </a:rPr>
              <a:t>8.3 </a:t>
            </a:r>
            <a:r>
              <a:rPr lang="en-ID" dirty="0">
                <a:solidFill>
                  <a:srgbClr val="000000"/>
                </a:solidFill>
                <a:latin typeface="AdvGTIMES-R"/>
              </a:rPr>
              <a:t>is acceptable in terms of the flows through the lines [#</a:t>
            </a:r>
            <a:r>
              <a:rPr lang="en-ID" dirty="0" err="1">
                <a:solidFill>
                  <a:srgbClr val="000000"/>
                </a:solidFill>
                <a:latin typeface="AdvGTIMES-R"/>
              </a:rPr>
              <a:t>DCLF.m</a:t>
            </a:r>
            <a:r>
              <a:rPr lang="en-ID" dirty="0">
                <a:solidFill>
                  <a:srgbClr val="000000"/>
                </a:solidFill>
                <a:latin typeface="AdvGTIMES-R"/>
              </a:rPr>
              <a:t>;</a:t>
            </a:r>
          </a:p>
          <a:p>
            <a:r>
              <a:rPr lang="en-ID" dirty="0">
                <a:solidFill>
                  <a:srgbClr val="000000"/>
                </a:solidFill>
                <a:latin typeface="AdvGTIMES-R"/>
              </a:rPr>
              <a:t>Appendix L: (L.5)]. However, the semi-dark arrows demonstrate the lines that if</a:t>
            </a:r>
          </a:p>
          <a:p>
            <a:r>
              <a:rPr lang="en-ID" dirty="0">
                <a:solidFill>
                  <a:srgbClr val="000000"/>
                </a:solidFill>
                <a:latin typeface="AdvGTIMES-R"/>
              </a:rPr>
              <a:t>any of them is out for any reason, a violation happens somewhere in the network</a:t>
            </a:r>
            <a:r>
              <a:rPr lang="en-ID" dirty="0" smtClean="0">
                <a:solidFill>
                  <a:srgbClr val="000000"/>
                </a:solidFill>
                <a:latin typeface="AdvGTIMES-R"/>
              </a:rPr>
              <a:t>. For </a:t>
            </a:r>
            <a:r>
              <a:rPr lang="en-ID" dirty="0">
                <a:solidFill>
                  <a:srgbClr val="000000"/>
                </a:solidFill>
                <a:latin typeface="AdvGTIMES-R"/>
              </a:rPr>
              <a:t>instance, from Table </a:t>
            </a:r>
            <a:r>
              <a:rPr lang="en-ID" dirty="0">
                <a:solidFill>
                  <a:srgbClr val="0000FF"/>
                </a:solidFill>
                <a:latin typeface="AdvGTIMES-R"/>
              </a:rPr>
              <a:t>8.2</a:t>
            </a:r>
            <a:r>
              <a:rPr lang="en-ID" dirty="0">
                <a:solidFill>
                  <a:srgbClr val="000000"/>
                </a:solidFill>
                <a:latin typeface="AdvGTIMES-R"/>
              </a:rPr>
              <a:t>, if line (1–5) is out, overloads happen on lines </a:t>
            </a:r>
            <a:r>
              <a:rPr lang="en-ID" dirty="0" smtClean="0">
                <a:solidFill>
                  <a:srgbClr val="000000"/>
                </a:solidFill>
                <a:latin typeface="AdvGTIMES-R"/>
              </a:rPr>
              <a:t>1–2 and </a:t>
            </a:r>
            <a:r>
              <a:rPr lang="en-ID" dirty="0">
                <a:solidFill>
                  <a:srgbClr val="000000"/>
                </a:solidFill>
                <a:latin typeface="AdvGTIMES-R"/>
              </a:rPr>
              <a:t>3–5 [#</a:t>
            </a:r>
            <a:r>
              <a:rPr lang="en-ID" dirty="0" err="1">
                <a:solidFill>
                  <a:srgbClr val="000000"/>
                </a:solidFill>
                <a:latin typeface="AdvGTIMES-R"/>
              </a:rPr>
              <a:t>DCLF.m</a:t>
            </a:r>
            <a:r>
              <a:rPr lang="en-ID" dirty="0">
                <a:solidFill>
                  <a:srgbClr val="000000"/>
                </a:solidFill>
                <a:latin typeface="AdvGTIMES-R"/>
              </a:rPr>
              <a:t>; Appendix L: (L.5)]. Briefly, with 50% higher loads</a:t>
            </a:r>
            <a:endParaRPr lang="en-US" dirty="0"/>
          </a:p>
        </p:txBody>
      </p:sp>
      <p:pic>
        <p:nvPicPr>
          <p:cNvPr id="9" name="Picture 8"/>
          <p:cNvPicPr>
            <a:picLocks noChangeAspect="1"/>
          </p:cNvPicPr>
          <p:nvPr/>
        </p:nvPicPr>
        <p:blipFill>
          <a:blip r:embed="rId3"/>
          <a:stretch>
            <a:fillRect/>
          </a:stretch>
        </p:blipFill>
        <p:spPr>
          <a:xfrm>
            <a:off x="434698" y="4215159"/>
            <a:ext cx="5390030" cy="2116403"/>
          </a:xfrm>
          <a:prstGeom prst="rect">
            <a:avLst/>
          </a:prstGeom>
        </p:spPr>
      </p:pic>
    </p:spTree>
    <p:extLst>
      <p:ext uri="{BB962C8B-B14F-4D97-AF65-F5344CB8AC3E}">
        <p14:creationId xmlns:p14="http://schemas.microsoft.com/office/powerpoint/2010/main" val="2846635108"/>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234</a:t>
            </a:fld>
            <a:endParaRPr lang="en-US"/>
          </a:p>
        </p:txBody>
      </p:sp>
      <p:sp>
        <p:nvSpPr>
          <p:cNvPr id="6" name="Rectangle 5"/>
          <p:cNvSpPr/>
          <p:nvPr/>
        </p:nvSpPr>
        <p:spPr>
          <a:xfrm>
            <a:off x="5291307" y="763882"/>
            <a:ext cx="4163589" cy="2585323"/>
          </a:xfrm>
          <a:prstGeom prst="rect">
            <a:avLst/>
          </a:prstGeom>
        </p:spPr>
        <p:txBody>
          <a:bodyPr wrap="square">
            <a:spAutoFit/>
          </a:bodyPr>
          <a:lstStyle/>
          <a:p>
            <a:r>
              <a:rPr lang="en-ID" dirty="0" smtClean="0">
                <a:solidFill>
                  <a:srgbClr val="000000"/>
                </a:solidFill>
                <a:latin typeface="AdvGTIMES-R"/>
              </a:rPr>
              <a:t>Now if the loads are increased by 116.5% (in comparison with the base case shown in Appendix F), the results shown in Fig. </a:t>
            </a:r>
            <a:r>
              <a:rPr lang="en-ID" dirty="0" smtClean="0">
                <a:solidFill>
                  <a:srgbClr val="0000FF"/>
                </a:solidFill>
                <a:latin typeface="AdvGTIMES-R"/>
              </a:rPr>
              <a:t>8.4 </a:t>
            </a:r>
            <a:r>
              <a:rPr lang="en-ID" dirty="0" smtClean="0">
                <a:solidFill>
                  <a:srgbClr val="000000"/>
                </a:solidFill>
                <a:latin typeface="AdvGTIMES-R"/>
              </a:rPr>
              <a:t>demonstrate the fact that even in </a:t>
            </a:r>
            <a:r>
              <a:rPr lang="en-ID" dirty="0">
                <a:latin typeface="AdvGTIMES-R"/>
              </a:rPr>
              <a:t>normal conditions, line (1–5) is overloaded (dark arrow). For N - 1 conditions</a:t>
            </a:r>
            <a:r>
              <a:rPr lang="en-ID" dirty="0" smtClean="0">
                <a:latin typeface="AdvGTIMES-R"/>
              </a:rPr>
              <a:t>, there </a:t>
            </a:r>
            <a:r>
              <a:rPr lang="en-ID" dirty="0">
                <a:latin typeface="AdvGTIMES-R"/>
              </a:rPr>
              <a:t>are still some more violations (Table 8.3) [#</a:t>
            </a:r>
            <a:r>
              <a:rPr lang="en-ID" dirty="0" err="1">
                <a:latin typeface="AdvGTIMES-R"/>
              </a:rPr>
              <a:t>DCLF.m</a:t>
            </a:r>
            <a:r>
              <a:rPr lang="en-ID" dirty="0">
                <a:latin typeface="AdvGTIMES-R"/>
              </a:rPr>
              <a:t>; Appendix L: (L.5</a:t>
            </a:r>
            <a:r>
              <a:rPr lang="en-ID" dirty="0" smtClean="0">
                <a:latin typeface="AdvGTIMES-R"/>
              </a:rPr>
              <a:t>)]. </a:t>
            </a:r>
            <a:r>
              <a:rPr lang="en-US" dirty="0" smtClean="0">
                <a:latin typeface="AdvGTIMES-R"/>
              </a:rPr>
              <a:t>Briefly</a:t>
            </a:r>
            <a:endParaRPr lang="en-US" dirty="0">
              <a:latin typeface="AdvGTIMES-R"/>
            </a:endParaRPr>
          </a:p>
        </p:txBody>
      </p:sp>
      <p:sp>
        <p:nvSpPr>
          <p:cNvPr id="7" name="Rectangle 6"/>
          <p:cNvSpPr/>
          <p:nvPr/>
        </p:nvSpPr>
        <p:spPr>
          <a:xfrm>
            <a:off x="886968" y="272924"/>
            <a:ext cx="8567928" cy="369332"/>
          </a:xfrm>
          <a:prstGeom prst="rect">
            <a:avLst/>
          </a:prstGeom>
        </p:spPr>
        <p:txBody>
          <a:bodyPr wrap="square">
            <a:spAutoFit/>
          </a:bodyPr>
          <a:lstStyle/>
          <a:p>
            <a:r>
              <a:rPr lang="en-ID" dirty="0">
                <a:solidFill>
                  <a:srgbClr val="000000"/>
                </a:solidFill>
                <a:latin typeface="AdvGTIMES-R"/>
              </a:rPr>
              <a:t>The network condition is acceptable for normal but not for N </a:t>
            </a:r>
            <a:r>
              <a:rPr lang="en-ID" dirty="0">
                <a:solidFill>
                  <a:srgbClr val="000000"/>
                </a:solidFill>
                <a:latin typeface="AdvTir_symb"/>
              </a:rPr>
              <a:t>- </a:t>
            </a:r>
            <a:r>
              <a:rPr lang="en-ID" dirty="0">
                <a:solidFill>
                  <a:srgbClr val="000000"/>
                </a:solidFill>
                <a:latin typeface="AdvGTIMES-R"/>
              </a:rPr>
              <a:t>1 </a:t>
            </a:r>
            <a:r>
              <a:rPr lang="en-ID" dirty="0" smtClean="0">
                <a:solidFill>
                  <a:srgbClr val="000000"/>
                </a:solidFill>
                <a:latin typeface="AdvGTIMES-R"/>
              </a:rPr>
              <a:t>conditions</a:t>
            </a:r>
            <a:r>
              <a:rPr lang="en-ID" sz="800" dirty="0" smtClean="0">
                <a:solidFill>
                  <a:srgbClr val="0000FF"/>
                </a:solidFill>
                <a:latin typeface="AdvGTIMES-R"/>
              </a:rPr>
              <a:t>7</a:t>
            </a:r>
            <a:endParaRPr lang="en-US" dirty="0"/>
          </a:p>
        </p:txBody>
      </p:sp>
      <p:pic>
        <p:nvPicPr>
          <p:cNvPr id="3" name="Picture 2"/>
          <p:cNvPicPr>
            <a:picLocks noChangeAspect="1"/>
          </p:cNvPicPr>
          <p:nvPr/>
        </p:nvPicPr>
        <p:blipFill>
          <a:blip r:embed="rId2"/>
          <a:stretch>
            <a:fillRect/>
          </a:stretch>
        </p:blipFill>
        <p:spPr>
          <a:xfrm>
            <a:off x="644672" y="699874"/>
            <a:ext cx="4646635" cy="3266523"/>
          </a:xfrm>
          <a:prstGeom prst="rect">
            <a:avLst/>
          </a:prstGeom>
        </p:spPr>
      </p:pic>
      <p:sp>
        <p:nvSpPr>
          <p:cNvPr id="8" name="Rectangle 7"/>
          <p:cNvSpPr/>
          <p:nvPr/>
        </p:nvSpPr>
        <p:spPr>
          <a:xfrm>
            <a:off x="886967" y="3966397"/>
            <a:ext cx="4162044" cy="307777"/>
          </a:xfrm>
          <a:prstGeom prst="rect">
            <a:avLst/>
          </a:prstGeom>
        </p:spPr>
        <p:txBody>
          <a:bodyPr wrap="square">
            <a:spAutoFit/>
          </a:bodyPr>
          <a:lstStyle/>
          <a:p>
            <a:r>
              <a:rPr lang="en-ID" sz="1400" dirty="0">
                <a:latin typeface="AdvGTIMES-B"/>
              </a:rPr>
              <a:t>Fig. 8.4 </a:t>
            </a:r>
            <a:r>
              <a:rPr lang="en-ID" sz="1400" dirty="0">
                <a:latin typeface="AdvGTIMES-R"/>
              </a:rPr>
              <a:t>Flow conditions with 116.5% load increase</a:t>
            </a:r>
            <a:endParaRPr lang="en-US" sz="1400" dirty="0"/>
          </a:p>
        </p:txBody>
      </p:sp>
      <p:pic>
        <p:nvPicPr>
          <p:cNvPr id="10" name="Picture 9"/>
          <p:cNvPicPr>
            <a:picLocks noChangeAspect="1"/>
          </p:cNvPicPr>
          <p:nvPr/>
        </p:nvPicPr>
        <p:blipFill>
          <a:blip r:embed="rId3"/>
          <a:stretch>
            <a:fillRect/>
          </a:stretch>
        </p:blipFill>
        <p:spPr>
          <a:xfrm>
            <a:off x="644671" y="4274174"/>
            <a:ext cx="5353793" cy="2089952"/>
          </a:xfrm>
          <a:prstGeom prst="rect">
            <a:avLst/>
          </a:prstGeom>
        </p:spPr>
      </p:pic>
    </p:spTree>
    <p:extLst>
      <p:ext uri="{BB962C8B-B14F-4D97-AF65-F5344CB8AC3E}">
        <p14:creationId xmlns:p14="http://schemas.microsoft.com/office/powerpoint/2010/main" val="3000785647"/>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235</a:t>
            </a:fld>
            <a:endParaRPr lang="en-US"/>
          </a:p>
        </p:txBody>
      </p:sp>
      <p:sp>
        <p:nvSpPr>
          <p:cNvPr id="2" name="Rectangle 1"/>
          <p:cNvSpPr/>
          <p:nvPr/>
        </p:nvSpPr>
        <p:spPr>
          <a:xfrm>
            <a:off x="611124" y="326059"/>
            <a:ext cx="8011668" cy="369332"/>
          </a:xfrm>
          <a:prstGeom prst="rect">
            <a:avLst/>
          </a:prstGeom>
        </p:spPr>
        <p:txBody>
          <a:bodyPr wrap="square">
            <a:spAutoFit/>
          </a:bodyPr>
          <a:lstStyle/>
          <a:p>
            <a:r>
              <a:rPr lang="en-ID" dirty="0">
                <a:latin typeface="AdvGTIMES-R"/>
              </a:rPr>
              <a:t>The network condition is not acceptable for both normal and N </a:t>
            </a:r>
            <a:r>
              <a:rPr lang="en-ID" dirty="0">
                <a:latin typeface="AdvTir_symb"/>
              </a:rPr>
              <a:t>- </a:t>
            </a:r>
            <a:r>
              <a:rPr lang="en-ID" dirty="0">
                <a:latin typeface="AdvGTIMES-R"/>
              </a:rPr>
              <a:t>1 conditions</a:t>
            </a:r>
            <a:endParaRPr lang="en-US" dirty="0"/>
          </a:p>
        </p:txBody>
      </p:sp>
      <p:sp>
        <p:nvSpPr>
          <p:cNvPr id="3" name="Rectangle 2"/>
          <p:cNvSpPr/>
          <p:nvPr/>
        </p:nvSpPr>
        <p:spPr>
          <a:xfrm>
            <a:off x="5074920" y="958366"/>
            <a:ext cx="4354998" cy="3139321"/>
          </a:xfrm>
          <a:prstGeom prst="rect">
            <a:avLst/>
          </a:prstGeom>
        </p:spPr>
        <p:txBody>
          <a:bodyPr wrap="square">
            <a:spAutoFit/>
          </a:bodyPr>
          <a:lstStyle/>
          <a:p>
            <a:r>
              <a:rPr lang="en-ID" dirty="0">
                <a:solidFill>
                  <a:srgbClr val="000000"/>
                </a:solidFill>
                <a:latin typeface="AdvGTIMES-R"/>
              </a:rPr>
              <a:t>Suppose the planner is going to resolve the problem of Fig. </a:t>
            </a:r>
            <a:r>
              <a:rPr lang="en-ID" dirty="0">
                <a:solidFill>
                  <a:srgbClr val="0000FF"/>
                </a:solidFill>
                <a:latin typeface="AdvGTIMES-R"/>
              </a:rPr>
              <a:t>8.4 </a:t>
            </a:r>
            <a:r>
              <a:rPr lang="en-ID" dirty="0">
                <a:solidFill>
                  <a:srgbClr val="000000"/>
                </a:solidFill>
                <a:latin typeface="AdvGTIMES-R"/>
              </a:rPr>
              <a:t>so that the</a:t>
            </a:r>
          </a:p>
          <a:p>
            <a:r>
              <a:rPr lang="en-ID" dirty="0">
                <a:solidFill>
                  <a:srgbClr val="000000"/>
                </a:solidFill>
                <a:latin typeface="AdvGTIMES-R"/>
              </a:rPr>
              <a:t>system conditions are acceptable for both normal and N </a:t>
            </a:r>
            <a:r>
              <a:rPr lang="en-ID" dirty="0">
                <a:solidFill>
                  <a:srgbClr val="000000"/>
                </a:solidFill>
                <a:latin typeface="AdvTir_symb"/>
              </a:rPr>
              <a:t>- </a:t>
            </a:r>
            <a:r>
              <a:rPr lang="en-ID" dirty="0">
                <a:solidFill>
                  <a:srgbClr val="000000"/>
                </a:solidFill>
                <a:latin typeface="AdvGTIMES-R"/>
              </a:rPr>
              <a:t>1 conditions. The</a:t>
            </a:r>
          </a:p>
          <a:p>
            <a:r>
              <a:rPr lang="en-ID" dirty="0">
                <a:solidFill>
                  <a:srgbClr val="000000"/>
                </a:solidFill>
                <a:latin typeface="AdvGTIMES-R"/>
              </a:rPr>
              <a:t>planner notices that, at least, an extra line should be built between buses 1 and 5</a:t>
            </a:r>
            <a:r>
              <a:rPr lang="en-ID" dirty="0" smtClean="0">
                <a:solidFill>
                  <a:srgbClr val="000000"/>
                </a:solidFill>
                <a:latin typeface="AdvGTIMES-R"/>
              </a:rPr>
              <a:t>. However</a:t>
            </a:r>
            <a:r>
              <a:rPr lang="en-ID" dirty="0">
                <a:solidFill>
                  <a:srgbClr val="000000"/>
                </a:solidFill>
                <a:latin typeface="AdvGTIMES-R"/>
              </a:rPr>
              <a:t>, he or she soon notices that this does not completely solve the problem</a:t>
            </a:r>
            <a:r>
              <a:rPr lang="en-ID" dirty="0" smtClean="0">
                <a:solidFill>
                  <a:srgbClr val="000000"/>
                </a:solidFill>
                <a:latin typeface="AdvGTIMES-R"/>
              </a:rPr>
              <a:t>. So</a:t>
            </a:r>
            <a:r>
              <a:rPr lang="en-ID" dirty="0">
                <a:solidFill>
                  <a:srgbClr val="000000"/>
                </a:solidFill>
                <a:latin typeface="AdvGTIMES-R"/>
              </a:rPr>
              <a:t>, the planner considers two lines of similar capacities between those two buses</a:t>
            </a:r>
            <a:r>
              <a:rPr lang="en-ID" dirty="0" smtClean="0">
                <a:solidFill>
                  <a:srgbClr val="000000"/>
                </a:solidFill>
                <a:latin typeface="AdvGTIMES-R"/>
              </a:rPr>
              <a:t>.</a:t>
            </a:r>
            <a:endParaRPr lang="en-ID" dirty="0">
              <a:solidFill>
                <a:srgbClr val="000000"/>
              </a:solidFill>
              <a:latin typeface="AdvGTIMES-R"/>
            </a:endParaRPr>
          </a:p>
        </p:txBody>
      </p:sp>
      <p:pic>
        <p:nvPicPr>
          <p:cNvPr id="6" name="Picture 5"/>
          <p:cNvPicPr>
            <a:picLocks noChangeAspect="1"/>
          </p:cNvPicPr>
          <p:nvPr/>
        </p:nvPicPr>
        <p:blipFill>
          <a:blip r:embed="rId2"/>
          <a:stretch>
            <a:fillRect/>
          </a:stretch>
        </p:blipFill>
        <p:spPr>
          <a:xfrm>
            <a:off x="484198" y="958366"/>
            <a:ext cx="4590722" cy="3302738"/>
          </a:xfrm>
          <a:prstGeom prst="rect">
            <a:avLst/>
          </a:prstGeom>
        </p:spPr>
      </p:pic>
      <p:sp>
        <p:nvSpPr>
          <p:cNvPr id="7" name="Rectangle 6"/>
          <p:cNvSpPr/>
          <p:nvPr/>
        </p:nvSpPr>
        <p:spPr>
          <a:xfrm>
            <a:off x="611124" y="4193971"/>
            <a:ext cx="4197438" cy="307777"/>
          </a:xfrm>
          <a:prstGeom prst="rect">
            <a:avLst/>
          </a:prstGeom>
        </p:spPr>
        <p:txBody>
          <a:bodyPr wrap="square">
            <a:spAutoFit/>
          </a:bodyPr>
          <a:lstStyle/>
          <a:p>
            <a:r>
              <a:rPr lang="en-ID" sz="1400" dirty="0">
                <a:latin typeface="AdvGTIMES-B"/>
              </a:rPr>
              <a:t>Fig. 8.4 </a:t>
            </a:r>
            <a:r>
              <a:rPr lang="en-ID" sz="1400" dirty="0">
                <a:latin typeface="AdvGTIMES-R"/>
              </a:rPr>
              <a:t>Flow conditions with 116.5% load increase</a:t>
            </a:r>
            <a:endParaRPr lang="en-US" sz="1400" dirty="0"/>
          </a:p>
        </p:txBody>
      </p:sp>
      <p:sp>
        <p:nvSpPr>
          <p:cNvPr id="8" name="Rectangle 7"/>
          <p:cNvSpPr/>
          <p:nvPr/>
        </p:nvSpPr>
        <p:spPr>
          <a:xfrm>
            <a:off x="451845" y="4524079"/>
            <a:ext cx="8811027" cy="923330"/>
          </a:xfrm>
          <a:prstGeom prst="rect">
            <a:avLst/>
          </a:prstGeom>
        </p:spPr>
        <p:txBody>
          <a:bodyPr wrap="square">
            <a:spAutoFit/>
          </a:bodyPr>
          <a:lstStyle/>
          <a:p>
            <a:r>
              <a:rPr lang="en-ID" dirty="0">
                <a:solidFill>
                  <a:srgbClr val="000000"/>
                </a:solidFill>
                <a:latin typeface="AdvGTIMES-R"/>
              </a:rPr>
              <a:t>Following that, he or she notices that if the transfer capability between buses 1 and</a:t>
            </a:r>
          </a:p>
          <a:p>
            <a:r>
              <a:rPr lang="en-ID" dirty="0">
                <a:solidFill>
                  <a:srgbClr val="000000"/>
                </a:solidFill>
                <a:latin typeface="AdvGTIMES-R"/>
              </a:rPr>
              <a:t>4 is not sufficiently reinforced, the network experiences trouble in some N </a:t>
            </a:r>
            <a:r>
              <a:rPr lang="en-ID" dirty="0">
                <a:solidFill>
                  <a:srgbClr val="000000"/>
                </a:solidFill>
                <a:latin typeface="AdvTir_symb"/>
              </a:rPr>
              <a:t>- </a:t>
            </a:r>
            <a:r>
              <a:rPr lang="en-ID" dirty="0">
                <a:solidFill>
                  <a:srgbClr val="000000"/>
                </a:solidFill>
                <a:latin typeface="AdvGTIMES-R"/>
              </a:rPr>
              <a:t>1</a:t>
            </a:r>
          </a:p>
          <a:p>
            <a:r>
              <a:rPr lang="en-ID" dirty="0">
                <a:solidFill>
                  <a:srgbClr val="000000"/>
                </a:solidFill>
                <a:latin typeface="AdvGTIMES-R"/>
              </a:rPr>
              <a:t>conditions. </a:t>
            </a:r>
            <a:endParaRPr lang="en-US" dirty="0"/>
          </a:p>
        </p:txBody>
      </p:sp>
    </p:spTree>
    <p:extLst>
      <p:ext uri="{BB962C8B-B14F-4D97-AF65-F5344CB8AC3E}">
        <p14:creationId xmlns:p14="http://schemas.microsoft.com/office/powerpoint/2010/main" val="3703856800"/>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236</a:t>
            </a:fld>
            <a:endParaRPr lang="en-US"/>
          </a:p>
        </p:txBody>
      </p:sp>
      <p:sp>
        <p:nvSpPr>
          <p:cNvPr id="2" name="Rectangle 1"/>
          <p:cNvSpPr/>
          <p:nvPr/>
        </p:nvSpPr>
        <p:spPr>
          <a:xfrm>
            <a:off x="5539740" y="656350"/>
            <a:ext cx="3623820" cy="2862322"/>
          </a:xfrm>
          <a:prstGeom prst="rect">
            <a:avLst/>
          </a:prstGeom>
        </p:spPr>
        <p:txBody>
          <a:bodyPr wrap="square">
            <a:spAutoFit/>
          </a:bodyPr>
          <a:lstStyle/>
          <a:p>
            <a:r>
              <a:rPr lang="en-ID" dirty="0">
                <a:solidFill>
                  <a:srgbClr val="000000"/>
                </a:solidFill>
                <a:latin typeface="AdvGTIMES-R"/>
              </a:rPr>
              <a:t>The planner finally decides on adding an extra line between buses </a:t>
            </a:r>
            <a:r>
              <a:rPr lang="en-ID" dirty="0" smtClean="0">
                <a:solidFill>
                  <a:srgbClr val="000000"/>
                </a:solidFill>
                <a:latin typeface="AdvGTIMES-R"/>
              </a:rPr>
              <a:t>1 and </a:t>
            </a:r>
            <a:r>
              <a:rPr lang="en-ID" dirty="0">
                <a:solidFill>
                  <a:srgbClr val="000000"/>
                </a:solidFill>
                <a:latin typeface="AdvGTIMES-R"/>
              </a:rPr>
              <a:t>4, too. His or her final choice, as depicted in Fig. </a:t>
            </a:r>
            <a:r>
              <a:rPr lang="en-ID" dirty="0">
                <a:solidFill>
                  <a:srgbClr val="0000FF"/>
                </a:solidFill>
                <a:latin typeface="AdvGTIMES-R"/>
              </a:rPr>
              <a:t>8.5 </a:t>
            </a:r>
            <a:r>
              <a:rPr lang="en-ID" dirty="0">
                <a:solidFill>
                  <a:srgbClr val="000000"/>
                </a:solidFill>
                <a:latin typeface="AdvGTIMES-R"/>
              </a:rPr>
              <a:t>(scenario 1), completely</a:t>
            </a:r>
          </a:p>
          <a:p>
            <a:r>
              <a:rPr lang="en-ID" dirty="0">
                <a:solidFill>
                  <a:srgbClr val="000000"/>
                </a:solidFill>
                <a:latin typeface="AdvGTIMES-R"/>
              </a:rPr>
              <a:t>solves the problem in both normal and N </a:t>
            </a:r>
            <a:r>
              <a:rPr lang="en-ID" dirty="0">
                <a:solidFill>
                  <a:srgbClr val="000000"/>
                </a:solidFill>
                <a:latin typeface="AdvTir_symb"/>
              </a:rPr>
              <a:t>- </a:t>
            </a:r>
            <a:r>
              <a:rPr lang="en-ID" dirty="0">
                <a:solidFill>
                  <a:srgbClr val="000000"/>
                </a:solidFill>
                <a:latin typeface="AdvGTIMES-R"/>
              </a:rPr>
              <a:t>1 conditions.</a:t>
            </a:r>
            <a:r>
              <a:rPr lang="en-ID" sz="800" dirty="0">
                <a:solidFill>
                  <a:srgbClr val="0000FF"/>
                </a:solidFill>
                <a:latin typeface="AdvGTIMES-R"/>
              </a:rPr>
              <a:t>8 </a:t>
            </a:r>
            <a:r>
              <a:rPr lang="en-ID" dirty="0">
                <a:solidFill>
                  <a:srgbClr val="000000"/>
                </a:solidFill>
                <a:latin typeface="AdvGTIMES-R"/>
              </a:rPr>
              <a:t>Table </a:t>
            </a:r>
            <a:r>
              <a:rPr lang="en-ID" dirty="0">
                <a:solidFill>
                  <a:srgbClr val="0000FF"/>
                </a:solidFill>
                <a:latin typeface="AdvGTIMES-R"/>
              </a:rPr>
              <a:t>8.4 </a:t>
            </a:r>
            <a:r>
              <a:rPr lang="en-ID" dirty="0">
                <a:solidFill>
                  <a:srgbClr val="000000"/>
                </a:solidFill>
                <a:latin typeface="AdvGTIMES-R"/>
              </a:rPr>
              <a:t>shows </a:t>
            </a:r>
            <a:r>
              <a:rPr lang="en-ID" dirty="0" smtClean="0">
                <a:solidFill>
                  <a:srgbClr val="000000"/>
                </a:solidFill>
                <a:latin typeface="AdvGTIMES-R"/>
              </a:rPr>
              <a:t>the  results </a:t>
            </a:r>
            <a:r>
              <a:rPr lang="en-ID" dirty="0">
                <a:solidFill>
                  <a:srgbClr val="000000"/>
                </a:solidFill>
                <a:latin typeface="AdvGTIMES-R"/>
              </a:rPr>
              <a:t>for N </a:t>
            </a:r>
            <a:r>
              <a:rPr lang="en-ID" dirty="0">
                <a:solidFill>
                  <a:srgbClr val="000000"/>
                </a:solidFill>
                <a:latin typeface="AdvTir_symb"/>
              </a:rPr>
              <a:t>- </a:t>
            </a:r>
            <a:r>
              <a:rPr lang="en-ID" dirty="0">
                <a:solidFill>
                  <a:srgbClr val="000000"/>
                </a:solidFill>
                <a:latin typeface="AdvGTIMES-R"/>
              </a:rPr>
              <a:t>1 conditions [#</a:t>
            </a:r>
            <a:r>
              <a:rPr lang="en-ID" dirty="0" err="1">
                <a:solidFill>
                  <a:srgbClr val="000000"/>
                </a:solidFill>
                <a:latin typeface="AdvGTIMES-R"/>
              </a:rPr>
              <a:t>DCLF.m</a:t>
            </a:r>
            <a:r>
              <a:rPr lang="en-ID" dirty="0">
                <a:solidFill>
                  <a:srgbClr val="000000"/>
                </a:solidFill>
                <a:latin typeface="AdvGTIMES-R"/>
              </a:rPr>
              <a:t>; Appendix L: (L.5)].</a:t>
            </a:r>
            <a:endParaRPr lang="en-US" dirty="0"/>
          </a:p>
        </p:txBody>
      </p:sp>
      <p:pic>
        <p:nvPicPr>
          <p:cNvPr id="3" name="Picture 2"/>
          <p:cNvPicPr>
            <a:picLocks noChangeAspect="1"/>
          </p:cNvPicPr>
          <p:nvPr/>
        </p:nvPicPr>
        <p:blipFill>
          <a:blip r:embed="rId2"/>
          <a:stretch>
            <a:fillRect/>
          </a:stretch>
        </p:blipFill>
        <p:spPr>
          <a:xfrm>
            <a:off x="514073" y="298853"/>
            <a:ext cx="4864901" cy="3278565"/>
          </a:xfrm>
          <a:prstGeom prst="rect">
            <a:avLst/>
          </a:prstGeom>
        </p:spPr>
      </p:pic>
      <p:sp>
        <p:nvSpPr>
          <p:cNvPr id="6" name="Rectangle 5"/>
          <p:cNvSpPr/>
          <p:nvPr/>
        </p:nvSpPr>
        <p:spPr>
          <a:xfrm>
            <a:off x="761353" y="3210895"/>
            <a:ext cx="3058851" cy="307777"/>
          </a:xfrm>
          <a:prstGeom prst="rect">
            <a:avLst/>
          </a:prstGeom>
        </p:spPr>
        <p:txBody>
          <a:bodyPr wrap="none">
            <a:spAutoFit/>
          </a:bodyPr>
          <a:lstStyle/>
          <a:p>
            <a:r>
              <a:rPr lang="en-ID" sz="1400" dirty="0">
                <a:latin typeface="AdvGTIMES-B"/>
              </a:rPr>
              <a:t>Fig. 8.5 </a:t>
            </a:r>
            <a:r>
              <a:rPr lang="en-ID" sz="1400" dirty="0">
                <a:latin typeface="AdvGTIMES-R"/>
              </a:rPr>
              <a:t>Flow conditions (scenario 1)</a:t>
            </a:r>
            <a:endParaRPr lang="en-US" sz="1400" dirty="0"/>
          </a:p>
        </p:txBody>
      </p:sp>
      <p:pic>
        <p:nvPicPr>
          <p:cNvPr id="7" name="Picture 6"/>
          <p:cNvPicPr>
            <a:picLocks noChangeAspect="1"/>
          </p:cNvPicPr>
          <p:nvPr/>
        </p:nvPicPr>
        <p:blipFill>
          <a:blip r:embed="rId3"/>
          <a:stretch>
            <a:fillRect/>
          </a:stretch>
        </p:blipFill>
        <p:spPr>
          <a:xfrm>
            <a:off x="514073" y="3577418"/>
            <a:ext cx="5566687" cy="2449691"/>
          </a:xfrm>
          <a:prstGeom prst="rect">
            <a:avLst/>
          </a:prstGeom>
        </p:spPr>
      </p:pic>
    </p:spTree>
    <p:extLst>
      <p:ext uri="{BB962C8B-B14F-4D97-AF65-F5344CB8AC3E}">
        <p14:creationId xmlns:p14="http://schemas.microsoft.com/office/powerpoint/2010/main" val="2447628396"/>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237</a:t>
            </a:fld>
            <a:endParaRPr lang="en-US"/>
          </a:p>
        </p:txBody>
      </p:sp>
      <p:sp>
        <p:nvSpPr>
          <p:cNvPr id="2" name="Rectangle 1"/>
          <p:cNvSpPr/>
          <p:nvPr/>
        </p:nvSpPr>
        <p:spPr>
          <a:xfrm>
            <a:off x="565404" y="433528"/>
            <a:ext cx="9072372" cy="2585323"/>
          </a:xfrm>
          <a:prstGeom prst="rect">
            <a:avLst/>
          </a:prstGeom>
        </p:spPr>
        <p:txBody>
          <a:bodyPr wrap="square">
            <a:spAutoFit/>
          </a:bodyPr>
          <a:lstStyle/>
          <a:p>
            <a:r>
              <a:rPr lang="en-ID" dirty="0">
                <a:solidFill>
                  <a:srgbClr val="000000"/>
                </a:solidFill>
                <a:latin typeface="AdvGTIMES-R"/>
              </a:rPr>
              <a:t>Suppose another planner suggests a new topology to resolve the same problem,</a:t>
            </a:r>
          </a:p>
          <a:p>
            <a:r>
              <a:rPr lang="en-ID" dirty="0">
                <a:solidFill>
                  <a:srgbClr val="000000"/>
                </a:solidFill>
                <a:latin typeface="AdvGTIMES-R"/>
              </a:rPr>
              <a:t>based on his or her own engineering judgments. His or her plan of Fig. </a:t>
            </a:r>
            <a:r>
              <a:rPr lang="en-ID" dirty="0" smtClean="0">
                <a:solidFill>
                  <a:srgbClr val="0000FF"/>
                </a:solidFill>
                <a:latin typeface="AdvGTIMES-R"/>
              </a:rPr>
              <a:t>8.6 </a:t>
            </a:r>
            <a:r>
              <a:rPr lang="en-ID" dirty="0" smtClean="0">
                <a:solidFill>
                  <a:srgbClr val="000000"/>
                </a:solidFill>
                <a:latin typeface="AdvGTIMES-R"/>
              </a:rPr>
              <a:t>(</a:t>
            </a:r>
            <a:r>
              <a:rPr lang="en-ID" dirty="0">
                <a:solidFill>
                  <a:srgbClr val="000000"/>
                </a:solidFill>
                <a:latin typeface="AdvGTIMES-R"/>
              </a:rPr>
              <a:t>scenario 2) results in acceptable conditions for both normal and N </a:t>
            </a:r>
            <a:r>
              <a:rPr lang="en-ID" dirty="0">
                <a:solidFill>
                  <a:srgbClr val="000000"/>
                </a:solidFill>
                <a:latin typeface="AdvTir_symb"/>
              </a:rPr>
              <a:t>- </a:t>
            </a:r>
            <a:r>
              <a:rPr lang="en-ID" dirty="0">
                <a:solidFill>
                  <a:srgbClr val="000000"/>
                </a:solidFill>
                <a:latin typeface="AdvGTIMES-R"/>
              </a:rPr>
              <a:t>1 </a:t>
            </a:r>
            <a:r>
              <a:rPr lang="en-ID" dirty="0" smtClean="0">
                <a:solidFill>
                  <a:srgbClr val="000000"/>
                </a:solidFill>
                <a:latin typeface="AdvGTIMES-R"/>
              </a:rPr>
              <a:t>conditions </a:t>
            </a:r>
            <a:r>
              <a:rPr lang="fr-FR" dirty="0" smtClean="0">
                <a:solidFill>
                  <a:srgbClr val="000000"/>
                </a:solidFill>
                <a:latin typeface="AdvGTIMES-R"/>
              </a:rPr>
              <a:t>(</a:t>
            </a:r>
            <a:r>
              <a:rPr lang="fr-FR" dirty="0">
                <a:solidFill>
                  <a:srgbClr val="000000"/>
                </a:solidFill>
                <a:latin typeface="AdvGTIMES-R"/>
              </a:rPr>
              <a:t>Table </a:t>
            </a:r>
            <a:r>
              <a:rPr lang="fr-FR" dirty="0">
                <a:solidFill>
                  <a:srgbClr val="0000FF"/>
                </a:solidFill>
                <a:latin typeface="AdvGTIMES-R"/>
              </a:rPr>
              <a:t>8.5</a:t>
            </a:r>
            <a:r>
              <a:rPr lang="fr-FR" dirty="0">
                <a:solidFill>
                  <a:srgbClr val="000000"/>
                </a:solidFill>
                <a:latin typeface="AdvGTIMES-R"/>
              </a:rPr>
              <a:t>) [#</a:t>
            </a:r>
            <a:r>
              <a:rPr lang="fr-FR" dirty="0" err="1">
                <a:solidFill>
                  <a:srgbClr val="000000"/>
                </a:solidFill>
                <a:latin typeface="AdvGTIMES-R"/>
              </a:rPr>
              <a:t>DCLF.m</a:t>
            </a:r>
            <a:r>
              <a:rPr lang="fr-FR" dirty="0">
                <a:solidFill>
                  <a:srgbClr val="000000"/>
                </a:solidFill>
                <a:latin typeface="AdvGTIMES-R"/>
              </a:rPr>
              <a:t>; </a:t>
            </a:r>
            <a:r>
              <a:rPr lang="fr-FR" dirty="0" err="1">
                <a:solidFill>
                  <a:srgbClr val="000000"/>
                </a:solidFill>
                <a:latin typeface="AdvGTIMES-R"/>
              </a:rPr>
              <a:t>Appendix</a:t>
            </a:r>
            <a:r>
              <a:rPr lang="fr-FR" dirty="0">
                <a:solidFill>
                  <a:srgbClr val="000000"/>
                </a:solidFill>
                <a:latin typeface="AdvGTIMES-R"/>
              </a:rPr>
              <a:t> L: (L.5</a:t>
            </a:r>
            <a:r>
              <a:rPr lang="fr-FR" dirty="0" smtClean="0">
                <a:solidFill>
                  <a:srgbClr val="000000"/>
                </a:solidFill>
                <a:latin typeface="AdvGTIMES-R"/>
              </a:rPr>
              <a:t>)]. </a:t>
            </a:r>
            <a:r>
              <a:rPr lang="en-ID" dirty="0" smtClean="0">
                <a:solidFill>
                  <a:srgbClr val="000000"/>
                </a:solidFill>
                <a:latin typeface="AdvGTIMES-R"/>
              </a:rPr>
              <a:t>Now </a:t>
            </a:r>
            <a:r>
              <a:rPr lang="en-ID" dirty="0">
                <a:solidFill>
                  <a:srgbClr val="000000"/>
                </a:solidFill>
                <a:latin typeface="AdvGTIMES-R"/>
              </a:rPr>
              <a:t>a simple question is that what happens if another planner comes into play</a:t>
            </a:r>
            <a:r>
              <a:rPr lang="en-ID" dirty="0" smtClean="0">
                <a:solidFill>
                  <a:srgbClr val="000000"/>
                </a:solidFill>
                <a:latin typeface="AdvGTIMES-R"/>
              </a:rPr>
              <a:t>? How </a:t>
            </a:r>
            <a:r>
              <a:rPr lang="en-ID" dirty="0">
                <a:solidFill>
                  <a:srgbClr val="000000"/>
                </a:solidFill>
                <a:latin typeface="AdvGTIMES-R"/>
              </a:rPr>
              <a:t>many solutions are there for this specific problem? How should we select </a:t>
            </a:r>
            <a:r>
              <a:rPr lang="en-ID" dirty="0" smtClean="0">
                <a:solidFill>
                  <a:srgbClr val="000000"/>
                </a:solidFill>
                <a:latin typeface="AdvGTIMES-R"/>
              </a:rPr>
              <a:t>the </a:t>
            </a:r>
            <a:r>
              <a:rPr lang="en-US" dirty="0" smtClean="0">
                <a:solidFill>
                  <a:srgbClr val="000000"/>
                </a:solidFill>
                <a:latin typeface="AdvGTIMES-R"/>
              </a:rPr>
              <a:t>best </a:t>
            </a:r>
            <a:r>
              <a:rPr lang="en-US" dirty="0">
                <a:solidFill>
                  <a:srgbClr val="000000"/>
                </a:solidFill>
                <a:latin typeface="AdvGTIMES-R"/>
              </a:rPr>
              <a:t>solution</a:t>
            </a:r>
            <a:r>
              <a:rPr lang="en-US" dirty="0" smtClean="0">
                <a:solidFill>
                  <a:srgbClr val="000000"/>
                </a:solidFill>
                <a:latin typeface="AdvGTIMES-R"/>
              </a:rPr>
              <a:t>? </a:t>
            </a:r>
            <a:r>
              <a:rPr lang="en-ID" dirty="0" smtClean="0">
                <a:solidFill>
                  <a:srgbClr val="000000"/>
                </a:solidFill>
                <a:latin typeface="AdvGTIMES-R"/>
              </a:rPr>
              <a:t>Suppose </a:t>
            </a:r>
            <a:r>
              <a:rPr lang="en-ID" dirty="0">
                <a:solidFill>
                  <a:srgbClr val="000000"/>
                </a:solidFill>
                <a:latin typeface="AdvGTIMES-R"/>
              </a:rPr>
              <a:t>the number of existing lines to be </a:t>
            </a:r>
            <a:r>
              <a:rPr lang="en-ID" dirty="0">
                <a:solidFill>
                  <a:srgbClr val="000000"/>
                </a:solidFill>
                <a:latin typeface="AdvGTIMES-IT"/>
              </a:rPr>
              <a:t>N </a:t>
            </a:r>
            <a:r>
              <a:rPr lang="en-ID" dirty="0">
                <a:solidFill>
                  <a:srgbClr val="000000"/>
                </a:solidFill>
                <a:latin typeface="AdvGTIMES-R"/>
              </a:rPr>
              <a:t>(6 in our case), the number </a:t>
            </a:r>
            <a:r>
              <a:rPr lang="en-ID" dirty="0" smtClean="0">
                <a:solidFill>
                  <a:srgbClr val="000000"/>
                </a:solidFill>
                <a:latin typeface="AdvGTIMES-R"/>
              </a:rPr>
              <a:t>of candidate </a:t>
            </a:r>
            <a:r>
              <a:rPr lang="en-ID" dirty="0">
                <a:solidFill>
                  <a:srgbClr val="000000"/>
                </a:solidFill>
                <a:latin typeface="AdvGTIMES-R"/>
              </a:rPr>
              <a:t>corridors to be </a:t>
            </a:r>
            <a:r>
              <a:rPr lang="en-ID" dirty="0">
                <a:solidFill>
                  <a:srgbClr val="000000"/>
                </a:solidFill>
                <a:latin typeface="AdvGTIMES-IT"/>
              </a:rPr>
              <a:t>M </a:t>
            </a:r>
            <a:r>
              <a:rPr lang="en-ID" dirty="0">
                <a:solidFill>
                  <a:srgbClr val="000000"/>
                </a:solidFill>
                <a:latin typeface="AdvGTIMES-R"/>
              </a:rPr>
              <a:t>(If between any two buses, extra lines may be considered</a:t>
            </a:r>
            <a:r>
              <a:rPr lang="en-ID" dirty="0" smtClean="0">
                <a:solidFill>
                  <a:srgbClr val="000000"/>
                </a:solidFill>
                <a:latin typeface="AdvGTIMES-R"/>
              </a:rPr>
              <a:t>, </a:t>
            </a:r>
            <a:r>
              <a:rPr lang="en-ID" dirty="0" smtClean="0">
                <a:solidFill>
                  <a:srgbClr val="000000"/>
                </a:solidFill>
                <a:latin typeface="AdvGTIMES-IT"/>
              </a:rPr>
              <a:t>M </a:t>
            </a:r>
            <a:r>
              <a:rPr lang="en-ID" dirty="0">
                <a:solidFill>
                  <a:srgbClr val="000000"/>
                </a:solidFill>
                <a:latin typeface="AdvGTIMES-R"/>
              </a:rPr>
              <a:t>is 10 in our case) and the number of extra candidate lines to be </a:t>
            </a:r>
            <a:r>
              <a:rPr lang="en-ID" dirty="0" smtClean="0">
                <a:solidFill>
                  <a:srgbClr val="000000"/>
                </a:solidFill>
                <a:latin typeface="AdvGTIMES-R"/>
              </a:rPr>
              <a:t>feasible in </a:t>
            </a:r>
            <a:r>
              <a:rPr lang="en-ID" dirty="0">
                <a:solidFill>
                  <a:srgbClr val="000000"/>
                </a:solidFill>
                <a:latin typeface="AdvGTIMES-R"/>
              </a:rPr>
              <a:t>each corridor is </a:t>
            </a:r>
            <a:r>
              <a:rPr lang="en-ID" dirty="0">
                <a:solidFill>
                  <a:srgbClr val="000000"/>
                </a:solidFill>
                <a:latin typeface="AdvGTIMES-IT"/>
              </a:rPr>
              <a:t>K </a:t>
            </a:r>
            <a:r>
              <a:rPr lang="en-ID" dirty="0">
                <a:solidFill>
                  <a:srgbClr val="000000"/>
                </a:solidFill>
                <a:latin typeface="AdvGTIMES-R"/>
              </a:rPr>
              <a:t>(2 for our case). As a result, it can be shown</a:t>
            </a:r>
            <a:r>
              <a:rPr lang="en-ID" sz="800" dirty="0">
                <a:solidFill>
                  <a:srgbClr val="0000FF"/>
                </a:solidFill>
                <a:latin typeface="AdvGTIMES-R"/>
              </a:rPr>
              <a:t>9</a:t>
            </a:r>
            <a:endParaRPr lang="en-US" dirty="0"/>
          </a:p>
        </p:txBody>
      </p:sp>
      <p:pic>
        <p:nvPicPr>
          <p:cNvPr id="3" name="Picture 2"/>
          <p:cNvPicPr>
            <a:picLocks noChangeAspect="1"/>
          </p:cNvPicPr>
          <p:nvPr/>
        </p:nvPicPr>
        <p:blipFill>
          <a:blip r:embed="rId2"/>
          <a:stretch>
            <a:fillRect/>
          </a:stretch>
        </p:blipFill>
        <p:spPr>
          <a:xfrm>
            <a:off x="699874" y="3018850"/>
            <a:ext cx="6130398" cy="2687005"/>
          </a:xfrm>
          <a:prstGeom prst="rect">
            <a:avLst/>
          </a:prstGeom>
        </p:spPr>
      </p:pic>
    </p:spTree>
    <p:extLst>
      <p:ext uri="{BB962C8B-B14F-4D97-AF65-F5344CB8AC3E}">
        <p14:creationId xmlns:p14="http://schemas.microsoft.com/office/powerpoint/2010/main" val="2114691608"/>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238</a:t>
            </a:fld>
            <a:endParaRPr lang="en-US"/>
          </a:p>
        </p:txBody>
      </p:sp>
      <p:pic>
        <p:nvPicPr>
          <p:cNvPr id="2" name="Picture 1"/>
          <p:cNvPicPr>
            <a:picLocks noChangeAspect="1"/>
          </p:cNvPicPr>
          <p:nvPr/>
        </p:nvPicPr>
        <p:blipFill>
          <a:blip r:embed="rId2"/>
          <a:stretch>
            <a:fillRect/>
          </a:stretch>
        </p:blipFill>
        <p:spPr>
          <a:xfrm>
            <a:off x="376237" y="254317"/>
            <a:ext cx="5329887" cy="4317683"/>
          </a:xfrm>
          <a:prstGeom prst="rect">
            <a:avLst/>
          </a:prstGeom>
        </p:spPr>
      </p:pic>
      <p:sp>
        <p:nvSpPr>
          <p:cNvPr id="3" name="Rectangle 2"/>
          <p:cNvSpPr/>
          <p:nvPr/>
        </p:nvSpPr>
        <p:spPr>
          <a:xfrm>
            <a:off x="5706125" y="254317"/>
            <a:ext cx="3785347" cy="4247317"/>
          </a:xfrm>
          <a:prstGeom prst="rect">
            <a:avLst/>
          </a:prstGeom>
        </p:spPr>
        <p:txBody>
          <a:bodyPr wrap="square">
            <a:spAutoFit/>
          </a:bodyPr>
          <a:lstStyle/>
          <a:p>
            <a:r>
              <a:rPr lang="en-ID" dirty="0"/>
              <a:t>No</a:t>
            </a:r>
            <a:r>
              <a:rPr lang="en-ID" dirty="0">
                <a:latin typeface="AdvGTIMES-R"/>
              </a:rPr>
              <a:t>w a simple question is that what happens if another planner comes into play</a:t>
            </a:r>
            <a:r>
              <a:rPr lang="en-ID" dirty="0" smtClean="0">
                <a:latin typeface="AdvGTIMES-R"/>
              </a:rPr>
              <a:t>? How </a:t>
            </a:r>
            <a:r>
              <a:rPr lang="en-ID" dirty="0">
                <a:latin typeface="AdvGTIMES-R"/>
              </a:rPr>
              <a:t>many solutions are there for this specific problem? How should we select </a:t>
            </a:r>
            <a:r>
              <a:rPr lang="en-ID" dirty="0" smtClean="0">
                <a:latin typeface="AdvGTIMES-R"/>
              </a:rPr>
              <a:t>the </a:t>
            </a:r>
            <a:r>
              <a:rPr lang="en-US" dirty="0" smtClean="0">
                <a:latin typeface="AdvGTIMES-R"/>
              </a:rPr>
              <a:t>best </a:t>
            </a:r>
            <a:r>
              <a:rPr lang="en-US" dirty="0">
                <a:latin typeface="AdvGTIMES-R"/>
              </a:rPr>
              <a:t>solution?</a:t>
            </a:r>
          </a:p>
          <a:p>
            <a:r>
              <a:rPr lang="en-ID" dirty="0">
                <a:latin typeface="AdvGTIMES-R"/>
              </a:rPr>
              <a:t>Suppose the number of existing lines to be N (6 in our case), the number </a:t>
            </a:r>
            <a:r>
              <a:rPr lang="en-ID" dirty="0" smtClean="0">
                <a:latin typeface="AdvGTIMES-R"/>
              </a:rPr>
              <a:t>of candidate </a:t>
            </a:r>
            <a:r>
              <a:rPr lang="en-ID" dirty="0">
                <a:latin typeface="AdvGTIMES-R"/>
              </a:rPr>
              <a:t>corridors to be M (If between any two buses, extra lines may be considered</a:t>
            </a:r>
            <a:r>
              <a:rPr lang="en-ID" dirty="0" smtClean="0">
                <a:latin typeface="AdvGTIMES-R"/>
              </a:rPr>
              <a:t>, M </a:t>
            </a:r>
            <a:r>
              <a:rPr lang="en-ID" dirty="0">
                <a:latin typeface="AdvGTIMES-R"/>
              </a:rPr>
              <a:t>is 10 in our case) and the number of extra candidate lines to be feasible</a:t>
            </a:r>
          </a:p>
          <a:p>
            <a:r>
              <a:rPr lang="en-ID" dirty="0">
                <a:latin typeface="AdvGTIMES-R"/>
              </a:rPr>
              <a:t>in each corridor is K (2 for our case). As a result, it can be shown9</a:t>
            </a:r>
            <a:endParaRPr lang="en-US" dirty="0">
              <a:latin typeface="AdvGTIMES-R"/>
            </a:endParaRPr>
          </a:p>
        </p:txBody>
      </p:sp>
      <p:pic>
        <p:nvPicPr>
          <p:cNvPr id="6" name="Picture 5"/>
          <p:cNvPicPr>
            <a:picLocks noChangeAspect="1"/>
          </p:cNvPicPr>
          <p:nvPr/>
        </p:nvPicPr>
        <p:blipFill>
          <a:blip r:embed="rId3"/>
          <a:stretch>
            <a:fillRect/>
          </a:stretch>
        </p:blipFill>
        <p:spPr>
          <a:xfrm>
            <a:off x="376236" y="4572000"/>
            <a:ext cx="6298989" cy="1580668"/>
          </a:xfrm>
          <a:prstGeom prst="rect">
            <a:avLst/>
          </a:prstGeom>
        </p:spPr>
      </p:pic>
    </p:spTree>
    <p:extLst>
      <p:ext uri="{BB962C8B-B14F-4D97-AF65-F5344CB8AC3E}">
        <p14:creationId xmlns:p14="http://schemas.microsoft.com/office/powerpoint/2010/main" val="2689847400"/>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239</a:t>
            </a:fld>
            <a:endParaRPr lang="en-US"/>
          </a:p>
        </p:txBody>
      </p:sp>
      <p:sp>
        <p:nvSpPr>
          <p:cNvPr id="3" name="Rectangle 2"/>
          <p:cNvSpPr/>
          <p:nvPr/>
        </p:nvSpPr>
        <p:spPr>
          <a:xfrm>
            <a:off x="373380" y="303288"/>
            <a:ext cx="8999220" cy="2862322"/>
          </a:xfrm>
          <a:prstGeom prst="rect">
            <a:avLst/>
          </a:prstGeom>
        </p:spPr>
        <p:txBody>
          <a:bodyPr wrap="square">
            <a:spAutoFit/>
          </a:bodyPr>
          <a:lstStyle/>
          <a:p>
            <a:r>
              <a:rPr lang="en-ID" dirty="0">
                <a:latin typeface="AdvGTIMES-R"/>
              </a:rPr>
              <a:t>In fact, there may be, at most 59 </a:t>
            </a:r>
            <a:r>
              <a:rPr lang="en-ID" dirty="0" smtClean="0">
                <a:latin typeface="AdvTir_symb"/>
              </a:rPr>
              <a:t>x </a:t>
            </a:r>
            <a:r>
              <a:rPr lang="en-ID" dirty="0" smtClean="0">
                <a:latin typeface="AdvGTIMES-R"/>
              </a:rPr>
              <a:t>10</a:t>
            </a:r>
            <a:r>
              <a:rPr lang="en-ID" baseline="30000" dirty="0" smtClean="0">
                <a:latin typeface="AdvGTIMES-R"/>
              </a:rPr>
              <a:t>3</a:t>
            </a:r>
            <a:r>
              <a:rPr lang="en-ID" sz="800" dirty="0" smtClean="0">
                <a:latin typeface="AdvGTIMES-R"/>
              </a:rPr>
              <a:t> </a:t>
            </a:r>
            <a:r>
              <a:rPr lang="en-ID" dirty="0">
                <a:latin typeface="AdvGTIMES-R"/>
              </a:rPr>
              <a:t>topologies, for this specific problem.</a:t>
            </a:r>
          </a:p>
          <a:p>
            <a:r>
              <a:rPr lang="en-ID" dirty="0">
                <a:latin typeface="AdvGTIMES-R"/>
              </a:rPr>
              <a:t>Obviously many of them are not feasible, as there may be some types of violations</a:t>
            </a:r>
          </a:p>
          <a:p>
            <a:r>
              <a:rPr lang="en-ID" dirty="0">
                <a:latin typeface="AdvGTIMES-R"/>
              </a:rPr>
              <a:t>in either normal or N </a:t>
            </a:r>
            <a:r>
              <a:rPr lang="en-ID" dirty="0">
                <a:latin typeface="AdvTir_symb"/>
              </a:rPr>
              <a:t>- </a:t>
            </a:r>
            <a:r>
              <a:rPr lang="en-ID" dirty="0">
                <a:latin typeface="AdvGTIMES-R"/>
              </a:rPr>
              <a:t>1 conditions. For each of the cases cited above, a DCLF</a:t>
            </a:r>
          </a:p>
          <a:p>
            <a:r>
              <a:rPr lang="en-ID" dirty="0">
                <a:latin typeface="AdvGTIMES-R"/>
              </a:rPr>
              <a:t>should be run (807 </a:t>
            </a:r>
            <a:r>
              <a:rPr lang="en-ID" dirty="0">
                <a:latin typeface="AdvTir_symb"/>
              </a:rPr>
              <a:t>x </a:t>
            </a:r>
            <a:r>
              <a:rPr lang="en-ID" dirty="0">
                <a:latin typeface="AdvGTIMES-R"/>
              </a:rPr>
              <a:t>10</a:t>
            </a:r>
            <a:r>
              <a:rPr lang="en-ID" baseline="30000" dirty="0">
                <a:latin typeface="AdvGTIMES-R"/>
              </a:rPr>
              <a:t>3 </a:t>
            </a:r>
            <a:r>
              <a:rPr lang="en-ID" dirty="0" smtClean="0">
                <a:latin typeface="AdvGTIMES-R"/>
              </a:rPr>
              <a:t>DCLF </a:t>
            </a:r>
            <a:r>
              <a:rPr lang="en-ID" dirty="0">
                <a:latin typeface="AdvGTIMES-R"/>
              </a:rPr>
              <a:t>for our case). Find out the running time to be</a:t>
            </a:r>
          </a:p>
          <a:p>
            <a:r>
              <a:rPr lang="en-ID" dirty="0">
                <a:latin typeface="AdvGTIMES-R"/>
              </a:rPr>
              <a:t>nearly 2.24 h, if a single load flow for this specific case takes 0.01 s. What happens</a:t>
            </a:r>
          </a:p>
          <a:p>
            <a:r>
              <a:rPr lang="en-ID" dirty="0">
                <a:latin typeface="AdvGTIMES-R"/>
              </a:rPr>
              <a:t>for large scale systems? If many of them are feasible in the sense that both normal</a:t>
            </a:r>
          </a:p>
          <a:p>
            <a:r>
              <a:rPr lang="en-ID" dirty="0">
                <a:latin typeface="AdvGTIMES-R"/>
              </a:rPr>
              <a:t>and N </a:t>
            </a:r>
            <a:r>
              <a:rPr lang="en-ID" dirty="0">
                <a:latin typeface="AdvTir_symb"/>
              </a:rPr>
              <a:t>- </a:t>
            </a:r>
            <a:r>
              <a:rPr lang="en-ID" dirty="0">
                <a:latin typeface="AdvGTIMES-R"/>
              </a:rPr>
              <a:t>1 conditions are satisfied, how should the planner select the best choice?</a:t>
            </a:r>
          </a:p>
          <a:p>
            <a:r>
              <a:rPr lang="en-ID" dirty="0">
                <a:latin typeface="AdvGTIMES-R"/>
              </a:rPr>
              <a:t>An obvious choice is the one with the least investment cost.</a:t>
            </a:r>
          </a:p>
          <a:p>
            <a:r>
              <a:rPr lang="en-ID" dirty="0">
                <a:latin typeface="AdvGTIMES-R"/>
              </a:rPr>
              <a:t>In the following section, we are going to develop a mathematical model by</a:t>
            </a:r>
          </a:p>
          <a:p>
            <a:r>
              <a:rPr lang="en-ID" dirty="0">
                <a:latin typeface="AdvGTIMES-R"/>
              </a:rPr>
              <a:t>which the problem can be solved.</a:t>
            </a:r>
            <a:endParaRPr lang="en-US" dirty="0"/>
          </a:p>
        </p:txBody>
      </p:sp>
      <p:sp>
        <p:nvSpPr>
          <p:cNvPr id="2" name="Rectangle 1"/>
          <p:cNvSpPr/>
          <p:nvPr/>
        </p:nvSpPr>
        <p:spPr>
          <a:xfrm>
            <a:off x="141068" y="3271766"/>
            <a:ext cx="3188693" cy="400110"/>
          </a:xfrm>
          <a:prstGeom prst="rect">
            <a:avLst/>
          </a:prstGeom>
        </p:spPr>
        <p:txBody>
          <a:bodyPr wrap="none">
            <a:spAutoFit/>
          </a:bodyPr>
          <a:lstStyle/>
          <a:p>
            <a:r>
              <a:rPr lang="en-US" sz="2000" b="1" dirty="0">
                <a:latin typeface="AdvGTIMES-B"/>
              </a:rPr>
              <a:t>8.4 Problem Formulation</a:t>
            </a:r>
            <a:endParaRPr lang="en-US" sz="2000" b="1" dirty="0"/>
          </a:p>
        </p:txBody>
      </p:sp>
      <p:sp>
        <p:nvSpPr>
          <p:cNvPr id="6" name="Rectangle 5"/>
          <p:cNvSpPr/>
          <p:nvPr/>
        </p:nvSpPr>
        <p:spPr>
          <a:xfrm>
            <a:off x="446532" y="3778032"/>
            <a:ext cx="9008364" cy="1200329"/>
          </a:xfrm>
          <a:prstGeom prst="rect">
            <a:avLst/>
          </a:prstGeom>
        </p:spPr>
        <p:txBody>
          <a:bodyPr wrap="square">
            <a:spAutoFit/>
          </a:bodyPr>
          <a:lstStyle/>
          <a:p>
            <a:r>
              <a:rPr lang="en-ID" dirty="0">
                <a:latin typeface="AdvGTIMES-R"/>
              </a:rPr>
              <a:t>As already described, in NEP, the problem is to determine the transmission paths</a:t>
            </a:r>
          </a:p>
          <a:p>
            <a:r>
              <a:rPr lang="en-ID" dirty="0">
                <a:latin typeface="AdvGTIMES-R"/>
              </a:rPr>
              <a:t>between substations (buses); both existing and new; as well as their characteristics.</a:t>
            </a:r>
          </a:p>
          <a:p>
            <a:r>
              <a:rPr lang="en-ID" dirty="0">
                <a:latin typeface="AdvGTIMES-R"/>
              </a:rPr>
              <a:t>The problem may be, generally, viewed as an optimization problem as shown</a:t>
            </a:r>
          </a:p>
          <a:p>
            <a:r>
              <a:rPr lang="en-US" dirty="0">
                <a:latin typeface="AdvGTIMES-R"/>
              </a:rPr>
              <a:t>below</a:t>
            </a:r>
            <a:endParaRPr lang="en-US" dirty="0"/>
          </a:p>
        </p:txBody>
      </p:sp>
      <p:pic>
        <p:nvPicPr>
          <p:cNvPr id="7" name="Picture 6"/>
          <p:cNvPicPr>
            <a:picLocks noChangeAspect="1"/>
          </p:cNvPicPr>
          <p:nvPr/>
        </p:nvPicPr>
        <p:blipFill>
          <a:blip r:embed="rId2"/>
          <a:stretch>
            <a:fillRect/>
          </a:stretch>
        </p:blipFill>
        <p:spPr>
          <a:xfrm>
            <a:off x="1075484" y="4962457"/>
            <a:ext cx="6706059" cy="852881"/>
          </a:xfrm>
          <a:prstGeom prst="rect">
            <a:avLst/>
          </a:prstGeom>
        </p:spPr>
      </p:pic>
    </p:spTree>
    <p:extLst>
      <p:ext uri="{BB962C8B-B14F-4D97-AF65-F5344CB8AC3E}">
        <p14:creationId xmlns:p14="http://schemas.microsoft.com/office/powerpoint/2010/main" val="4064843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836" y="254246"/>
            <a:ext cx="3318152" cy="461665"/>
          </a:xfrm>
          <a:prstGeom prst="rect">
            <a:avLst/>
          </a:prstGeom>
        </p:spPr>
        <p:txBody>
          <a:bodyPr wrap="none">
            <a:spAutoFit/>
          </a:bodyPr>
          <a:lstStyle/>
          <a:p>
            <a:r>
              <a:rPr lang="id-ID" sz="2400" dirty="0"/>
              <a:t>1.5.4.1 Peramalan Beban</a:t>
            </a:r>
            <a:endParaRPr lang="en-US" dirty="0"/>
          </a:p>
        </p:txBody>
      </p:sp>
      <p:sp>
        <p:nvSpPr>
          <p:cNvPr id="3" name="Rectangle 2"/>
          <p:cNvSpPr/>
          <p:nvPr/>
        </p:nvSpPr>
        <p:spPr>
          <a:xfrm>
            <a:off x="638556" y="789264"/>
            <a:ext cx="8834628" cy="2031325"/>
          </a:xfrm>
          <a:prstGeom prst="rect">
            <a:avLst/>
          </a:prstGeom>
        </p:spPr>
        <p:txBody>
          <a:bodyPr wrap="square">
            <a:spAutoFit/>
          </a:bodyPr>
          <a:lstStyle/>
          <a:p>
            <a:r>
              <a:rPr lang="en-ID" dirty="0" err="1">
                <a:solidFill>
                  <a:srgbClr val="000000"/>
                </a:solidFill>
                <a:latin typeface="AdvGTIMES-R"/>
              </a:rPr>
              <a:t>Langkah</a:t>
            </a:r>
            <a:r>
              <a:rPr lang="en-ID" dirty="0">
                <a:solidFill>
                  <a:srgbClr val="000000"/>
                </a:solidFill>
                <a:latin typeface="AdvGTIMES-R"/>
              </a:rPr>
              <a:t> </a:t>
            </a:r>
            <a:r>
              <a:rPr lang="en-ID" dirty="0" err="1">
                <a:solidFill>
                  <a:srgbClr val="000000"/>
                </a:solidFill>
                <a:latin typeface="AdvGTIMES-R"/>
              </a:rPr>
              <a:t>penting</a:t>
            </a:r>
            <a:r>
              <a:rPr lang="en-ID" dirty="0">
                <a:solidFill>
                  <a:srgbClr val="000000"/>
                </a:solidFill>
                <a:latin typeface="AdvGTIMES-R"/>
              </a:rPr>
              <a:t> </a:t>
            </a:r>
            <a:r>
              <a:rPr lang="en-ID" dirty="0" err="1">
                <a:solidFill>
                  <a:srgbClr val="000000"/>
                </a:solidFill>
                <a:latin typeface="AdvGTIMES-R"/>
              </a:rPr>
              <a:t>pertama</a:t>
            </a:r>
            <a:r>
              <a:rPr lang="en-ID" dirty="0">
                <a:solidFill>
                  <a:srgbClr val="000000"/>
                </a:solidFill>
                <a:latin typeface="AdvGTIMES-R"/>
              </a:rPr>
              <a:t> </a:t>
            </a:r>
            <a:r>
              <a:rPr lang="en-ID" dirty="0" err="1">
                <a:solidFill>
                  <a:srgbClr val="000000"/>
                </a:solidFill>
                <a:latin typeface="AdvGTIMES-R"/>
              </a:rPr>
              <a:t>untuk</a:t>
            </a:r>
            <a:r>
              <a:rPr lang="en-ID" dirty="0">
                <a:solidFill>
                  <a:srgbClr val="000000"/>
                </a:solidFill>
                <a:latin typeface="AdvGTIMES-R"/>
              </a:rPr>
              <a:t> </a:t>
            </a:r>
            <a:r>
              <a:rPr lang="en-ID" dirty="0" err="1">
                <a:solidFill>
                  <a:srgbClr val="000000"/>
                </a:solidFill>
                <a:latin typeface="AdvGTIMES-R"/>
              </a:rPr>
              <a:t>setiap</a:t>
            </a:r>
            <a:r>
              <a:rPr lang="en-ID" dirty="0">
                <a:solidFill>
                  <a:srgbClr val="000000"/>
                </a:solidFill>
                <a:latin typeface="AdvGTIMES-R"/>
              </a:rPr>
              <a:t> </a:t>
            </a:r>
            <a:r>
              <a:rPr lang="en-ID" dirty="0" err="1">
                <a:solidFill>
                  <a:srgbClr val="000000"/>
                </a:solidFill>
                <a:latin typeface="AdvGTIMES-R"/>
              </a:rPr>
              <a:t>studi</a:t>
            </a:r>
            <a:r>
              <a:rPr lang="en-ID" dirty="0">
                <a:solidFill>
                  <a:srgbClr val="000000"/>
                </a:solidFill>
                <a:latin typeface="AdvGTIMES-R"/>
              </a:rPr>
              <a:t> </a:t>
            </a:r>
            <a:r>
              <a:rPr lang="en-ID" dirty="0" err="1">
                <a:solidFill>
                  <a:srgbClr val="000000"/>
                </a:solidFill>
                <a:latin typeface="AdvGTIMES-R"/>
              </a:rPr>
              <a:t>perencanaan</a:t>
            </a:r>
            <a:r>
              <a:rPr lang="en-ID" dirty="0">
                <a:solidFill>
                  <a:srgbClr val="000000"/>
                </a:solidFill>
                <a:latin typeface="AdvGTIMES-R"/>
              </a:rPr>
              <a:t> </a:t>
            </a:r>
            <a:r>
              <a:rPr lang="en-ID" dirty="0" err="1">
                <a:solidFill>
                  <a:srgbClr val="000000"/>
                </a:solidFill>
                <a:latin typeface="AdvGTIMES-R"/>
              </a:rPr>
              <a:t>adalah</a:t>
            </a:r>
            <a:r>
              <a:rPr lang="en-ID" dirty="0">
                <a:solidFill>
                  <a:srgbClr val="000000"/>
                </a:solidFill>
                <a:latin typeface="AdvGTIMES-R"/>
              </a:rPr>
              <a:t> </a:t>
            </a:r>
            <a:r>
              <a:rPr lang="en-ID" dirty="0" err="1">
                <a:solidFill>
                  <a:srgbClr val="000000"/>
                </a:solidFill>
                <a:latin typeface="AdvGTIMES-R"/>
              </a:rPr>
              <a:t>untuk</a:t>
            </a:r>
            <a:r>
              <a:rPr lang="en-ID" dirty="0">
                <a:solidFill>
                  <a:srgbClr val="000000"/>
                </a:solidFill>
                <a:latin typeface="AdvGTIMES-R"/>
              </a:rPr>
              <a:t> </a:t>
            </a:r>
            <a:r>
              <a:rPr lang="en-ID" dirty="0" err="1">
                <a:solidFill>
                  <a:srgbClr val="000000"/>
                </a:solidFill>
                <a:latin typeface="AdvGTIMES-R"/>
              </a:rPr>
              <a:t>memprediksi</a:t>
            </a:r>
            <a:r>
              <a:rPr lang="en-ID" dirty="0">
                <a:solidFill>
                  <a:srgbClr val="000000"/>
                </a:solidFill>
                <a:latin typeface="AdvGTIMES-R"/>
              </a:rPr>
              <a:t> </a:t>
            </a:r>
            <a:r>
              <a:rPr lang="en-ID" dirty="0" err="1">
                <a:solidFill>
                  <a:srgbClr val="000000"/>
                </a:solidFill>
                <a:latin typeface="AdvGTIMES-R"/>
              </a:rPr>
              <a:t>konsumsi</a:t>
            </a:r>
            <a:r>
              <a:rPr lang="en-ID" dirty="0">
                <a:solidFill>
                  <a:srgbClr val="000000"/>
                </a:solidFill>
                <a:latin typeface="AdvGTIMES-R"/>
              </a:rPr>
              <a:t> </a:t>
            </a:r>
            <a:r>
              <a:rPr lang="en-ID" dirty="0" err="1">
                <a:solidFill>
                  <a:srgbClr val="000000"/>
                </a:solidFill>
                <a:latin typeface="AdvGTIMES-R"/>
              </a:rPr>
              <a:t>untukmasa</a:t>
            </a:r>
            <a:r>
              <a:rPr lang="en-ID" dirty="0">
                <a:solidFill>
                  <a:srgbClr val="000000"/>
                </a:solidFill>
                <a:latin typeface="AdvGTIMES-R"/>
              </a:rPr>
              <a:t> </a:t>
            </a:r>
            <a:r>
              <a:rPr lang="en-ID" dirty="0" err="1">
                <a:solidFill>
                  <a:srgbClr val="000000"/>
                </a:solidFill>
                <a:latin typeface="AdvGTIMES-R"/>
              </a:rPr>
              <a:t>studi</a:t>
            </a:r>
            <a:r>
              <a:rPr lang="en-ID" dirty="0">
                <a:solidFill>
                  <a:srgbClr val="000000"/>
                </a:solidFill>
                <a:latin typeface="AdvGTIMES-R"/>
              </a:rPr>
              <a:t> (</a:t>
            </a:r>
            <a:r>
              <a:rPr lang="en-ID" dirty="0" err="1">
                <a:solidFill>
                  <a:srgbClr val="000000"/>
                </a:solidFill>
                <a:latin typeface="AdvGTIMES-R"/>
              </a:rPr>
              <a:t>katakanlah</a:t>
            </a:r>
            <a:r>
              <a:rPr lang="en-ID" dirty="0">
                <a:solidFill>
                  <a:srgbClr val="000000"/>
                </a:solidFill>
                <a:latin typeface="AdvGTIMES-R"/>
              </a:rPr>
              <a:t> 2015-2020), </a:t>
            </a:r>
            <a:r>
              <a:rPr lang="en-ID" dirty="0" err="1">
                <a:solidFill>
                  <a:srgbClr val="000000"/>
                </a:solidFill>
                <a:latin typeface="AdvGTIMES-R"/>
              </a:rPr>
              <a:t>karena</a:t>
            </a:r>
            <a:r>
              <a:rPr lang="en-ID" dirty="0">
                <a:solidFill>
                  <a:srgbClr val="000000"/>
                </a:solidFill>
                <a:latin typeface="AdvGTIMES-R"/>
              </a:rPr>
              <a:t> </a:t>
            </a:r>
            <a:r>
              <a:rPr lang="en-ID" dirty="0" err="1">
                <a:solidFill>
                  <a:srgbClr val="000000"/>
                </a:solidFill>
                <a:latin typeface="AdvGTIMES-R"/>
              </a:rPr>
              <a:t>semua</a:t>
            </a:r>
            <a:r>
              <a:rPr lang="en-ID" dirty="0">
                <a:solidFill>
                  <a:srgbClr val="000000"/>
                </a:solidFill>
                <a:latin typeface="AdvGTIMES-R"/>
              </a:rPr>
              <a:t> </a:t>
            </a:r>
            <a:r>
              <a:rPr lang="en-ID" dirty="0" err="1">
                <a:solidFill>
                  <a:srgbClr val="000000"/>
                </a:solidFill>
                <a:latin typeface="AdvGTIMES-R"/>
              </a:rPr>
              <a:t>penelitian</a:t>
            </a:r>
            <a:r>
              <a:rPr lang="en-ID" dirty="0">
                <a:solidFill>
                  <a:srgbClr val="000000"/>
                </a:solidFill>
                <a:latin typeface="AdvGTIMES-R"/>
              </a:rPr>
              <a:t> </a:t>
            </a:r>
            <a:r>
              <a:rPr lang="en-ID" dirty="0" err="1" smtClean="0">
                <a:solidFill>
                  <a:srgbClr val="000000"/>
                </a:solidFill>
                <a:latin typeface="AdvGTIMES-R"/>
              </a:rPr>
              <a:t>selanjutnya</a:t>
            </a:r>
            <a:r>
              <a:rPr lang="en-ID" dirty="0" smtClean="0">
                <a:solidFill>
                  <a:srgbClr val="000000"/>
                </a:solidFill>
                <a:latin typeface="AdvGTIMES-R"/>
              </a:rPr>
              <a:t> </a:t>
            </a:r>
            <a:r>
              <a:rPr lang="en-ID" dirty="0" err="1">
                <a:solidFill>
                  <a:srgbClr val="000000"/>
                </a:solidFill>
                <a:latin typeface="AdvGTIMES-R"/>
              </a:rPr>
              <a:t>akan</a:t>
            </a:r>
            <a:r>
              <a:rPr lang="en-ID" dirty="0">
                <a:solidFill>
                  <a:srgbClr val="000000"/>
                </a:solidFill>
                <a:latin typeface="AdvGTIMES-R"/>
              </a:rPr>
              <a:t> </a:t>
            </a:r>
            <a:r>
              <a:rPr lang="en-ID" dirty="0" err="1">
                <a:solidFill>
                  <a:srgbClr val="000000"/>
                </a:solidFill>
                <a:latin typeface="AdvGTIMES-R"/>
              </a:rPr>
              <a:t>didasarkan</a:t>
            </a:r>
            <a:r>
              <a:rPr lang="en-ID" dirty="0">
                <a:solidFill>
                  <a:srgbClr val="000000"/>
                </a:solidFill>
                <a:latin typeface="AdvGTIMES-R"/>
              </a:rPr>
              <a:t> </a:t>
            </a:r>
            <a:r>
              <a:rPr lang="en-ID" dirty="0" err="1">
                <a:solidFill>
                  <a:srgbClr val="000000"/>
                </a:solidFill>
                <a:latin typeface="AdvGTIMES-R"/>
              </a:rPr>
              <a:t>pada</a:t>
            </a:r>
            <a:r>
              <a:rPr lang="en-ID" dirty="0">
                <a:solidFill>
                  <a:srgbClr val="000000"/>
                </a:solidFill>
                <a:latin typeface="AdvGTIMES-R"/>
              </a:rPr>
              <a:t> </a:t>
            </a:r>
            <a:r>
              <a:rPr lang="en-ID" dirty="0" err="1">
                <a:solidFill>
                  <a:srgbClr val="000000"/>
                </a:solidFill>
                <a:latin typeface="AdvGTIMES-R"/>
              </a:rPr>
              <a:t>hal</a:t>
            </a:r>
            <a:r>
              <a:rPr lang="en-ID" dirty="0">
                <a:solidFill>
                  <a:srgbClr val="000000"/>
                </a:solidFill>
                <a:latin typeface="AdvGTIMES-R"/>
              </a:rPr>
              <a:t> </a:t>
            </a:r>
            <a:r>
              <a:rPr lang="en-ID" dirty="0" err="1">
                <a:solidFill>
                  <a:srgbClr val="000000"/>
                </a:solidFill>
                <a:latin typeface="AdvGTIMES-R"/>
              </a:rPr>
              <a:t>itu</a:t>
            </a:r>
            <a:r>
              <a:rPr lang="en-ID" dirty="0">
                <a:solidFill>
                  <a:srgbClr val="000000"/>
                </a:solidFill>
                <a:latin typeface="AdvGTIMES-R"/>
              </a:rPr>
              <a:t>. </a:t>
            </a:r>
            <a:r>
              <a:rPr lang="en-ID" dirty="0" err="1">
                <a:solidFill>
                  <a:srgbClr val="000000"/>
                </a:solidFill>
                <a:latin typeface="AdvGTIMES-R"/>
              </a:rPr>
              <a:t>Ini</a:t>
            </a:r>
            <a:r>
              <a:rPr lang="en-ID" dirty="0">
                <a:solidFill>
                  <a:srgbClr val="000000"/>
                </a:solidFill>
                <a:latin typeface="AdvGTIMES-R"/>
              </a:rPr>
              <a:t> </a:t>
            </a:r>
            <a:r>
              <a:rPr lang="en-ID" dirty="0" err="1">
                <a:solidFill>
                  <a:srgbClr val="000000"/>
                </a:solidFill>
                <a:latin typeface="AdvGTIMES-R"/>
              </a:rPr>
              <a:t>disebut</a:t>
            </a:r>
            <a:r>
              <a:rPr lang="en-ID" dirty="0">
                <a:solidFill>
                  <a:srgbClr val="000000"/>
                </a:solidFill>
                <a:latin typeface="AdvGTIMES-R"/>
              </a:rPr>
              <a:t> </a:t>
            </a:r>
            <a:r>
              <a:rPr lang="en-ID" dirty="0" err="1">
                <a:solidFill>
                  <a:srgbClr val="000000"/>
                </a:solidFill>
                <a:latin typeface="AdvGTIMES-R"/>
              </a:rPr>
              <a:t>sebagai</a:t>
            </a:r>
            <a:r>
              <a:rPr lang="en-ID" dirty="0">
                <a:solidFill>
                  <a:srgbClr val="000000"/>
                </a:solidFill>
                <a:latin typeface="AdvGTIMES-R"/>
              </a:rPr>
              <a:t> </a:t>
            </a:r>
            <a:r>
              <a:rPr lang="en-ID" dirty="0" err="1">
                <a:solidFill>
                  <a:srgbClr val="000000"/>
                </a:solidFill>
                <a:latin typeface="AdvGTIMES-R"/>
              </a:rPr>
              <a:t>peramalan</a:t>
            </a:r>
            <a:r>
              <a:rPr lang="en-ID" dirty="0">
                <a:solidFill>
                  <a:srgbClr val="000000"/>
                </a:solidFill>
                <a:latin typeface="AdvGTIMES-R"/>
              </a:rPr>
              <a:t> </a:t>
            </a:r>
            <a:r>
              <a:rPr lang="en-ID" dirty="0" err="1">
                <a:solidFill>
                  <a:srgbClr val="000000"/>
                </a:solidFill>
                <a:latin typeface="AdvGTIMES-R"/>
              </a:rPr>
              <a:t>beban</a:t>
            </a:r>
            <a:r>
              <a:rPr lang="en-ID" dirty="0">
                <a:solidFill>
                  <a:srgbClr val="000000"/>
                </a:solidFill>
                <a:latin typeface="AdvGTIMES-R"/>
              </a:rPr>
              <a:t>. </a:t>
            </a:r>
            <a:r>
              <a:rPr lang="en-ID" dirty="0" err="1">
                <a:solidFill>
                  <a:srgbClr val="000000"/>
                </a:solidFill>
                <a:latin typeface="AdvGTIMES-R"/>
              </a:rPr>
              <a:t>Istilah</a:t>
            </a:r>
            <a:r>
              <a:rPr lang="en-ID" dirty="0">
                <a:solidFill>
                  <a:srgbClr val="000000"/>
                </a:solidFill>
                <a:latin typeface="AdvGTIMES-R"/>
              </a:rPr>
              <a:t> yang </a:t>
            </a:r>
            <a:r>
              <a:rPr lang="en-ID" dirty="0" err="1">
                <a:solidFill>
                  <a:srgbClr val="000000"/>
                </a:solidFill>
                <a:latin typeface="AdvGTIMES-R"/>
              </a:rPr>
              <a:t>sama</a:t>
            </a:r>
            <a:r>
              <a:rPr lang="en-ID" dirty="0">
                <a:solidFill>
                  <a:srgbClr val="000000"/>
                </a:solidFill>
                <a:latin typeface="AdvGTIMES-R"/>
              </a:rPr>
              <a:t> </a:t>
            </a:r>
            <a:r>
              <a:rPr lang="en-ID" dirty="0" err="1">
                <a:solidFill>
                  <a:srgbClr val="000000"/>
                </a:solidFill>
                <a:latin typeface="AdvGTIMES-R"/>
              </a:rPr>
              <a:t>digunakan</a:t>
            </a:r>
            <a:r>
              <a:rPr lang="en-ID" dirty="0">
                <a:solidFill>
                  <a:srgbClr val="000000"/>
                </a:solidFill>
                <a:latin typeface="AdvGTIMES-R"/>
              </a:rPr>
              <a:t> </a:t>
            </a:r>
            <a:r>
              <a:rPr lang="en-ID" dirty="0" err="1">
                <a:solidFill>
                  <a:srgbClr val="000000"/>
                </a:solidFill>
                <a:latin typeface="AdvGTIMES-R"/>
              </a:rPr>
              <a:t>untuk</a:t>
            </a:r>
            <a:r>
              <a:rPr lang="en-ID" dirty="0">
                <a:solidFill>
                  <a:srgbClr val="000000"/>
                </a:solidFill>
                <a:latin typeface="AdvGTIMES-R"/>
              </a:rPr>
              <a:t> </a:t>
            </a:r>
            <a:r>
              <a:rPr lang="en-ID" dirty="0" err="1">
                <a:solidFill>
                  <a:srgbClr val="000000"/>
                </a:solidFill>
                <a:latin typeface="AdvGTIMES-R"/>
              </a:rPr>
              <a:t>tujuan</a:t>
            </a:r>
            <a:r>
              <a:rPr lang="en-ID" dirty="0">
                <a:solidFill>
                  <a:srgbClr val="000000"/>
                </a:solidFill>
                <a:latin typeface="AdvGTIMES-R"/>
              </a:rPr>
              <a:t> </a:t>
            </a:r>
            <a:r>
              <a:rPr lang="en-ID" dirty="0" err="1">
                <a:solidFill>
                  <a:srgbClr val="000000"/>
                </a:solidFill>
                <a:latin typeface="AdvGTIMES-R"/>
              </a:rPr>
              <a:t>operasional</a:t>
            </a:r>
            <a:r>
              <a:rPr lang="en-ID" dirty="0">
                <a:solidFill>
                  <a:srgbClr val="000000"/>
                </a:solidFill>
                <a:latin typeface="AdvGTIMES-R"/>
              </a:rPr>
              <a:t>, </a:t>
            </a:r>
            <a:r>
              <a:rPr lang="en-ID" dirty="0" err="1">
                <a:solidFill>
                  <a:srgbClr val="000000"/>
                </a:solidFill>
                <a:latin typeface="AdvGTIMES-R"/>
              </a:rPr>
              <a:t>pulau</a:t>
            </a:r>
            <a:r>
              <a:rPr lang="en-ID" dirty="0">
                <a:solidFill>
                  <a:srgbClr val="000000"/>
                </a:solidFill>
                <a:latin typeface="AdvGTIMES-R"/>
              </a:rPr>
              <a:t>. </a:t>
            </a:r>
            <a:r>
              <a:rPr lang="en-ID" dirty="0" err="1">
                <a:solidFill>
                  <a:srgbClr val="000000"/>
                </a:solidFill>
                <a:latin typeface="AdvGTIMES-R"/>
              </a:rPr>
              <a:t>Namun</a:t>
            </a:r>
            <a:r>
              <a:rPr lang="en-ID" dirty="0">
                <a:solidFill>
                  <a:srgbClr val="000000"/>
                </a:solidFill>
                <a:latin typeface="AdvGTIMES-R"/>
              </a:rPr>
              <a:t>, </a:t>
            </a:r>
            <a:r>
              <a:rPr lang="en-ID" dirty="0" err="1">
                <a:solidFill>
                  <a:srgbClr val="000000"/>
                </a:solidFill>
                <a:latin typeface="AdvGTIMES-R"/>
              </a:rPr>
              <a:t>dipahami</a:t>
            </a:r>
            <a:r>
              <a:rPr lang="en-ID" dirty="0">
                <a:solidFill>
                  <a:srgbClr val="000000"/>
                </a:solidFill>
                <a:latin typeface="AdvGTIMES-R"/>
              </a:rPr>
              <a:t> </a:t>
            </a:r>
            <a:r>
              <a:rPr lang="en-ID" dirty="0" err="1">
                <a:solidFill>
                  <a:srgbClr val="000000"/>
                </a:solidFill>
                <a:latin typeface="AdvGTIMES-R"/>
              </a:rPr>
              <a:t>bahwa</a:t>
            </a:r>
            <a:r>
              <a:rPr lang="en-ID" dirty="0">
                <a:solidFill>
                  <a:srgbClr val="000000"/>
                </a:solidFill>
                <a:latin typeface="AdvGTIMES-R"/>
              </a:rPr>
              <a:t> </a:t>
            </a:r>
            <a:r>
              <a:rPr lang="en-ID" dirty="0" err="1">
                <a:solidFill>
                  <a:srgbClr val="000000"/>
                </a:solidFill>
                <a:latin typeface="AdvGTIMES-R"/>
              </a:rPr>
              <a:t>perkiraan</a:t>
            </a:r>
            <a:r>
              <a:rPr lang="en-ID" dirty="0">
                <a:solidFill>
                  <a:srgbClr val="000000"/>
                </a:solidFill>
                <a:latin typeface="AdvGTIMES-R"/>
              </a:rPr>
              <a:t> </a:t>
            </a:r>
            <a:r>
              <a:rPr lang="en-ID" dirty="0" err="1">
                <a:solidFill>
                  <a:srgbClr val="000000"/>
                </a:solidFill>
                <a:latin typeface="AdvGTIMES-R"/>
              </a:rPr>
              <a:t>beban</a:t>
            </a:r>
            <a:r>
              <a:rPr lang="en-ID" dirty="0">
                <a:solidFill>
                  <a:srgbClr val="000000"/>
                </a:solidFill>
                <a:latin typeface="AdvGTIMES-R"/>
              </a:rPr>
              <a:t> </a:t>
            </a:r>
            <a:r>
              <a:rPr lang="en-ID" dirty="0" err="1">
                <a:solidFill>
                  <a:srgbClr val="000000"/>
                </a:solidFill>
                <a:latin typeface="AdvGTIMES-R"/>
              </a:rPr>
              <a:t>jangka</a:t>
            </a:r>
            <a:r>
              <a:rPr lang="en-ID" dirty="0">
                <a:solidFill>
                  <a:srgbClr val="000000"/>
                </a:solidFill>
                <a:latin typeface="AdvGTIMES-R"/>
              </a:rPr>
              <a:t> </a:t>
            </a:r>
            <a:r>
              <a:rPr lang="en-ID" dirty="0" err="1">
                <a:solidFill>
                  <a:srgbClr val="000000"/>
                </a:solidFill>
                <a:latin typeface="AdvGTIMES-R"/>
              </a:rPr>
              <a:t>pendek</a:t>
            </a:r>
            <a:r>
              <a:rPr lang="en-ID" dirty="0">
                <a:solidFill>
                  <a:srgbClr val="000000"/>
                </a:solidFill>
                <a:latin typeface="AdvGTIMES-R"/>
              </a:rPr>
              <a:t>, </a:t>
            </a:r>
            <a:r>
              <a:rPr lang="en-ID" dirty="0" err="1">
                <a:solidFill>
                  <a:srgbClr val="000000"/>
                </a:solidFill>
                <a:latin typeface="AdvGTIMES-R"/>
              </a:rPr>
              <a:t>digunakan</a:t>
            </a:r>
            <a:r>
              <a:rPr lang="en-ID" dirty="0">
                <a:solidFill>
                  <a:srgbClr val="000000"/>
                </a:solidFill>
                <a:latin typeface="AdvGTIMES-R"/>
              </a:rPr>
              <a:t> </a:t>
            </a:r>
            <a:r>
              <a:rPr lang="en-ID" dirty="0" err="1">
                <a:solidFill>
                  <a:srgbClr val="000000"/>
                </a:solidFill>
                <a:latin typeface="AdvGTIMES-R"/>
              </a:rPr>
              <a:t>untuk</a:t>
            </a:r>
            <a:r>
              <a:rPr lang="en-ID" dirty="0">
                <a:solidFill>
                  <a:srgbClr val="000000"/>
                </a:solidFill>
                <a:latin typeface="AdvGTIMES-R"/>
              </a:rPr>
              <a:t> </a:t>
            </a:r>
            <a:r>
              <a:rPr lang="en-ID" dirty="0" err="1">
                <a:solidFill>
                  <a:srgbClr val="000000"/>
                </a:solidFill>
                <a:latin typeface="AdvGTIMES-R"/>
              </a:rPr>
              <a:t>studi</a:t>
            </a:r>
            <a:r>
              <a:rPr lang="en-ID" dirty="0">
                <a:solidFill>
                  <a:srgbClr val="000000"/>
                </a:solidFill>
                <a:latin typeface="AdvGTIMES-R"/>
              </a:rPr>
              <a:t> </a:t>
            </a:r>
            <a:r>
              <a:rPr lang="en-ID" dirty="0" err="1">
                <a:solidFill>
                  <a:srgbClr val="000000"/>
                </a:solidFill>
                <a:latin typeface="AdvGTIMES-R"/>
              </a:rPr>
              <a:t>operasional</a:t>
            </a:r>
            <a:r>
              <a:rPr lang="en-ID" dirty="0">
                <a:solidFill>
                  <a:srgbClr val="000000"/>
                </a:solidFill>
                <a:latin typeface="AdvGTIMES-R"/>
              </a:rPr>
              <a:t>, </a:t>
            </a:r>
            <a:r>
              <a:rPr lang="en-ID" dirty="0" err="1">
                <a:solidFill>
                  <a:srgbClr val="000000"/>
                </a:solidFill>
                <a:latin typeface="AdvGTIMES-R"/>
              </a:rPr>
              <a:t>berbeda</a:t>
            </a:r>
            <a:r>
              <a:rPr lang="en-ID" dirty="0">
                <a:solidFill>
                  <a:srgbClr val="000000"/>
                </a:solidFill>
                <a:latin typeface="AdvGTIMES-R"/>
              </a:rPr>
              <a:t> </a:t>
            </a:r>
            <a:r>
              <a:rPr lang="en-ID" dirty="0" err="1">
                <a:solidFill>
                  <a:srgbClr val="000000"/>
                </a:solidFill>
                <a:latin typeface="AdvGTIMES-R"/>
              </a:rPr>
              <a:t>secara</a:t>
            </a:r>
            <a:r>
              <a:rPr lang="en-ID" dirty="0">
                <a:solidFill>
                  <a:srgbClr val="000000"/>
                </a:solidFill>
                <a:latin typeface="AdvGTIMES-R"/>
              </a:rPr>
              <a:t> </a:t>
            </a:r>
            <a:r>
              <a:rPr lang="en-ID" dirty="0" err="1">
                <a:solidFill>
                  <a:srgbClr val="000000"/>
                </a:solidFill>
                <a:latin typeface="AdvGTIMES-R"/>
              </a:rPr>
              <a:t>signifikan</a:t>
            </a:r>
            <a:r>
              <a:rPr lang="en-ID" dirty="0">
                <a:solidFill>
                  <a:srgbClr val="000000"/>
                </a:solidFill>
                <a:latin typeface="AdvGTIMES-R"/>
              </a:rPr>
              <a:t> </a:t>
            </a:r>
            <a:r>
              <a:rPr lang="en-ID" dirty="0" err="1">
                <a:solidFill>
                  <a:srgbClr val="000000"/>
                </a:solidFill>
                <a:latin typeface="AdvGTIMES-R"/>
              </a:rPr>
              <a:t>dari</a:t>
            </a:r>
            <a:r>
              <a:rPr lang="en-ID" dirty="0">
                <a:solidFill>
                  <a:srgbClr val="000000"/>
                </a:solidFill>
                <a:latin typeface="AdvGTIMES-R"/>
              </a:rPr>
              <a:t> </a:t>
            </a:r>
            <a:r>
              <a:rPr lang="en-ID" dirty="0" err="1">
                <a:solidFill>
                  <a:srgbClr val="000000"/>
                </a:solidFill>
                <a:latin typeface="AdvGTIMES-R"/>
              </a:rPr>
              <a:t>studi</a:t>
            </a:r>
            <a:r>
              <a:rPr lang="en-ID" dirty="0">
                <a:solidFill>
                  <a:srgbClr val="000000"/>
                </a:solidFill>
                <a:latin typeface="AdvGTIMES-R"/>
              </a:rPr>
              <a:t> </a:t>
            </a:r>
            <a:r>
              <a:rPr lang="en-ID" dirty="0" err="1">
                <a:solidFill>
                  <a:srgbClr val="000000"/>
                </a:solidFill>
                <a:latin typeface="AdvGTIMES-R"/>
              </a:rPr>
              <a:t>perencanaan</a:t>
            </a:r>
            <a:r>
              <a:rPr lang="en-ID" dirty="0">
                <a:solidFill>
                  <a:srgbClr val="000000"/>
                </a:solidFill>
                <a:latin typeface="AdvGTIMES-R"/>
              </a:rPr>
              <a:t> </a:t>
            </a:r>
            <a:r>
              <a:rPr lang="en-ID" dirty="0" err="1">
                <a:solidFill>
                  <a:srgbClr val="000000"/>
                </a:solidFill>
                <a:latin typeface="AdvGTIMES-R"/>
              </a:rPr>
              <a:t>jangka</a:t>
            </a:r>
            <a:r>
              <a:rPr lang="en-ID" dirty="0">
                <a:solidFill>
                  <a:srgbClr val="000000"/>
                </a:solidFill>
                <a:latin typeface="AdvGTIMES-R"/>
              </a:rPr>
              <a:t> </a:t>
            </a:r>
            <a:r>
              <a:rPr lang="en-ID" dirty="0" err="1">
                <a:solidFill>
                  <a:srgbClr val="000000"/>
                </a:solidFill>
                <a:latin typeface="AdvGTIMES-R"/>
              </a:rPr>
              <a:t>panjang</a:t>
            </a:r>
            <a:r>
              <a:rPr lang="en-ID" dirty="0">
                <a:solidFill>
                  <a:srgbClr val="000000"/>
                </a:solidFill>
                <a:latin typeface="AdvGTIMES-R"/>
              </a:rPr>
              <a:t> yang </a:t>
            </a:r>
            <a:r>
              <a:rPr lang="en-ID" dirty="0" err="1">
                <a:solidFill>
                  <a:srgbClr val="000000"/>
                </a:solidFill>
                <a:latin typeface="AdvGTIMES-R"/>
              </a:rPr>
              <a:t>digunakan</a:t>
            </a:r>
            <a:r>
              <a:rPr lang="en-ID" dirty="0">
                <a:solidFill>
                  <a:srgbClr val="000000"/>
                </a:solidFill>
                <a:latin typeface="AdvGTIMES-R"/>
              </a:rPr>
              <a:t> </a:t>
            </a:r>
            <a:r>
              <a:rPr lang="en-ID" dirty="0" err="1">
                <a:solidFill>
                  <a:srgbClr val="000000"/>
                </a:solidFill>
                <a:latin typeface="AdvGTIMES-R"/>
              </a:rPr>
              <a:t>dalam</a:t>
            </a:r>
            <a:r>
              <a:rPr lang="en-ID" dirty="0">
                <a:solidFill>
                  <a:srgbClr val="000000"/>
                </a:solidFill>
                <a:latin typeface="AdvGTIMES-R"/>
              </a:rPr>
              <a:t> </a:t>
            </a:r>
            <a:r>
              <a:rPr lang="en-ID" dirty="0" err="1">
                <a:solidFill>
                  <a:srgbClr val="000000"/>
                </a:solidFill>
                <a:latin typeface="AdvGTIMES-R"/>
              </a:rPr>
              <a:t>perencanaan</a:t>
            </a:r>
            <a:r>
              <a:rPr lang="en-ID" dirty="0">
                <a:solidFill>
                  <a:srgbClr val="000000"/>
                </a:solidFill>
                <a:latin typeface="AdvGTIMES-R"/>
              </a:rPr>
              <a:t>.</a:t>
            </a:r>
            <a:endParaRPr lang="en-US" dirty="0">
              <a:solidFill>
                <a:srgbClr val="000000"/>
              </a:solidFill>
              <a:latin typeface="AdvGTIMES-R"/>
            </a:endParaRPr>
          </a:p>
        </p:txBody>
      </p:sp>
      <p:sp>
        <p:nvSpPr>
          <p:cNvPr id="4" name="Rectangle 3"/>
          <p:cNvSpPr/>
          <p:nvPr/>
        </p:nvSpPr>
        <p:spPr>
          <a:xfrm>
            <a:off x="638556" y="4353615"/>
            <a:ext cx="8834628" cy="1200329"/>
          </a:xfrm>
          <a:prstGeom prst="rect">
            <a:avLst/>
          </a:prstGeom>
        </p:spPr>
        <p:txBody>
          <a:bodyPr wrap="square">
            <a:spAutoFit/>
          </a:bodyPr>
          <a:lstStyle/>
          <a:p>
            <a:r>
              <a:rPr lang="en-ID" dirty="0" err="1">
                <a:solidFill>
                  <a:srgbClr val="000000"/>
                </a:solidFill>
                <a:latin typeface="AdvGTIMES-R"/>
              </a:rPr>
              <a:t>Dalam</a:t>
            </a:r>
            <a:r>
              <a:rPr lang="en-ID" dirty="0">
                <a:solidFill>
                  <a:srgbClr val="000000"/>
                </a:solidFill>
                <a:latin typeface="AdvGTIMES-R"/>
              </a:rPr>
              <a:t> </a:t>
            </a:r>
            <a:r>
              <a:rPr lang="en-ID" dirty="0" err="1">
                <a:solidFill>
                  <a:srgbClr val="000000"/>
                </a:solidFill>
                <a:latin typeface="AdvGTIMES-R"/>
              </a:rPr>
              <a:t>peramalan</a:t>
            </a:r>
            <a:r>
              <a:rPr lang="en-ID" dirty="0">
                <a:solidFill>
                  <a:srgbClr val="000000"/>
                </a:solidFill>
                <a:latin typeface="AdvGTIMES-R"/>
              </a:rPr>
              <a:t> </a:t>
            </a:r>
            <a:r>
              <a:rPr lang="en-ID" dirty="0" err="1">
                <a:solidFill>
                  <a:srgbClr val="000000"/>
                </a:solidFill>
                <a:latin typeface="AdvGTIMES-R"/>
              </a:rPr>
              <a:t>beban</a:t>
            </a:r>
            <a:r>
              <a:rPr lang="en-ID" dirty="0">
                <a:solidFill>
                  <a:srgbClr val="000000"/>
                </a:solidFill>
                <a:latin typeface="AdvGTIMES-R"/>
              </a:rPr>
              <a:t> </a:t>
            </a:r>
            <a:r>
              <a:rPr lang="en-ID" dirty="0" err="1">
                <a:solidFill>
                  <a:srgbClr val="000000"/>
                </a:solidFill>
                <a:latin typeface="AdvGTIMES-R"/>
              </a:rPr>
              <a:t>jangka</a:t>
            </a:r>
            <a:r>
              <a:rPr lang="en-ID" dirty="0">
                <a:solidFill>
                  <a:srgbClr val="000000"/>
                </a:solidFill>
                <a:latin typeface="AdvGTIMES-R"/>
              </a:rPr>
              <a:t> </a:t>
            </a:r>
            <a:r>
              <a:rPr lang="en-ID" dirty="0" err="1">
                <a:solidFill>
                  <a:srgbClr val="000000"/>
                </a:solidFill>
                <a:latin typeface="AdvGTIMES-R"/>
              </a:rPr>
              <a:t>panjang</a:t>
            </a:r>
            <a:r>
              <a:rPr lang="en-ID" dirty="0">
                <a:solidFill>
                  <a:srgbClr val="000000"/>
                </a:solidFill>
                <a:latin typeface="AdvGTIMES-R"/>
              </a:rPr>
              <a:t> yang </a:t>
            </a:r>
            <a:r>
              <a:rPr lang="en-ID" dirty="0" err="1">
                <a:solidFill>
                  <a:srgbClr val="000000"/>
                </a:solidFill>
                <a:latin typeface="AdvGTIMES-R"/>
              </a:rPr>
              <a:t>menjadi</a:t>
            </a:r>
            <a:r>
              <a:rPr lang="en-ID" dirty="0">
                <a:solidFill>
                  <a:srgbClr val="000000"/>
                </a:solidFill>
                <a:latin typeface="AdvGTIMES-R"/>
              </a:rPr>
              <a:t> </a:t>
            </a:r>
            <a:r>
              <a:rPr lang="en-ID" dirty="0" err="1">
                <a:solidFill>
                  <a:srgbClr val="000000"/>
                </a:solidFill>
                <a:latin typeface="AdvGTIMES-R"/>
              </a:rPr>
              <a:t>perhatian</a:t>
            </a:r>
            <a:r>
              <a:rPr lang="en-ID" dirty="0">
                <a:solidFill>
                  <a:srgbClr val="000000"/>
                </a:solidFill>
                <a:latin typeface="AdvGTIMES-R"/>
              </a:rPr>
              <a:t> </a:t>
            </a:r>
            <a:r>
              <a:rPr lang="en-ID" dirty="0" err="1">
                <a:solidFill>
                  <a:srgbClr val="000000"/>
                </a:solidFill>
                <a:latin typeface="AdvGTIMES-R"/>
              </a:rPr>
              <a:t>utama</a:t>
            </a:r>
            <a:r>
              <a:rPr lang="en-ID" dirty="0">
                <a:solidFill>
                  <a:srgbClr val="000000"/>
                </a:solidFill>
                <a:latin typeface="AdvGTIMES-R"/>
              </a:rPr>
              <a:t> </a:t>
            </a:r>
            <a:r>
              <a:rPr lang="en-ID" dirty="0" err="1">
                <a:solidFill>
                  <a:srgbClr val="000000"/>
                </a:solidFill>
                <a:latin typeface="AdvGTIMES-R"/>
              </a:rPr>
              <a:t>buku</a:t>
            </a:r>
            <a:r>
              <a:rPr lang="en-ID" dirty="0">
                <a:solidFill>
                  <a:srgbClr val="000000"/>
                </a:solidFill>
                <a:latin typeface="AdvGTIMES-R"/>
              </a:rPr>
              <a:t> </a:t>
            </a:r>
            <a:r>
              <a:rPr lang="en-ID" dirty="0" err="1">
                <a:solidFill>
                  <a:srgbClr val="000000"/>
                </a:solidFill>
                <a:latin typeface="AdvGTIMES-R"/>
              </a:rPr>
              <a:t>ini</a:t>
            </a:r>
            <a:r>
              <a:rPr lang="en-ID" dirty="0">
                <a:solidFill>
                  <a:srgbClr val="000000"/>
                </a:solidFill>
                <a:latin typeface="AdvGTIMES-R"/>
              </a:rPr>
              <a:t>, </a:t>
            </a:r>
            <a:r>
              <a:rPr lang="en-ID" dirty="0" err="1">
                <a:solidFill>
                  <a:srgbClr val="000000"/>
                </a:solidFill>
                <a:latin typeface="AdvGTIMES-R"/>
              </a:rPr>
              <a:t>kitabiasanya</a:t>
            </a:r>
            <a:r>
              <a:rPr lang="en-ID" dirty="0">
                <a:solidFill>
                  <a:srgbClr val="000000"/>
                </a:solidFill>
                <a:latin typeface="AdvGTIMES-R"/>
              </a:rPr>
              <a:t> </a:t>
            </a:r>
            <a:r>
              <a:rPr lang="en-ID" dirty="0" err="1">
                <a:solidFill>
                  <a:srgbClr val="000000"/>
                </a:solidFill>
                <a:latin typeface="AdvGTIMES-R"/>
              </a:rPr>
              <a:t>ingin</a:t>
            </a:r>
            <a:r>
              <a:rPr lang="en-ID" dirty="0">
                <a:solidFill>
                  <a:srgbClr val="000000"/>
                </a:solidFill>
                <a:latin typeface="AdvGTIMES-R"/>
              </a:rPr>
              <a:t> </a:t>
            </a:r>
            <a:r>
              <a:rPr lang="en-ID" dirty="0" err="1">
                <a:solidFill>
                  <a:srgbClr val="000000"/>
                </a:solidFill>
                <a:latin typeface="AdvGTIMES-R"/>
              </a:rPr>
              <a:t>memprediksi</a:t>
            </a:r>
            <a:r>
              <a:rPr lang="en-ID" dirty="0">
                <a:solidFill>
                  <a:srgbClr val="000000"/>
                </a:solidFill>
                <a:latin typeface="AdvGTIMES-R"/>
              </a:rPr>
              <a:t> </a:t>
            </a:r>
            <a:r>
              <a:rPr lang="en-ID" dirty="0" err="1">
                <a:solidFill>
                  <a:srgbClr val="000000"/>
                </a:solidFill>
                <a:latin typeface="AdvGTIMES-R"/>
              </a:rPr>
              <a:t>kondisi</a:t>
            </a:r>
            <a:r>
              <a:rPr lang="en-ID" dirty="0">
                <a:solidFill>
                  <a:srgbClr val="000000"/>
                </a:solidFill>
                <a:latin typeface="AdvGTIMES-R"/>
              </a:rPr>
              <a:t> </a:t>
            </a:r>
            <a:r>
              <a:rPr lang="en-ID" dirty="0" err="1">
                <a:solidFill>
                  <a:srgbClr val="000000"/>
                </a:solidFill>
                <a:latin typeface="AdvGTIMES-R"/>
              </a:rPr>
              <a:t>beban</a:t>
            </a:r>
            <a:r>
              <a:rPr lang="en-ID" dirty="0">
                <a:solidFill>
                  <a:srgbClr val="000000"/>
                </a:solidFill>
                <a:latin typeface="AdvGTIMES-R"/>
              </a:rPr>
              <a:t> </a:t>
            </a:r>
            <a:r>
              <a:rPr lang="en-ID" dirty="0" err="1">
                <a:solidFill>
                  <a:srgbClr val="000000"/>
                </a:solidFill>
                <a:latin typeface="AdvGTIMES-R"/>
              </a:rPr>
              <a:t>puncak</a:t>
            </a:r>
            <a:r>
              <a:rPr lang="en-ID" dirty="0">
                <a:solidFill>
                  <a:srgbClr val="000000"/>
                </a:solidFill>
                <a:latin typeface="AdvGTIMES-R"/>
              </a:rPr>
              <a:t> </a:t>
            </a:r>
            <a:r>
              <a:rPr lang="en-ID" dirty="0" err="1">
                <a:solidFill>
                  <a:srgbClr val="000000"/>
                </a:solidFill>
                <a:latin typeface="AdvGTIMES-R"/>
              </a:rPr>
              <a:t>tahun-tahun</a:t>
            </a:r>
            <a:r>
              <a:rPr lang="en-ID" dirty="0">
                <a:solidFill>
                  <a:srgbClr val="000000"/>
                </a:solidFill>
                <a:latin typeface="AdvGTIMES-R"/>
              </a:rPr>
              <a:t> </a:t>
            </a:r>
            <a:r>
              <a:rPr lang="en-ID" dirty="0" err="1">
                <a:solidFill>
                  <a:srgbClr val="000000"/>
                </a:solidFill>
                <a:latin typeface="AdvGTIMES-R"/>
              </a:rPr>
              <a:t>mendatang</a:t>
            </a:r>
            <a:r>
              <a:rPr lang="en-ID" dirty="0">
                <a:solidFill>
                  <a:srgbClr val="000000"/>
                </a:solidFill>
                <a:latin typeface="AdvGTIMES-R"/>
              </a:rPr>
              <a:t>. </a:t>
            </a:r>
            <a:r>
              <a:rPr lang="en-ID" dirty="0" err="1">
                <a:solidFill>
                  <a:srgbClr val="000000"/>
                </a:solidFill>
                <a:latin typeface="AdvGTIMES-R"/>
              </a:rPr>
              <a:t>Jelas,Faktor</a:t>
            </a:r>
            <a:r>
              <a:rPr lang="en-ID" dirty="0">
                <a:solidFill>
                  <a:srgbClr val="000000"/>
                </a:solidFill>
                <a:latin typeface="AdvGTIMES-R"/>
              </a:rPr>
              <a:t> </a:t>
            </a:r>
            <a:r>
              <a:rPr lang="en-ID" dirty="0" err="1">
                <a:solidFill>
                  <a:srgbClr val="000000"/>
                </a:solidFill>
                <a:latin typeface="AdvGTIMES-R"/>
              </a:rPr>
              <a:t>penentu</a:t>
            </a:r>
            <a:r>
              <a:rPr lang="en-ID" dirty="0">
                <a:solidFill>
                  <a:srgbClr val="000000"/>
                </a:solidFill>
                <a:latin typeface="AdvGTIMES-R"/>
              </a:rPr>
              <a:t> </a:t>
            </a:r>
            <a:r>
              <a:rPr lang="en-ID" dirty="0" err="1">
                <a:solidFill>
                  <a:srgbClr val="000000"/>
                </a:solidFill>
                <a:latin typeface="AdvGTIMES-R"/>
              </a:rPr>
              <a:t>berbeda</a:t>
            </a:r>
            <a:r>
              <a:rPr lang="en-ID" dirty="0">
                <a:solidFill>
                  <a:srgbClr val="000000"/>
                </a:solidFill>
                <a:latin typeface="AdvGTIMES-R"/>
              </a:rPr>
              <a:t> </a:t>
            </a:r>
            <a:r>
              <a:rPr lang="en-ID" dirty="0" err="1">
                <a:solidFill>
                  <a:srgbClr val="000000"/>
                </a:solidFill>
                <a:latin typeface="AdvGTIMES-R"/>
              </a:rPr>
              <a:t>disini</a:t>
            </a:r>
            <a:r>
              <a:rPr lang="en-ID" dirty="0">
                <a:solidFill>
                  <a:srgbClr val="000000"/>
                </a:solidFill>
                <a:latin typeface="AdvGTIMES-R"/>
              </a:rPr>
              <a:t>. </a:t>
            </a:r>
            <a:r>
              <a:rPr lang="en-ID" dirty="0" err="1">
                <a:solidFill>
                  <a:srgbClr val="000000"/>
                </a:solidFill>
                <a:latin typeface="AdvGTIMES-R"/>
              </a:rPr>
              <a:t>Kenaikan</a:t>
            </a:r>
            <a:r>
              <a:rPr lang="en-ID" dirty="0">
                <a:solidFill>
                  <a:srgbClr val="000000"/>
                </a:solidFill>
                <a:latin typeface="AdvGTIMES-R"/>
              </a:rPr>
              <a:t> </a:t>
            </a:r>
            <a:r>
              <a:rPr lang="en-ID" dirty="0" err="1">
                <a:solidFill>
                  <a:srgbClr val="000000"/>
                </a:solidFill>
                <a:latin typeface="AdvGTIMES-R"/>
              </a:rPr>
              <a:t>tingkat</a:t>
            </a:r>
            <a:r>
              <a:rPr lang="en-ID" dirty="0">
                <a:solidFill>
                  <a:srgbClr val="000000"/>
                </a:solidFill>
                <a:latin typeface="AdvGTIMES-R"/>
              </a:rPr>
              <a:t> </a:t>
            </a:r>
            <a:r>
              <a:rPr lang="en-ID" dirty="0" err="1">
                <a:solidFill>
                  <a:srgbClr val="000000"/>
                </a:solidFill>
                <a:latin typeface="AdvGTIMES-R"/>
              </a:rPr>
              <a:t>populasi</a:t>
            </a:r>
            <a:r>
              <a:rPr lang="en-ID" dirty="0">
                <a:solidFill>
                  <a:srgbClr val="000000"/>
                </a:solidFill>
                <a:latin typeface="AdvGTIMES-R"/>
              </a:rPr>
              <a:t>, PDB (</a:t>
            </a:r>
            <a:r>
              <a:rPr lang="en-ID" dirty="0" err="1">
                <a:solidFill>
                  <a:srgbClr val="000000"/>
                </a:solidFill>
                <a:latin typeface="AdvGTIMES-R"/>
              </a:rPr>
              <a:t>Produk</a:t>
            </a:r>
            <a:r>
              <a:rPr lang="en-ID" dirty="0">
                <a:solidFill>
                  <a:srgbClr val="000000"/>
                </a:solidFill>
                <a:latin typeface="AdvGTIMES-R"/>
              </a:rPr>
              <a:t> </a:t>
            </a:r>
            <a:r>
              <a:rPr lang="en-ID" dirty="0" err="1">
                <a:solidFill>
                  <a:srgbClr val="000000"/>
                </a:solidFill>
                <a:latin typeface="AdvGTIMES-R"/>
              </a:rPr>
              <a:t>Domestik</a:t>
            </a:r>
            <a:r>
              <a:rPr lang="en-ID" dirty="0">
                <a:solidFill>
                  <a:srgbClr val="000000"/>
                </a:solidFill>
                <a:latin typeface="AdvGTIMES-R"/>
              </a:rPr>
              <a:t> </a:t>
            </a:r>
            <a:r>
              <a:rPr lang="en-ID" dirty="0" err="1">
                <a:solidFill>
                  <a:srgbClr val="000000"/>
                </a:solidFill>
                <a:latin typeface="AdvGTIMES-R"/>
              </a:rPr>
              <a:t>Bruto</a:t>
            </a:r>
            <a:r>
              <a:rPr lang="en-ID" dirty="0">
                <a:solidFill>
                  <a:srgbClr val="000000"/>
                </a:solidFill>
                <a:latin typeface="AdvGTIMES-R"/>
              </a:rPr>
              <a:t>) </a:t>
            </a:r>
            <a:r>
              <a:rPr lang="en-ID" dirty="0" err="1">
                <a:solidFill>
                  <a:srgbClr val="000000"/>
                </a:solidFill>
                <a:latin typeface="AdvGTIMES-R"/>
              </a:rPr>
              <a:t>dan</a:t>
            </a:r>
            <a:r>
              <a:rPr lang="en-ID" dirty="0">
                <a:solidFill>
                  <a:srgbClr val="000000"/>
                </a:solidFill>
                <a:latin typeface="AdvGTIMES-R"/>
              </a:rPr>
              <a:t> </a:t>
            </a:r>
            <a:r>
              <a:rPr lang="en-ID" dirty="0" err="1">
                <a:solidFill>
                  <a:srgbClr val="000000"/>
                </a:solidFill>
                <a:latin typeface="AdvGTIMES-R"/>
              </a:rPr>
              <a:t>istilah</a:t>
            </a:r>
            <a:r>
              <a:rPr lang="en-ID" dirty="0">
                <a:solidFill>
                  <a:srgbClr val="000000"/>
                </a:solidFill>
                <a:latin typeface="AdvGTIMES-R"/>
              </a:rPr>
              <a:t> </a:t>
            </a:r>
            <a:r>
              <a:rPr lang="en-ID" dirty="0" err="1">
                <a:solidFill>
                  <a:srgbClr val="000000"/>
                </a:solidFill>
                <a:latin typeface="AdvGTIMES-R"/>
              </a:rPr>
              <a:t>serupa</a:t>
            </a:r>
            <a:r>
              <a:rPr lang="en-ID" dirty="0">
                <a:solidFill>
                  <a:srgbClr val="000000"/>
                </a:solidFill>
                <a:latin typeface="AdvGTIMES-R"/>
              </a:rPr>
              <a:t> </a:t>
            </a:r>
            <a:r>
              <a:rPr lang="en-ID" dirty="0" err="1">
                <a:solidFill>
                  <a:srgbClr val="000000"/>
                </a:solidFill>
                <a:latin typeface="AdvGTIMES-R"/>
              </a:rPr>
              <a:t>memiliki</a:t>
            </a:r>
            <a:r>
              <a:rPr lang="en-ID" dirty="0">
                <a:solidFill>
                  <a:srgbClr val="000000"/>
                </a:solidFill>
                <a:latin typeface="AdvGTIMES-R"/>
              </a:rPr>
              <a:t> </a:t>
            </a:r>
            <a:r>
              <a:rPr lang="en-ID" dirty="0" err="1">
                <a:solidFill>
                  <a:srgbClr val="000000"/>
                </a:solidFill>
                <a:latin typeface="AdvGTIMES-R"/>
              </a:rPr>
              <a:t>pengaruh</a:t>
            </a:r>
            <a:r>
              <a:rPr lang="en-ID" dirty="0">
                <a:solidFill>
                  <a:srgbClr val="000000"/>
                </a:solidFill>
                <a:latin typeface="AdvGTIMES-R"/>
              </a:rPr>
              <a:t> yang </a:t>
            </a:r>
            <a:r>
              <a:rPr lang="en-ID" dirty="0" err="1">
                <a:solidFill>
                  <a:srgbClr val="000000"/>
                </a:solidFill>
                <a:latin typeface="AdvGTIMES-R"/>
              </a:rPr>
              <a:t>dominan</a:t>
            </a:r>
            <a:r>
              <a:rPr lang="en-ID" dirty="0">
                <a:solidFill>
                  <a:srgbClr val="000000"/>
                </a:solidFill>
                <a:latin typeface="AdvGTIMES-R"/>
              </a:rPr>
              <a:t>.</a:t>
            </a:r>
            <a:endParaRPr lang="en-US" dirty="0"/>
          </a:p>
        </p:txBody>
      </p:sp>
      <p:sp>
        <p:nvSpPr>
          <p:cNvPr id="5" name="Rectangle 4"/>
          <p:cNvSpPr/>
          <p:nvPr/>
        </p:nvSpPr>
        <p:spPr>
          <a:xfrm>
            <a:off x="638556" y="2988619"/>
            <a:ext cx="9145524" cy="1200329"/>
          </a:xfrm>
          <a:prstGeom prst="rect">
            <a:avLst/>
          </a:prstGeom>
        </p:spPr>
        <p:txBody>
          <a:bodyPr wrap="square">
            <a:spAutoFit/>
          </a:bodyPr>
          <a:lstStyle/>
          <a:p>
            <a:r>
              <a:rPr lang="en-ID" dirty="0" err="1">
                <a:solidFill>
                  <a:srgbClr val="000000"/>
                </a:solidFill>
                <a:latin typeface="AdvGTIMES-R"/>
              </a:rPr>
              <a:t>Dalam</a:t>
            </a:r>
            <a:r>
              <a:rPr lang="en-ID" dirty="0">
                <a:solidFill>
                  <a:srgbClr val="000000"/>
                </a:solidFill>
                <a:latin typeface="AdvGTIMES-R"/>
              </a:rPr>
              <a:t> </a:t>
            </a:r>
            <a:r>
              <a:rPr lang="en-ID" dirty="0" err="1">
                <a:solidFill>
                  <a:srgbClr val="000000"/>
                </a:solidFill>
                <a:latin typeface="AdvGTIMES-R"/>
              </a:rPr>
              <a:t>perkiraan</a:t>
            </a:r>
            <a:r>
              <a:rPr lang="en-ID" dirty="0">
                <a:solidFill>
                  <a:srgbClr val="000000"/>
                </a:solidFill>
                <a:latin typeface="AdvGTIMES-R"/>
              </a:rPr>
              <a:t> </a:t>
            </a:r>
            <a:r>
              <a:rPr lang="en-ID" dirty="0" err="1">
                <a:solidFill>
                  <a:srgbClr val="000000"/>
                </a:solidFill>
                <a:latin typeface="AdvGTIMES-R"/>
              </a:rPr>
              <a:t>beban</a:t>
            </a:r>
            <a:r>
              <a:rPr lang="en-ID" dirty="0">
                <a:solidFill>
                  <a:srgbClr val="000000"/>
                </a:solidFill>
                <a:latin typeface="AdvGTIMES-R"/>
              </a:rPr>
              <a:t> </a:t>
            </a:r>
            <a:r>
              <a:rPr lang="en-ID" dirty="0" err="1">
                <a:solidFill>
                  <a:srgbClr val="000000"/>
                </a:solidFill>
                <a:latin typeface="AdvGTIMES-R"/>
              </a:rPr>
              <a:t>jangka</a:t>
            </a:r>
            <a:r>
              <a:rPr lang="en-ID" dirty="0">
                <a:solidFill>
                  <a:srgbClr val="000000"/>
                </a:solidFill>
                <a:latin typeface="AdvGTIMES-R"/>
              </a:rPr>
              <a:t> </a:t>
            </a:r>
            <a:r>
              <a:rPr lang="en-ID" dirty="0" err="1">
                <a:solidFill>
                  <a:srgbClr val="000000"/>
                </a:solidFill>
                <a:latin typeface="AdvGTIMES-R"/>
              </a:rPr>
              <a:t>pendek</a:t>
            </a:r>
            <a:r>
              <a:rPr lang="en-ID" dirty="0">
                <a:solidFill>
                  <a:srgbClr val="000000"/>
                </a:solidFill>
                <a:latin typeface="AdvGTIMES-R"/>
              </a:rPr>
              <a:t>, </a:t>
            </a:r>
            <a:r>
              <a:rPr lang="en-ID" dirty="0" err="1">
                <a:solidFill>
                  <a:srgbClr val="000000"/>
                </a:solidFill>
                <a:latin typeface="AdvGTIMES-R"/>
              </a:rPr>
              <a:t>untuk</a:t>
            </a:r>
            <a:r>
              <a:rPr lang="en-ID" dirty="0">
                <a:solidFill>
                  <a:srgbClr val="000000"/>
                </a:solidFill>
                <a:latin typeface="AdvGTIMES-R"/>
              </a:rPr>
              <a:t> </a:t>
            </a:r>
            <a:r>
              <a:rPr lang="en-ID" dirty="0" err="1">
                <a:solidFill>
                  <a:srgbClr val="000000"/>
                </a:solidFill>
                <a:latin typeface="AdvGTIMES-R"/>
              </a:rPr>
              <a:t>memprediksi</a:t>
            </a:r>
            <a:r>
              <a:rPr lang="en-ID" dirty="0">
                <a:solidFill>
                  <a:srgbClr val="000000"/>
                </a:solidFill>
                <a:latin typeface="AdvGTIMES-R"/>
              </a:rPr>
              <a:t> </a:t>
            </a:r>
            <a:r>
              <a:rPr lang="en-ID" dirty="0" err="1">
                <a:solidFill>
                  <a:srgbClr val="000000"/>
                </a:solidFill>
                <a:latin typeface="AdvGTIMES-R"/>
              </a:rPr>
              <a:t>beban</a:t>
            </a:r>
            <a:r>
              <a:rPr lang="en-ID" dirty="0">
                <a:solidFill>
                  <a:srgbClr val="000000"/>
                </a:solidFill>
                <a:latin typeface="AdvGTIMES-R"/>
              </a:rPr>
              <a:t> </a:t>
            </a:r>
            <a:r>
              <a:rPr lang="en-ID" dirty="0" err="1">
                <a:solidFill>
                  <a:srgbClr val="000000"/>
                </a:solidFill>
                <a:latin typeface="AdvGTIMES-R"/>
              </a:rPr>
              <a:t>misalnya</a:t>
            </a:r>
            <a:r>
              <a:rPr lang="en-ID" dirty="0">
                <a:solidFill>
                  <a:srgbClr val="000000"/>
                </a:solidFill>
                <a:latin typeface="AdvGTIMES-R"/>
              </a:rPr>
              <a:t>, </a:t>
            </a:r>
            <a:r>
              <a:rPr lang="en-ID" dirty="0" err="1">
                <a:solidFill>
                  <a:srgbClr val="000000"/>
                </a:solidFill>
                <a:latin typeface="AdvGTIMES-R"/>
              </a:rPr>
              <a:t>dariminggu</a:t>
            </a:r>
            <a:r>
              <a:rPr lang="en-ID" dirty="0">
                <a:solidFill>
                  <a:srgbClr val="000000"/>
                </a:solidFill>
                <a:latin typeface="AdvGTIMES-R"/>
              </a:rPr>
              <a:t> </a:t>
            </a:r>
            <a:r>
              <a:rPr lang="en-ID" dirty="0" err="1">
                <a:solidFill>
                  <a:srgbClr val="000000"/>
                </a:solidFill>
                <a:latin typeface="AdvGTIMES-R"/>
              </a:rPr>
              <a:t>depan</a:t>
            </a:r>
            <a:r>
              <a:rPr lang="en-ID" dirty="0">
                <a:solidFill>
                  <a:srgbClr val="000000"/>
                </a:solidFill>
                <a:latin typeface="AdvGTIMES-R"/>
              </a:rPr>
              <a:t>, kami </a:t>
            </a:r>
            <a:r>
              <a:rPr lang="en-ID" dirty="0" err="1">
                <a:solidFill>
                  <a:srgbClr val="000000"/>
                </a:solidFill>
                <a:latin typeface="AdvGTIMES-R"/>
              </a:rPr>
              <a:t>menemukan</a:t>
            </a:r>
            <a:r>
              <a:rPr lang="en-ID" dirty="0">
                <a:solidFill>
                  <a:srgbClr val="000000"/>
                </a:solidFill>
                <a:latin typeface="AdvGTIMES-R"/>
              </a:rPr>
              <a:t> </a:t>
            </a:r>
            <a:r>
              <a:rPr lang="en-ID" dirty="0" err="1">
                <a:solidFill>
                  <a:srgbClr val="000000"/>
                </a:solidFill>
                <a:latin typeface="AdvGTIMES-R"/>
              </a:rPr>
              <a:t>perkiraan</a:t>
            </a:r>
            <a:r>
              <a:rPr lang="en-ID" dirty="0">
                <a:solidFill>
                  <a:srgbClr val="000000"/>
                </a:solidFill>
                <a:latin typeface="AdvGTIMES-R"/>
              </a:rPr>
              <a:t> </a:t>
            </a:r>
            <a:r>
              <a:rPr lang="en-ID" dirty="0" err="1">
                <a:solidFill>
                  <a:srgbClr val="000000"/>
                </a:solidFill>
                <a:latin typeface="AdvGTIMES-R"/>
              </a:rPr>
              <a:t>beban</a:t>
            </a:r>
            <a:r>
              <a:rPr lang="en-ID" dirty="0">
                <a:solidFill>
                  <a:srgbClr val="000000"/>
                </a:solidFill>
                <a:latin typeface="AdvGTIMES-R"/>
              </a:rPr>
              <a:t> </a:t>
            </a:r>
            <a:r>
              <a:rPr lang="en-ID" dirty="0" err="1">
                <a:solidFill>
                  <a:srgbClr val="000000"/>
                </a:solidFill>
                <a:latin typeface="AdvGTIMES-R"/>
              </a:rPr>
              <a:t>untuk</a:t>
            </a:r>
            <a:r>
              <a:rPr lang="en-ID" dirty="0">
                <a:solidFill>
                  <a:srgbClr val="000000"/>
                </a:solidFill>
                <a:latin typeface="AdvGTIMES-R"/>
              </a:rPr>
              <a:t> </a:t>
            </a:r>
            <a:r>
              <a:rPr lang="en-ID" dirty="0" err="1">
                <a:solidFill>
                  <a:srgbClr val="000000"/>
                </a:solidFill>
                <a:latin typeface="AdvGTIMES-R"/>
              </a:rPr>
              <a:t>setiap</a:t>
            </a:r>
            <a:r>
              <a:rPr lang="en-ID" dirty="0">
                <a:solidFill>
                  <a:srgbClr val="000000"/>
                </a:solidFill>
                <a:latin typeface="AdvGTIMES-R"/>
              </a:rPr>
              <a:t> jam </a:t>
            </a:r>
            <a:r>
              <a:rPr lang="en-ID" dirty="0" err="1">
                <a:solidFill>
                  <a:srgbClr val="000000"/>
                </a:solidFill>
                <a:latin typeface="AdvGTIMES-R"/>
              </a:rPr>
              <a:t>dalam</a:t>
            </a:r>
            <a:r>
              <a:rPr lang="en-ID" dirty="0">
                <a:solidFill>
                  <a:srgbClr val="000000"/>
                </a:solidFill>
                <a:latin typeface="AdvGTIMES-R"/>
              </a:rPr>
              <a:t> </a:t>
            </a:r>
            <a:r>
              <a:rPr lang="en-ID" dirty="0" err="1">
                <a:solidFill>
                  <a:srgbClr val="000000"/>
                </a:solidFill>
                <a:latin typeface="AdvGTIMES-R"/>
              </a:rPr>
              <a:t>minggu</a:t>
            </a:r>
            <a:r>
              <a:rPr lang="en-ID" dirty="0">
                <a:solidFill>
                  <a:srgbClr val="000000"/>
                </a:solidFill>
                <a:latin typeface="AdvGTIMES-R"/>
              </a:rPr>
              <a:t> </a:t>
            </a:r>
            <a:r>
              <a:rPr lang="en-ID" dirty="0" err="1">
                <a:solidFill>
                  <a:srgbClr val="000000"/>
                </a:solidFill>
                <a:latin typeface="AdvGTIMES-R"/>
              </a:rPr>
              <a:t>mendatang.Jelas</a:t>
            </a:r>
            <a:r>
              <a:rPr lang="en-ID" dirty="0">
                <a:solidFill>
                  <a:srgbClr val="000000"/>
                </a:solidFill>
                <a:latin typeface="AdvGTIMES-R"/>
              </a:rPr>
              <a:t> </a:t>
            </a:r>
            <a:r>
              <a:rPr lang="en-ID" dirty="0" err="1">
                <a:solidFill>
                  <a:srgbClr val="000000"/>
                </a:solidFill>
                <a:latin typeface="AdvGTIMES-R"/>
              </a:rPr>
              <a:t>bahwa</a:t>
            </a:r>
            <a:r>
              <a:rPr lang="en-ID" dirty="0">
                <a:solidFill>
                  <a:srgbClr val="000000"/>
                </a:solidFill>
                <a:latin typeface="AdvGTIMES-R"/>
              </a:rPr>
              <a:t> </a:t>
            </a:r>
            <a:r>
              <a:rPr lang="en-ID" dirty="0" err="1">
                <a:solidFill>
                  <a:srgbClr val="000000"/>
                </a:solidFill>
                <a:latin typeface="AdvGTIMES-R"/>
              </a:rPr>
              <a:t>faktor</a:t>
            </a:r>
            <a:r>
              <a:rPr lang="en-ID" dirty="0">
                <a:solidFill>
                  <a:srgbClr val="000000"/>
                </a:solidFill>
                <a:latin typeface="AdvGTIMES-R"/>
              </a:rPr>
              <a:t> </a:t>
            </a:r>
            <a:r>
              <a:rPr lang="en-ID" dirty="0" err="1">
                <a:solidFill>
                  <a:srgbClr val="000000"/>
                </a:solidFill>
                <a:latin typeface="AdvGTIMES-R"/>
              </a:rPr>
              <a:t>penentu</a:t>
            </a:r>
            <a:r>
              <a:rPr lang="en-ID" dirty="0">
                <a:solidFill>
                  <a:srgbClr val="000000"/>
                </a:solidFill>
                <a:latin typeface="AdvGTIMES-R"/>
              </a:rPr>
              <a:t> </a:t>
            </a:r>
            <a:r>
              <a:rPr lang="en-ID" dirty="0" err="1">
                <a:solidFill>
                  <a:srgbClr val="000000"/>
                </a:solidFill>
                <a:latin typeface="AdvGTIMES-R"/>
              </a:rPr>
              <a:t>mungkin</a:t>
            </a:r>
            <a:r>
              <a:rPr lang="en-ID" dirty="0">
                <a:solidFill>
                  <a:srgbClr val="000000"/>
                </a:solidFill>
                <a:latin typeface="AdvGTIMES-R"/>
              </a:rPr>
              <a:t> </a:t>
            </a:r>
            <a:r>
              <a:rPr lang="en-ID" dirty="0" err="1">
                <a:solidFill>
                  <a:srgbClr val="000000"/>
                </a:solidFill>
                <a:latin typeface="AdvGTIMES-R"/>
              </a:rPr>
              <a:t>kondisi</a:t>
            </a:r>
            <a:r>
              <a:rPr lang="en-ID" dirty="0">
                <a:solidFill>
                  <a:srgbClr val="000000"/>
                </a:solidFill>
                <a:latin typeface="AdvGTIMES-R"/>
              </a:rPr>
              <a:t> </a:t>
            </a:r>
            <a:r>
              <a:rPr lang="en-ID" dirty="0" err="1">
                <a:solidFill>
                  <a:srgbClr val="000000"/>
                </a:solidFill>
                <a:latin typeface="AdvGTIMES-R"/>
              </a:rPr>
              <a:t>cuaca</a:t>
            </a:r>
            <a:r>
              <a:rPr lang="en-ID" dirty="0">
                <a:solidFill>
                  <a:srgbClr val="000000"/>
                </a:solidFill>
                <a:latin typeface="AdvGTIMES-R"/>
              </a:rPr>
              <a:t>,  program TV </a:t>
            </a:r>
            <a:r>
              <a:rPr lang="en-ID" dirty="0" err="1">
                <a:solidFill>
                  <a:srgbClr val="000000"/>
                </a:solidFill>
                <a:latin typeface="AdvGTIMES-R"/>
              </a:rPr>
              <a:t>spesial</a:t>
            </a:r>
            <a:r>
              <a:rPr lang="en-ID" dirty="0">
                <a:solidFill>
                  <a:srgbClr val="000000"/>
                </a:solidFill>
                <a:latin typeface="AdvGTIMES-R"/>
              </a:rPr>
              <a:t> </a:t>
            </a:r>
            <a:r>
              <a:rPr lang="en-ID" dirty="0" err="1">
                <a:solidFill>
                  <a:srgbClr val="000000"/>
                </a:solidFill>
                <a:latin typeface="AdvGTIMES-R"/>
              </a:rPr>
              <a:t>dan</a:t>
            </a:r>
            <a:r>
              <a:rPr lang="en-ID" dirty="0">
                <a:solidFill>
                  <a:srgbClr val="000000"/>
                </a:solidFill>
                <a:latin typeface="AdvGTIMES-R"/>
              </a:rPr>
              <a:t> </a:t>
            </a:r>
            <a:r>
              <a:rPr lang="en-ID" dirty="0" err="1">
                <a:solidFill>
                  <a:srgbClr val="000000"/>
                </a:solidFill>
                <a:latin typeface="AdvGTIMES-R"/>
              </a:rPr>
              <a:t>sejenisnya</a:t>
            </a:r>
            <a:r>
              <a:rPr lang="en-ID" dirty="0">
                <a:solidFill>
                  <a:srgbClr val="000000"/>
                </a:solidFill>
                <a:latin typeface="AdvGTIMES-R"/>
              </a:rPr>
              <a:t>.</a:t>
            </a:r>
            <a:endParaRPr lang="en-US" dirty="0">
              <a:solidFill>
                <a:srgbClr val="000000"/>
              </a:solidFill>
              <a:latin typeface="AdvGTIMES-R"/>
            </a:endParaRPr>
          </a:p>
        </p:txBody>
      </p:sp>
      <p:sp>
        <p:nvSpPr>
          <p:cNvPr id="6" name="Date Placeholder 5"/>
          <p:cNvSpPr>
            <a:spLocks noGrp="1"/>
          </p:cNvSpPr>
          <p:nvPr>
            <p:ph type="dt" sz="half" idx="10"/>
          </p:nvPr>
        </p:nvSpPr>
        <p:spPr/>
        <p:txBody>
          <a:bodyPr/>
          <a:lstStyle/>
          <a:p>
            <a:fld id="{5C4377C8-6125-44F5-94BB-A42DB27D6DCB}" type="datetime9">
              <a:rPr lang="en-US" smtClean="0"/>
              <a:t>10/18/2017 1:14:56 PM</a:t>
            </a:fld>
            <a:endParaRPr lang="en-US"/>
          </a:p>
        </p:txBody>
      </p:sp>
      <p:sp>
        <p:nvSpPr>
          <p:cNvPr id="7" name="Slide Number Placeholder 6"/>
          <p:cNvSpPr>
            <a:spLocks noGrp="1"/>
          </p:cNvSpPr>
          <p:nvPr>
            <p:ph type="sldNum" sz="quarter" idx="12"/>
          </p:nvPr>
        </p:nvSpPr>
        <p:spPr/>
        <p:txBody>
          <a:bodyPr/>
          <a:lstStyle/>
          <a:p>
            <a:fld id="{C7448EEC-1D14-4DD9-B8EB-772171F61A1D}" type="slidenum">
              <a:rPr lang="en-US" smtClean="0"/>
              <a:t>24</a:t>
            </a:fld>
            <a:endParaRPr lang="en-US"/>
          </a:p>
        </p:txBody>
      </p:sp>
    </p:spTree>
    <p:extLst>
      <p:ext uri="{BB962C8B-B14F-4D97-AF65-F5344CB8AC3E}">
        <p14:creationId xmlns:p14="http://schemas.microsoft.com/office/powerpoint/2010/main" val="4092611208"/>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240</a:t>
            </a:fld>
            <a:endParaRPr lang="en-US"/>
          </a:p>
        </p:txBody>
      </p:sp>
      <p:sp>
        <p:nvSpPr>
          <p:cNvPr id="2" name="Rectangle 1"/>
          <p:cNvSpPr/>
          <p:nvPr/>
        </p:nvSpPr>
        <p:spPr>
          <a:xfrm>
            <a:off x="528828" y="256693"/>
            <a:ext cx="9072372" cy="923330"/>
          </a:xfrm>
          <a:prstGeom prst="rect">
            <a:avLst/>
          </a:prstGeom>
        </p:spPr>
        <p:txBody>
          <a:bodyPr wrap="square">
            <a:spAutoFit/>
          </a:bodyPr>
          <a:lstStyle/>
          <a:p>
            <a:r>
              <a:rPr lang="en-ID" dirty="0">
                <a:latin typeface="AdvGTIMES-R"/>
              </a:rPr>
              <a:t>In its simplest form, the objective function consists of the investment cost </a:t>
            </a:r>
            <a:r>
              <a:rPr lang="en-ID" dirty="0" smtClean="0">
                <a:latin typeface="AdvGTIMES-R"/>
              </a:rPr>
              <a:t>for new </a:t>
            </a:r>
            <a:r>
              <a:rPr lang="en-ID" dirty="0">
                <a:latin typeface="AdvGTIMES-R"/>
              </a:rPr>
              <a:t>transmission lines, while the constraint terms consist of </a:t>
            </a:r>
            <a:r>
              <a:rPr lang="en-ID" dirty="0" smtClean="0">
                <a:latin typeface="AdvGTIMES-R"/>
              </a:rPr>
              <a:t>load-generation balance </a:t>
            </a:r>
            <a:r>
              <a:rPr lang="en-ID" dirty="0">
                <a:latin typeface="AdvGTIMES-R"/>
              </a:rPr>
              <a:t>and transmission limits. The terms are described below.</a:t>
            </a:r>
            <a:endParaRPr lang="en-US" dirty="0"/>
          </a:p>
        </p:txBody>
      </p:sp>
      <p:sp>
        <p:nvSpPr>
          <p:cNvPr id="3" name="Rectangle 2"/>
          <p:cNvSpPr/>
          <p:nvPr/>
        </p:nvSpPr>
        <p:spPr>
          <a:xfrm>
            <a:off x="270033" y="1369814"/>
            <a:ext cx="3130985" cy="400110"/>
          </a:xfrm>
          <a:prstGeom prst="rect">
            <a:avLst/>
          </a:prstGeom>
        </p:spPr>
        <p:txBody>
          <a:bodyPr wrap="none">
            <a:spAutoFit/>
          </a:bodyPr>
          <a:lstStyle/>
          <a:p>
            <a:r>
              <a:rPr lang="en-US" sz="2000" b="1" dirty="0">
                <a:latin typeface="AdvGTIMES-BI"/>
              </a:rPr>
              <a:t>8.4.1 Objective Function</a:t>
            </a:r>
            <a:endParaRPr lang="en-US" sz="2000" b="1" dirty="0"/>
          </a:p>
        </p:txBody>
      </p:sp>
      <p:sp>
        <p:nvSpPr>
          <p:cNvPr id="6" name="Rectangle 5"/>
          <p:cNvSpPr/>
          <p:nvPr/>
        </p:nvSpPr>
        <p:spPr>
          <a:xfrm>
            <a:off x="528828" y="1842623"/>
            <a:ext cx="9072372" cy="646331"/>
          </a:xfrm>
          <a:prstGeom prst="rect">
            <a:avLst/>
          </a:prstGeom>
        </p:spPr>
        <p:txBody>
          <a:bodyPr wrap="square">
            <a:spAutoFit/>
          </a:bodyPr>
          <a:lstStyle/>
          <a:p>
            <a:r>
              <a:rPr lang="en-ID" dirty="0">
                <a:solidFill>
                  <a:srgbClr val="000000"/>
                </a:solidFill>
                <a:latin typeface="AdvGTIMES-R"/>
              </a:rPr>
              <a:t>The aim is to minimize the total cost (</a:t>
            </a:r>
            <a:r>
              <a:rPr lang="en-ID" dirty="0" err="1">
                <a:solidFill>
                  <a:srgbClr val="000000"/>
                </a:solidFill>
                <a:latin typeface="AdvGTIMES-IT"/>
              </a:rPr>
              <a:t>C</a:t>
            </a:r>
            <a:r>
              <a:rPr lang="en-ID" sz="800" dirty="0" err="1">
                <a:solidFill>
                  <a:srgbClr val="000000"/>
                </a:solidFill>
                <a:latin typeface="AdvGTIMES-IT"/>
              </a:rPr>
              <a:t>total</a:t>
            </a:r>
            <a:r>
              <a:rPr lang="en-ID" dirty="0">
                <a:solidFill>
                  <a:srgbClr val="000000"/>
                </a:solidFill>
                <a:latin typeface="AdvGTIMES-R"/>
              </a:rPr>
              <a:t>), consisting of the investment cost for</a:t>
            </a:r>
          </a:p>
          <a:p>
            <a:r>
              <a:rPr lang="en-ID" dirty="0">
                <a:solidFill>
                  <a:srgbClr val="000000"/>
                </a:solidFill>
                <a:latin typeface="AdvGTIMES-R"/>
              </a:rPr>
              <a:t>new transmission lines</a:t>
            </a:r>
            <a:r>
              <a:rPr lang="en-ID" sz="800" dirty="0">
                <a:solidFill>
                  <a:srgbClr val="0000FF"/>
                </a:solidFill>
                <a:latin typeface="AdvGTIMES-R"/>
              </a:rPr>
              <a:t>10 </a:t>
            </a:r>
            <a:r>
              <a:rPr lang="en-ID" dirty="0">
                <a:solidFill>
                  <a:srgbClr val="000000"/>
                </a:solidFill>
                <a:latin typeface="AdvGTIMES-R"/>
              </a:rPr>
              <a:t>(</a:t>
            </a:r>
            <a:r>
              <a:rPr lang="en-ID" dirty="0" err="1">
                <a:solidFill>
                  <a:srgbClr val="000000"/>
                </a:solidFill>
                <a:latin typeface="AdvGTIMES-IT"/>
              </a:rPr>
              <a:t>C</a:t>
            </a:r>
            <a:r>
              <a:rPr lang="en-ID" sz="800" dirty="0" err="1">
                <a:solidFill>
                  <a:srgbClr val="000000"/>
                </a:solidFill>
                <a:latin typeface="AdvGTIMES-IT"/>
              </a:rPr>
              <a:t>new</a:t>
            </a:r>
            <a:r>
              <a:rPr lang="en-ID" sz="800" dirty="0">
                <a:solidFill>
                  <a:srgbClr val="000000"/>
                </a:solidFill>
                <a:latin typeface="AdvGTIMES-IT"/>
              </a:rPr>
              <a:t>-line</a:t>
            </a:r>
            <a:r>
              <a:rPr lang="en-ID" dirty="0">
                <a:solidFill>
                  <a:srgbClr val="000000"/>
                </a:solidFill>
                <a:latin typeface="AdvGTIMES-R"/>
              </a:rPr>
              <a:t>), i.e.</a:t>
            </a:r>
            <a:endParaRPr lang="en-US" dirty="0"/>
          </a:p>
        </p:txBody>
      </p:sp>
      <p:pic>
        <p:nvPicPr>
          <p:cNvPr id="7" name="Picture 6"/>
          <p:cNvPicPr>
            <a:picLocks noChangeAspect="1"/>
          </p:cNvPicPr>
          <p:nvPr/>
        </p:nvPicPr>
        <p:blipFill>
          <a:blip r:embed="rId2"/>
          <a:stretch>
            <a:fillRect/>
          </a:stretch>
        </p:blipFill>
        <p:spPr>
          <a:xfrm>
            <a:off x="1772318" y="2561653"/>
            <a:ext cx="7148875" cy="638568"/>
          </a:xfrm>
          <a:prstGeom prst="rect">
            <a:avLst/>
          </a:prstGeom>
        </p:spPr>
      </p:pic>
      <p:pic>
        <p:nvPicPr>
          <p:cNvPr id="8" name="Picture 7"/>
          <p:cNvPicPr>
            <a:picLocks noChangeAspect="1"/>
          </p:cNvPicPr>
          <p:nvPr/>
        </p:nvPicPr>
        <p:blipFill>
          <a:blip r:embed="rId3"/>
          <a:stretch>
            <a:fillRect/>
          </a:stretch>
        </p:blipFill>
        <p:spPr>
          <a:xfrm>
            <a:off x="1772318" y="3569811"/>
            <a:ext cx="7148875" cy="1004535"/>
          </a:xfrm>
          <a:prstGeom prst="rect">
            <a:avLst/>
          </a:prstGeom>
        </p:spPr>
      </p:pic>
      <p:sp>
        <p:nvSpPr>
          <p:cNvPr id="9" name="Rectangle 8"/>
          <p:cNvSpPr/>
          <p:nvPr/>
        </p:nvSpPr>
        <p:spPr>
          <a:xfrm>
            <a:off x="596270" y="3200221"/>
            <a:ext cx="813043" cy="369332"/>
          </a:xfrm>
          <a:prstGeom prst="rect">
            <a:avLst/>
          </a:prstGeom>
        </p:spPr>
        <p:txBody>
          <a:bodyPr wrap="none">
            <a:spAutoFit/>
          </a:bodyPr>
          <a:lstStyle/>
          <a:p>
            <a:r>
              <a:rPr lang="en-US" dirty="0">
                <a:latin typeface="AdvGTIMES-R"/>
              </a:rPr>
              <a:t>where</a:t>
            </a:r>
            <a:endParaRPr lang="en-US" dirty="0"/>
          </a:p>
        </p:txBody>
      </p:sp>
      <p:sp>
        <p:nvSpPr>
          <p:cNvPr id="10" name="Rectangle 9"/>
          <p:cNvSpPr/>
          <p:nvPr/>
        </p:nvSpPr>
        <p:spPr>
          <a:xfrm>
            <a:off x="596270" y="4574346"/>
            <a:ext cx="8822050" cy="1200329"/>
          </a:xfrm>
          <a:prstGeom prst="rect">
            <a:avLst/>
          </a:prstGeom>
        </p:spPr>
        <p:txBody>
          <a:bodyPr wrap="square">
            <a:spAutoFit/>
          </a:bodyPr>
          <a:lstStyle/>
          <a:p>
            <a:r>
              <a:rPr lang="en-ID" dirty="0">
                <a:latin typeface="AdvGTIMES-R"/>
              </a:rPr>
              <a:t>where </a:t>
            </a:r>
            <a:r>
              <a:rPr lang="en-ID" dirty="0">
                <a:latin typeface="AdvGTIMES-IT"/>
              </a:rPr>
              <a:t>L</a:t>
            </a:r>
            <a:r>
              <a:rPr lang="en-ID" sz="800" dirty="0">
                <a:latin typeface="AdvGTIMES-IT"/>
              </a:rPr>
              <a:t>i </a:t>
            </a:r>
            <a:r>
              <a:rPr lang="en-ID" dirty="0">
                <a:latin typeface="AdvGTIMES-R"/>
              </a:rPr>
              <a:t>is the transmission length (km) of the candidate, </a:t>
            </a:r>
            <a:r>
              <a:rPr lang="en-ID" dirty="0" err="1">
                <a:latin typeface="AdvGTIMES-IT"/>
              </a:rPr>
              <a:t>Lc</a:t>
            </a:r>
            <a:r>
              <a:rPr lang="en-ID" dirty="0">
                <a:latin typeface="AdvGTIMES-IT"/>
              </a:rPr>
              <a:t> </a:t>
            </a:r>
            <a:r>
              <a:rPr lang="en-ID" dirty="0">
                <a:latin typeface="AdvGTIMES-R"/>
              </a:rPr>
              <a:t>is the set of candidates,</a:t>
            </a:r>
          </a:p>
          <a:p>
            <a:r>
              <a:rPr lang="en-ID" dirty="0">
                <a:latin typeface="AdvGTIMES-IT"/>
              </a:rPr>
              <a:t>x</a:t>
            </a:r>
            <a:r>
              <a:rPr lang="en-ID" sz="800" dirty="0">
                <a:latin typeface="AdvGTIMES-IT"/>
              </a:rPr>
              <a:t>i </a:t>
            </a:r>
            <a:r>
              <a:rPr lang="en-ID" dirty="0">
                <a:latin typeface="AdvGTIMES-R"/>
              </a:rPr>
              <a:t>is the transmission type of the candidate (set of various types such </a:t>
            </a:r>
            <a:r>
              <a:rPr lang="en-ID" dirty="0" smtClean="0">
                <a:latin typeface="AdvGTIMES-R"/>
              </a:rPr>
              <a:t>as number </a:t>
            </a:r>
            <a:r>
              <a:rPr lang="en-ID" dirty="0">
                <a:latin typeface="AdvGTIMES-R"/>
              </a:rPr>
              <a:t>of bundles, conductor types and number of circuits) and </a:t>
            </a:r>
            <a:r>
              <a:rPr lang="en-ID" dirty="0">
                <a:latin typeface="AdvGTIMES-IT"/>
              </a:rPr>
              <a:t>C</a:t>
            </a:r>
            <a:r>
              <a:rPr lang="en-ID" sz="800" dirty="0">
                <a:latin typeface="AdvGTIMES-IT"/>
              </a:rPr>
              <a:t>L</a:t>
            </a:r>
            <a:r>
              <a:rPr lang="en-ID" dirty="0">
                <a:latin typeface="AdvGTIMES-R"/>
              </a:rPr>
              <a:t>(</a:t>
            </a:r>
            <a:r>
              <a:rPr lang="en-ID" dirty="0">
                <a:latin typeface="AdvGTIMES-IT"/>
              </a:rPr>
              <a:t>x</a:t>
            </a:r>
            <a:r>
              <a:rPr lang="en-ID" sz="800" dirty="0">
                <a:latin typeface="AdvGTIMES-IT"/>
              </a:rPr>
              <a:t>i</a:t>
            </a:r>
            <a:r>
              <a:rPr lang="en-ID" dirty="0">
                <a:latin typeface="AdvGTIMES-R"/>
              </a:rPr>
              <a:t>) is </a:t>
            </a:r>
            <a:r>
              <a:rPr lang="en-ID" dirty="0" smtClean="0">
                <a:latin typeface="AdvGTIMES-R"/>
              </a:rPr>
              <a:t>the investment </a:t>
            </a:r>
            <a:r>
              <a:rPr lang="en-ID" dirty="0">
                <a:latin typeface="AdvGTIMES-R"/>
              </a:rPr>
              <a:t>cost per km for type </a:t>
            </a:r>
            <a:r>
              <a:rPr lang="en-ID" dirty="0">
                <a:latin typeface="AdvGTIMES-IT"/>
              </a:rPr>
              <a:t>x</a:t>
            </a:r>
            <a:r>
              <a:rPr lang="en-ID" sz="800" dirty="0">
                <a:latin typeface="AdvGTIMES-IT"/>
              </a:rPr>
              <a:t>i</a:t>
            </a:r>
            <a:r>
              <a:rPr lang="en-ID" dirty="0">
                <a:latin typeface="AdvGTIMES-R"/>
              </a:rPr>
              <a:t>.</a:t>
            </a:r>
            <a:endParaRPr lang="en-US" dirty="0"/>
          </a:p>
        </p:txBody>
      </p:sp>
    </p:spTree>
    <p:extLst>
      <p:ext uri="{BB962C8B-B14F-4D97-AF65-F5344CB8AC3E}">
        <p14:creationId xmlns:p14="http://schemas.microsoft.com/office/powerpoint/2010/main" val="137946699"/>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241</a:t>
            </a:fld>
            <a:endParaRPr lang="en-US"/>
          </a:p>
        </p:txBody>
      </p:sp>
      <p:sp>
        <p:nvSpPr>
          <p:cNvPr id="2" name="Rectangle 1"/>
          <p:cNvSpPr/>
          <p:nvPr/>
        </p:nvSpPr>
        <p:spPr>
          <a:xfrm>
            <a:off x="163068" y="189345"/>
            <a:ext cx="2644140" cy="400110"/>
          </a:xfrm>
          <a:prstGeom prst="rect">
            <a:avLst/>
          </a:prstGeom>
        </p:spPr>
        <p:txBody>
          <a:bodyPr wrap="square">
            <a:spAutoFit/>
          </a:bodyPr>
          <a:lstStyle/>
          <a:p>
            <a:r>
              <a:rPr lang="en-US" sz="2000" b="1" dirty="0">
                <a:latin typeface="AdvGTIMES-BI"/>
              </a:rPr>
              <a:t>8.4.2 </a:t>
            </a:r>
            <a:r>
              <a:rPr lang="en-US" sz="2000" b="1" dirty="0" smtClean="0">
                <a:latin typeface="AdvGTIMES-BI"/>
              </a:rPr>
              <a:t>Constraints</a:t>
            </a:r>
            <a:endParaRPr lang="en-US" sz="2000" b="1" dirty="0">
              <a:latin typeface="AdvGTIMES-BI"/>
            </a:endParaRPr>
          </a:p>
        </p:txBody>
      </p:sp>
      <p:sp>
        <p:nvSpPr>
          <p:cNvPr id="3" name="Rectangle 2"/>
          <p:cNvSpPr/>
          <p:nvPr/>
        </p:nvSpPr>
        <p:spPr>
          <a:xfrm>
            <a:off x="574548" y="589455"/>
            <a:ext cx="8852916" cy="923330"/>
          </a:xfrm>
          <a:prstGeom prst="rect">
            <a:avLst/>
          </a:prstGeom>
        </p:spPr>
        <p:txBody>
          <a:bodyPr wrap="square">
            <a:spAutoFit/>
          </a:bodyPr>
          <a:lstStyle/>
          <a:p>
            <a:r>
              <a:rPr lang="en-ID" dirty="0">
                <a:latin typeface="AdvGTIMES-R"/>
              </a:rPr>
              <a:t>As mentioned before, the load-generation balance should be observed during the</a:t>
            </a:r>
          </a:p>
          <a:p>
            <a:r>
              <a:rPr lang="en-ID" dirty="0">
                <a:latin typeface="AdvGTIMES-R"/>
              </a:rPr>
              <a:t>optimization process. Moreover, the capacities of transmission lines should not be</a:t>
            </a:r>
          </a:p>
          <a:p>
            <a:r>
              <a:rPr lang="en-ID" dirty="0">
                <a:latin typeface="AdvGTIMES-R"/>
              </a:rPr>
              <a:t>violated, too. These constraints are described below.</a:t>
            </a:r>
            <a:endParaRPr lang="en-US" dirty="0"/>
          </a:p>
        </p:txBody>
      </p:sp>
      <p:sp>
        <p:nvSpPr>
          <p:cNvPr id="6" name="Rectangle 5"/>
          <p:cNvSpPr/>
          <p:nvPr/>
        </p:nvSpPr>
        <p:spPr>
          <a:xfrm>
            <a:off x="163068" y="1643241"/>
            <a:ext cx="3616696" cy="400110"/>
          </a:xfrm>
          <a:prstGeom prst="rect">
            <a:avLst/>
          </a:prstGeom>
        </p:spPr>
        <p:txBody>
          <a:bodyPr wrap="none">
            <a:spAutoFit/>
          </a:bodyPr>
          <a:lstStyle/>
          <a:p>
            <a:r>
              <a:rPr lang="en-US" sz="2000" b="1" dirty="0">
                <a:latin typeface="AdvGTIMES-B"/>
              </a:rPr>
              <a:t>8.4.2.1 Load Flow Equations</a:t>
            </a:r>
            <a:endParaRPr lang="en-US" sz="2000" b="1" dirty="0"/>
          </a:p>
        </p:txBody>
      </p:sp>
      <p:sp>
        <p:nvSpPr>
          <p:cNvPr id="7" name="Rectangle 6"/>
          <p:cNvSpPr/>
          <p:nvPr/>
        </p:nvSpPr>
        <p:spPr>
          <a:xfrm>
            <a:off x="574548" y="2173807"/>
            <a:ext cx="8971788" cy="2308324"/>
          </a:xfrm>
          <a:prstGeom prst="rect">
            <a:avLst/>
          </a:prstGeom>
        </p:spPr>
        <p:txBody>
          <a:bodyPr wrap="square">
            <a:spAutoFit/>
          </a:bodyPr>
          <a:lstStyle/>
          <a:p>
            <a:r>
              <a:rPr lang="en-ID" dirty="0">
                <a:solidFill>
                  <a:srgbClr val="000000"/>
                </a:solidFill>
                <a:latin typeface="AdvGTIMES-R"/>
              </a:rPr>
              <a:t>For most basic planning studies, it is of normal practice to use DCLF equations, as</a:t>
            </a:r>
          </a:p>
          <a:p>
            <a:r>
              <a:rPr lang="en-ID" dirty="0">
                <a:solidFill>
                  <a:srgbClr val="000000"/>
                </a:solidFill>
                <a:latin typeface="AdvGTIMES-R"/>
              </a:rPr>
              <a:t>the planner avoids any anxiety about voltage problems and possible convergence</a:t>
            </a:r>
          </a:p>
          <a:p>
            <a:r>
              <a:rPr lang="en-ID" dirty="0">
                <a:solidFill>
                  <a:srgbClr val="000000"/>
                </a:solidFill>
                <a:latin typeface="AdvGTIMES-R"/>
              </a:rPr>
              <a:t>difficulties. Moreover, especially for large-scale power systems, the solution time</a:t>
            </a:r>
          </a:p>
          <a:p>
            <a:r>
              <a:rPr lang="en-ID" dirty="0">
                <a:solidFill>
                  <a:srgbClr val="000000"/>
                </a:solidFill>
                <a:latin typeface="AdvGTIMES-R"/>
              </a:rPr>
              <a:t>may be exceptionally high (see </a:t>
            </a:r>
            <a:r>
              <a:rPr lang="en-ID" dirty="0">
                <a:solidFill>
                  <a:srgbClr val="0000FF"/>
                </a:solidFill>
                <a:latin typeface="AdvGTIMES-R"/>
              </a:rPr>
              <a:t>Sect. 8.3</a:t>
            </a:r>
            <a:r>
              <a:rPr lang="en-ID" dirty="0">
                <a:solidFill>
                  <a:srgbClr val="000000"/>
                </a:solidFill>
                <a:latin typeface="AdvGTIMES-R"/>
              </a:rPr>
              <a:t>), if ACLF is employed. It is obvious that</a:t>
            </a:r>
          </a:p>
          <a:p>
            <a:r>
              <a:rPr lang="en-ID" dirty="0">
                <a:solidFill>
                  <a:srgbClr val="000000"/>
                </a:solidFill>
                <a:latin typeface="AdvGTIMES-R"/>
              </a:rPr>
              <a:t>in the final stage, ACLF should be performed to have an acceptable voltage profile</a:t>
            </a:r>
          </a:p>
          <a:p>
            <a:r>
              <a:rPr lang="en-ID" dirty="0">
                <a:solidFill>
                  <a:srgbClr val="000000"/>
                </a:solidFill>
                <a:latin typeface="AdvGTIMES-R"/>
              </a:rPr>
              <a:t>during normal as well as contingency conditions (</a:t>
            </a:r>
            <a:r>
              <a:rPr lang="en-ID" dirty="0">
                <a:solidFill>
                  <a:srgbClr val="0000FF"/>
                </a:solidFill>
                <a:latin typeface="AdvGTIMES-R"/>
              </a:rPr>
              <a:t>Chap. 10</a:t>
            </a:r>
            <a:r>
              <a:rPr lang="en-ID" dirty="0">
                <a:solidFill>
                  <a:srgbClr val="000000"/>
                </a:solidFill>
                <a:latin typeface="AdvGTIMES-R"/>
              </a:rPr>
              <a:t>). Appendix A provides</a:t>
            </a:r>
          </a:p>
          <a:p>
            <a:r>
              <a:rPr lang="en-US" dirty="0">
                <a:solidFill>
                  <a:srgbClr val="000000"/>
                </a:solidFill>
                <a:latin typeface="AdvGTIMES-R"/>
              </a:rPr>
              <a:t>more details on DCLF.</a:t>
            </a:r>
          </a:p>
          <a:p>
            <a:r>
              <a:rPr lang="en-ID" dirty="0">
                <a:solidFill>
                  <a:srgbClr val="000000"/>
                </a:solidFill>
                <a:latin typeface="AdvGTIMES-R"/>
              </a:rPr>
              <a:t>The DCLF equations are in the form of (</a:t>
            </a:r>
            <a:r>
              <a:rPr lang="en-ID" dirty="0">
                <a:solidFill>
                  <a:srgbClr val="0000FF"/>
                </a:solidFill>
                <a:latin typeface="AdvGTIMES-R"/>
              </a:rPr>
              <a:t>8.4</a:t>
            </a:r>
            <a:r>
              <a:rPr lang="en-ID" dirty="0">
                <a:solidFill>
                  <a:srgbClr val="000000"/>
                </a:solidFill>
                <a:latin typeface="AdvGTIMES-R"/>
              </a:rPr>
              <a:t>)</a:t>
            </a:r>
            <a:endParaRPr lang="en-US" dirty="0"/>
          </a:p>
        </p:txBody>
      </p:sp>
      <p:pic>
        <p:nvPicPr>
          <p:cNvPr id="8" name="Picture 7"/>
          <p:cNvPicPr>
            <a:picLocks noChangeAspect="1"/>
          </p:cNvPicPr>
          <p:nvPr/>
        </p:nvPicPr>
        <p:blipFill>
          <a:blip r:embed="rId2"/>
          <a:stretch>
            <a:fillRect/>
          </a:stretch>
        </p:blipFill>
        <p:spPr>
          <a:xfrm>
            <a:off x="1215012" y="4436356"/>
            <a:ext cx="6264780" cy="1498918"/>
          </a:xfrm>
          <a:prstGeom prst="rect">
            <a:avLst/>
          </a:prstGeom>
        </p:spPr>
      </p:pic>
    </p:spTree>
    <p:extLst>
      <p:ext uri="{BB962C8B-B14F-4D97-AF65-F5344CB8AC3E}">
        <p14:creationId xmlns:p14="http://schemas.microsoft.com/office/powerpoint/2010/main" val="557193938"/>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242</a:t>
            </a:fld>
            <a:endParaRPr lang="en-US"/>
          </a:p>
        </p:txBody>
      </p:sp>
      <mc:AlternateContent xmlns:mc="http://schemas.openxmlformats.org/markup-compatibility/2006" xmlns:a14="http://schemas.microsoft.com/office/drawing/2010/main">
        <mc:Choice Requires="a14">
          <p:sp>
            <p:nvSpPr>
              <p:cNvPr id="2" name="Rectangle 1"/>
              <p:cNvSpPr/>
              <p:nvPr/>
            </p:nvSpPr>
            <p:spPr>
              <a:xfrm>
                <a:off x="483108" y="223903"/>
                <a:ext cx="8798052" cy="1477328"/>
              </a:xfrm>
              <a:prstGeom prst="rect">
                <a:avLst/>
              </a:prstGeom>
            </p:spPr>
            <p:txBody>
              <a:bodyPr wrap="square">
                <a:spAutoFit/>
              </a:bodyPr>
              <a:lstStyle/>
              <a:p>
                <a:r>
                  <a:rPr lang="en-ID" dirty="0">
                    <a:latin typeface="AdvGTIMES-R"/>
                  </a:rPr>
                  <a:t>where </a:t>
                </a:r>
                <a:r>
                  <a:rPr lang="en-ID" dirty="0" smtClean="0">
                    <a:latin typeface="Cambria Math" panose="02040503050406030204" pitchFamily="18" charset="0"/>
                    <a:ea typeface="Cambria Math" panose="02040503050406030204" pitchFamily="18" charset="0"/>
                  </a:rPr>
                  <a:t>𝜃</a:t>
                </a:r>
                <a:r>
                  <a:rPr lang="en-ID" sz="800" dirty="0" err="1" smtClean="0">
                    <a:latin typeface="AdvGTIMES-IT"/>
                  </a:rPr>
                  <a:t>i</a:t>
                </a:r>
                <a:r>
                  <a:rPr lang="en-ID" sz="800" dirty="0" smtClean="0">
                    <a:latin typeface="AdvGTIMES-IT"/>
                  </a:rPr>
                  <a:t> </a:t>
                </a:r>
                <a:r>
                  <a:rPr lang="en-ID" dirty="0">
                    <a:latin typeface="AdvGTIMES-R"/>
                  </a:rPr>
                  <a:t>and </a:t>
                </a:r>
                <a14:m>
                  <m:oMath xmlns:m="http://schemas.openxmlformats.org/officeDocument/2006/math">
                    <m:r>
                      <a:rPr lang="en-ID" i="1" dirty="0" smtClean="0">
                        <a:latin typeface="Cambria Math" panose="02040503050406030204" pitchFamily="18" charset="0"/>
                        <a:ea typeface="Cambria Math" panose="02040503050406030204" pitchFamily="18" charset="0"/>
                      </a:rPr>
                      <m:t>𝜃</m:t>
                    </m:r>
                  </m:oMath>
                </a14:m>
                <a:r>
                  <a:rPr lang="en-ID" sz="800" dirty="0" err="1">
                    <a:latin typeface="AdvGTIMES-IT"/>
                  </a:rPr>
                  <a:t>j</a:t>
                </a:r>
                <a:r>
                  <a:rPr lang="en-ID" sz="800" dirty="0">
                    <a:latin typeface="AdvGTIMES-IT"/>
                  </a:rPr>
                  <a:t> </a:t>
                </a:r>
                <a:r>
                  <a:rPr lang="en-ID" dirty="0">
                    <a:latin typeface="AdvGTIMES-R"/>
                  </a:rPr>
                  <a:t>are the voltage phase angles of buses </a:t>
                </a:r>
                <a:r>
                  <a:rPr lang="en-ID" dirty="0" err="1">
                    <a:latin typeface="AdvGTIMES-IT"/>
                  </a:rPr>
                  <a:t>i</a:t>
                </a:r>
                <a:r>
                  <a:rPr lang="en-ID" dirty="0">
                    <a:latin typeface="AdvGTIMES-IT"/>
                  </a:rPr>
                  <a:t> </a:t>
                </a:r>
                <a:r>
                  <a:rPr lang="en-ID" dirty="0">
                    <a:latin typeface="AdvGTIMES-R"/>
                  </a:rPr>
                  <a:t>and </a:t>
                </a:r>
                <a:r>
                  <a:rPr lang="en-ID" dirty="0">
                    <a:latin typeface="AdvGTIMES-IT"/>
                  </a:rPr>
                  <a:t>j</a:t>
                </a:r>
                <a:r>
                  <a:rPr lang="en-ID" dirty="0">
                    <a:latin typeface="AdvGTIMES-R"/>
                  </a:rPr>
                  <a:t>, respectively; </a:t>
                </a:r>
                <a:r>
                  <a:rPr lang="en-ID" dirty="0" err="1">
                    <a:latin typeface="AdvGTIMES-IT"/>
                  </a:rPr>
                  <a:t>B</a:t>
                </a:r>
                <a:r>
                  <a:rPr lang="en-ID" sz="800" dirty="0" err="1">
                    <a:latin typeface="AdvGTIMES-IT"/>
                  </a:rPr>
                  <a:t>ij</a:t>
                </a:r>
                <a:r>
                  <a:rPr lang="en-ID" sz="800" dirty="0">
                    <a:latin typeface="AdvGTIMES-IT"/>
                  </a:rPr>
                  <a:t> </a:t>
                </a:r>
                <a:r>
                  <a:rPr lang="en-ID" dirty="0">
                    <a:latin typeface="AdvGTIMES-R"/>
                  </a:rPr>
                  <a:t>is the</a:t>
                </a:r>
              </a:p>
              <a:p>
                <a:r>
                  <a:rPr lang="en-ID" dirty="0">
                    <a:latin typeface="AdvGTIMES-R"/>
                  </a:rPr>
                  <a:t>imaginary part of the element </a:t>
                </a:r>
                <a:r>
                  <a:rPr lang="en-ID" dirty="0" err="1">
                    <a:latin typeface="AdvGTIMES-IT"/>
                  </a:rPr>
                  <a:t>ij</a:t>
                </a:r>
                <a:r>
                  <a:rPr lang="en-ID" dirty="0">
                    <a:latin typeface="AdvGTIMES-IT"/>
                  </a:rPr>
                  <a:t> </a:t>
                </a:r>
                <a:r>
                  <a:rPr lang="en-ID" dirty="0">
                    <a:latin typeface="AdvGTIMES-R"/>
                  </a:rPr>
                  <a:t>of the admittance matrix, </a:t>
                </a:r>
                <a:r>
                  <a:rPr lang="en-ID" dirty="0" err="1">
                    <a:latin typeface="AdvGTIMES-IT"/>
                  </a:rPr>
                  <a:t>P</a:t>
                </a:r>
                <a:r>
                  <a:rPr lang="en-ID" sz="800" dirty="0" err="1">
                    <a:latin typeface="AdvGTIMES-IT"/>
                  </a:rPr>
                  <a:t>Gi</a:t>
                </a:r>
                <a:r>
                  <a:rPr lang="en-ID" sz="800" dirty="0">
                    <a:latin typeface="AdvGTIMES-IT"/>
                  </a:rPr>
                  <a:t> </a:t>
                </a:r>
                <a:r>
                  <a:rPr lang="en-ID" dirty="0">
                    <a:latin typeface="AdvGTIMES-R"/>
                  </a:rPr>
                  <a:t>is the power generation</a:t>
                </a:r>
              </a:p>
              <a:p>
                <a:r>
                  <a:rPr lang="en-ID" dirty="0">
                    <a:latin typeface="AdvGTIMES-R"/>
                  </a:rPr>
                  <a:t>at bus </a:t>
                </a:r>
                <a:r>
                  <a:rPr lang="en-ID" dirty="0" err="1">
                    <a:latin typeface="AdvGTIMES-IT"/>
                  </a:rPr>
                  <a:t>i</a:t>
                </a:r>
                <a:r>
                  <a:rPr lang="en-ID" dirty="0">
                    <a:latin typeface="AdvGTIMES-R"/>
                  </a:rPr>
                  <a:t>, </a:t>
                </a:r>
                <a:r>
                  <a:rPr lang="en-ID" dirty="0" err="1">
                    <a:latin typeface="AdvGTIMES-IT"/>
                  </a:rPr>
                  <a:t>P</a:t>
                </a:r>
                <a:r>
                  <a:rPr lang="en-ID" sz="800" dirty="0" err="1">
                    <a:latin typeface="AdvGTIMES-IT"/>
                  </a:rPr>
                  <a:t>Di</a:t>
                </a:r>
                <a:r>
                  <a:rPr lang="en-ID" sz="800" dirty="0">
                    <a:latin typeface="AdvGTIMES-IT"/>
                  </a:rPr>
                  <a:t> </a:t>
                </a:r>
                <a:r>
                  <a:rPr lang="en-ID" dirty="0">
                    <a:latin typeface="AdvGTIMES-R"/>
                  </a:rPr>
                  <a:t>is the power demand at bus </a:t>
                </a:r>
                <a:r>
                  <a:rPr lang="en-ID" dirty="0" err="1">
                    <a:latin typeface="AdvGTIMES-IT"/>
                  </a:rPr>
                  <a:t>i</a:t>
                </a:r>
                <a:r>
                  <a:rPr lang="en-ID" dirty="0">
                    <a:latin typeface="AdvGTIMES-R"/>
                  </a:rPr>
                  <a:t>, and </a:t>
                </a:r>
                <a:r>
                  <a:rPr lang="en-ID" dirty="0">
                    <a:latin typeface="AdvGTIMES-IT"/>
                  </a:rPr>
                  <a:t>n </a:t>
                </a:r>
                <a:r>
                  <a:rPr lang="en-ID" dirty="0">
                    <a:latin typeface="AdvGTIMES-R"/>
                  </a:rPr>
                  <a:t>is the set of system buses.</a:t>
                </a:r>
              </a:p>
              <a:p>
                <a:r>
                  <a:rPr lang="en-ID" dirty="0">
                    <a:latin typeface="AdvGTIMES-R"/>
                  </a:rPr>
                  <a:t>The index </a:t>
                </a:r>
                <a:r>
                  <a:rPr lang="en-ID" dirty="0">
                    <a:latin typeface="AdvGTIMES-IT"/>
                  </a:rPr>
                  <a:t>m </a:t>
                </a:r>
                <a:r>
                  <a:rPr lang="en-ID" dirty="0">
                    <a:latin typeface="AdvGTIMES-R"/>
                  </a:rPr>
                  <a:t>shows the contingency parameters and variables. </a:t>
                </a:r>
                <a:r>
                  <a:rPr lang="en-ID" dirty="0">
                    <a:latin typeface="AdvGTIMES-IT"/>
                  </a:rPr>
                  <a:t>C </a:t>
                </a:r>
                <a:r>
                  <a:rPr lang="en-ID" dirty="0">
                    <a:latin typeface="AdvGTIMES-R"/>
                  </a:rPr>
                  <a:t>is the set of</a:t>
                </a:r>
              </a:p>
              <a:p>
                <a:r>
                  <a:rPr lang="en-ID" dirty="0">
                    <a:latin typeface="AdvGTIMES-R"/>
                  </a:rPr>
                  <a:t>contingencies. </a:t>
                </a:r>
                <a:r>
                  <a:rPr lang="en-ID" dirty="0">
                    <a:latin typeface="AdvGTIMES-IT"/>
                  </a:rPr>
                  <a:t>N </a:t>
                </a:r>
                <a:r>
                  <a:rPr lang="en-ID" dirty="0">
                    <a:latin typeface="AdvGTIMES-R"/>
                  </a:rPr>
                  <a:t>is the system number of buses.</a:t>
                </a:r>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483108" y="223903"/>
                <a:ext cx="8798052" cy="1477328"/>
              </a:xfrm>
              <a:prstGeom prst="rect">
                <a:avLst/>
              </a:prstGeom>
              <a:blipFill rotWithShape="0">
                <a:blip r:embed="rId2"/>
                <a:stretch>
                  <a:fillRect l="-554" t="-2893" b="-5785"/>
                </a:stretch>
              </a:blipFill>
            </p:spPr>
            <p:txBody>
              <a:bodyPr/>
              <a:lstStyle/>
              <a:p>
                <a:r>
                  <a:rPr lang="en-US">
                    <a:noFill/>
                  </a:rPr>
                  <a:t> </a:t>
                </a:r>
              </a:p>
            </p:txBody>
          </p:sp>
        </mc:Fallback>
      </mc:AlternateContent>
      <p:sp>
        <p:nvSpPr>
          <p:cNvPr id="3" name="Rectangle 2"/>
          <p:cNvSpPr/>
          <p:nvPr/>
        </p:nvSpPr>
        <p:spPr>
          <a:xfrm>
            <a:off x="88680" y="1836158"/>
            <a:ext cx="3514360" cy="400110"/>
          </a:xfrm>
          <a:prstGeom prst="rect">
            <a:avLst/>
          </a:prstGeom>
        </p:spPr>
        <p:txBody>
          <a:bodyPr wrap="none">
            <a:spAutoFit/>
          </a:bodyPr>
          <a:lstStyle/>
          <a:p>
            <a:r>
              <a:rPr lang="en-US" sz="2000" b="1" dirty="0">
                <a:latin typeface="AdvGTIMES-B"/>
              </a:rPr>
              <a:t>8.4.2.2 Transmission Limits</a:t>
            </a:r>
            <a:endParaRPr lang="en-US" sz="2000" b="1" dirty="0"/>
          </a:p>
        </p:txBody>
      </p:sp>
      <p:sp>
        <p:nvSpPr>
          <p:cNvPr id="6" name="Rectangle 5"/>
          <p:cNvSpPr/>
          <p:nvPr/>
        </p:nvSpPr>
        <p:spPr>
          <a:xfrm>
            <a:off x="483108" y="2371195"/>
            <a:ext cx="8798052" cy="646331"/>
          </a:xfrm>
          <a:prstGeom prst="rect">
            <a:avLst/>
          </a:prstGeom>
        </p:spPr>
        <p:txBody>
          <a:bodyPr wrap="square">
            <a:spAutoFit/>
          </a:bodyPr>
          <a:lstStyle/>
          <a:p>
            <a:r>
              <a:rPr lang="en-ID" dirty="0">
                <a:solidFill>
                  <a:srgbClr val="000000"/>
                </a:solidFill>
                <a:latin typeface="AdvGTIMES-R"/>
              </a:rPr>
              <a:t>For each of the transmission lines, the power transfer should not violate its rating</a:t>
            </a:r>
          </a:p>
          <a:p>
            <a:r>
              <a:rPr lang="en-ID" dirty="0">
                <a:solidFill>
                  <a:srgbClr val="000000"/>
                </a:solidFill>
                <a:latin typeface="AdvGTIMES-R"/>
              </a:rPr>
              <a:t>during both normal and contingency conditions (N </a:t>
            </a:r>
            <a:r>
              <a:rPr lang="en-ID" dirty="0">
                <a:solidFill>
                  <a:srgbClr val="000000"/>
                </a:solidFill>
                <a:latin typeface="AdvTir_symb"/>
              </a:rPr>
              <a:t>- </a:t>
            </a:r>
            <a:r>
              <a:rPr lang="en-ID" dirty="0">
                <a:solidFill>
                  <a:srgbClr val="000000"/>
                </a:solidFill>
                <a:latin typeface="AdvGTIMES-R"/>
              </a:rPr>
              <a:t>1, in our examples</a:t>
            </a:r>
            <a:r>
              <a:rPr lang="en-ID" sz="800" dirty="0">
                <a:solidFill>
                  <a:srgbClr val="0000FF"/>
                </a:solidFill>
                <a:latin typeface="AdvGTIMES-R"/>
              </a:rPr>
              <a:t>11</a:t>
            </a:r>
            <a:r>
              <a:rPr lang="en-ID" dirty="0">
                <a:solidFill>
                  <a:srgbClr val="000000"/>
                </a:solidFill>
                <a:latin typeface="AdvGTIMES-R"/>
              </a:rPr>
              <a:t>), so</a:t>
            </a:r>
            <a:endParaRPr lang="en-US" dirty="0"/>
          </a:p>
        </p:txBody>
      </p:sp>
      <p:sp>
        <p:nvSpPr>
          <p:cNvPr id="7" name="Rectangle 6"/>
          <p:cNvSpPr/>
          <p:nvPr/>
        </p:nvSpPr>
        <p:spPr>
          <a:xfrm>
            <a:off x="483108" y="4016674"/>
            <a:ext cx="9063228" cy="1477328"/>
          </a:xfrm>
          <a:prstGeom prst="rect">
            <a:avLst/>
          </a:prstGeom>
        </p:spPr>
        <p:txBody>
          <a:bodyPr wrap="square">
            <a:spAutoFit/>
          </a:bodyPr>
          <a:lstStyle/>
          <a:p>
            <a:r>
              <a:rPr lang="en-US" dirty="0">
                <a:latin typeface="AdvGTIMES-R"/>
              </a:rPr>
              <a:t>where </a:t>
            </a:r>
            <a:r>
              <a:rPr lang="en-US" dirty="0" err="1" smtClean="0">
                <a:latin typeface="AdvGTIMES-IT"/>
              </a:rPr>
              <a:t>P</a:t>
            </a:r>
            <a:r>
              <a:rPr lang="en-US" sz="800" dirty="0" err="1" smtClean="0">
                <a:latin typeface="AdvGTIMES-IT"/>
              </a:rPr>
              <a:t>no</a:t>
            </a:r>
            <a:r>
              <a:rPr lang="en-US" sz="800" dirty="0" smtClean="0">
                <a:latin typeface="AdvGTIMES-IT"/>
              </a:rPr>
              <a:t> k </a:t>
            </a:r>
            <a:r>
              <a:rPr lang="en-US" dirty="0">
                <a:latin typeface="AdvGTIMES-R"/>
              </a:rPr>
              <a:t>and </a:t>
            </a:r>
            <a:r>
              <a:rPr lang="en-US" dirty="0" err="1" smtClean="0">
                <a:latin typeface="AdvGTIMES-IT"/>
              </a:rPr>
              <a:t>P</a:t>
            </a:r>
            <a:r>
              <a:rPr lang="en-US" sz="800" dirty="0" err="1" smtClean="0">
                <a:latin typeface="AdvGTIMES-IT"/>
              </a:rPr>
              <a:t>co</a:t>
            </a:r>
            <a:r>
              <a:rPr lang="en-US" sz="800" dirty="0" smtClean="0">
                <a:latin typeface="AdvGTIMES-IT"/>
              </a:rPr>
              <a:t> </a:t>
            </a:r>
            <a:r>
              <a:rPr lang="en-ID" sz="800" dirty="0" smtClean="0">
                <a:latin typeface="AdvGTIMES-IT"/>
              </a:rPr>
              <a:t>k </a:t>
            </a:r>
            <a:r>
              <a:rPr lang="en-ID" dirty="0">
                <a:latin typeface="AdvGTIMES-R"/>
              </a:rPr>
              <a:t>are the line </a:t>
            </a:r>
            <a:r>
              <a:rPr lang="en-ID" dirty="0">
                <a:latin typeface="AdvGTIMES-IT"/>
              </a:rPr>
              <a:t>k </a:t>
            </a:r>
            <a:r>
              <a:rPr lang="en-ID" dirty="0">
                <a:latin typeface="AdvGTIMES-R"/>
              </a:rPr>
              <a:t>ratings during normal and contingency conditions,</a:t>
            </a:r>
          </a:p>
          <a:p>
            <a:r>
              <a:rPr lang="en-ID" dirty="0">
                <a:latin typeface="AdvGTIMES-R"/>
              </a:rPr>
              <a:t>respectively; </a:t>
            </a:r>
            <a:r>
              <a:rPr lang="en-ID" dirty="0">
                <a:latin typeface="AdvPSMP10"/>
              </a:rPr>
              <a:t>h</a:t>
            </a:r>
            <a:r>
              <a:rPr lang="en-ID" sz="800" dirty="0">
                <a:latin typeface="AdvGTIMES-IT"/>
              </a:rPr>
              <a:t>i </a:t>
            </a:r>
            <a:r>
              <a:rPr lang="en-ID" dirty="0">
                <a:latin typeface="AdvGTIMES-R"/>
              </a:rPr>
              <a:t>and </a:t>
            </a:r>
            <a:r>
              <a:rPr lang="en-ID" dirty="0" err="1">
                <a:latin typeface="AdvPSMP10"/>
              </a:rPr>
              <a:t>h</a:t>
            </a:r>
            <a:r>
              <a:rPr lang="en-ID" sz="800" dirty="0" err="1">
                <a:latin typeface="AdvGTIMES-IT"/>
              </a:rPr>
              <a:t>j</a:t>
            </a:r>
            <a:r>
              <a:rPr lang="en-ID" sz="800" dirty="0">
                <a:latin typeface="AdvGTIMES-IT"/>
              </a:rPr>
              <a:t> </a:t>
            </a:r>
            <a:r>
              <a:rPr lang="en-ID" dirty="0">
                <a:latin typeface="AdvGTIMES-R"/>
              </a:rPr>
              <a:t>are the voltage phase angles of line </a:t>
            </a:r>
            <a:r>
              <a:rPr lang="en-ID" dirty="0">
                <a:latin typeface="AdvGTIMES-IT"/>
              </a:rPr>
              <a:t>k </a:t>
            </a:r>
            <a:r>
              <a:rPr lang="en-ID" dirty="0">
                <a:latin typeface="AdvGTIMES-R"/>
              </a:rPr>
              <a:t>during </a:t>
            </a:r>
            <a:r>
              <a:rPr lang="en-ID" dirty="0" smtClean="0">
                <a:latin typeface="AdvGTIMES-R"/>
              </a:rPr>
              <a:t>normal </a:t>
            </a:r>
            <a:r>
              <a:rPr lang="en-US" dirty="0" smtClean="0">
                <a:latin typeface="AdvGTIMES-R"/>
              </a:rPr>
              <a:t>conditions</a:t>
            </a:r>
            <a:r>
              <a:rPr lang="en-US" dirty="0">
                <a:latin typeface="AdvGTIMES-R"/>
              </a:rPr>
              <a:t>; </a:t>
            </a:r>
            <a:r>
              <a:rPr lang="en-US" dirty="0" err="1">
                <a:latin typeface="AdvPSMP10"/>
              </a:rPr>
              <a:t>h</a:t>
            </a:r>
            <a:r>
              <a:rPr lang="en-US" sz="800" dirty="0" err="1">
                <a:latin typeface="AdvGTIMES-IT"/>
              </a:rPr>
              <a:t>mi</a:t>
            </a:r>
            <a:endParaRPr lang="en-US" sz="800" dirty="0">
              <a:latin typeface="AdvGTIMES-IT"/>
            </a:endParaRPr>
          </a:p>
          <a:p>
            <a:r>
              <a:rPr lang="en-US" dirty="0">
                <a:latin typeface="AdvGTIMES-R"/>
              </a:rPr>
              <a:t>and </a:t>
            </a:r>
            <a:r>
              <a:rPr lang="en-US" dirty="0" err="1" smtClean="0">
                <a:latin typeface="AdvPSMP10"/>
              </a:rPr>
              <a:t>h</a:t>
            </a:r>
            <a:r>
              <a:rPr lang="en-US" sz="800" dirty="0" err="1" smtClean="0">
                <a:latin typeface="AdvGTIMES-IT"/>
              </a:rPr>
              <a:t>mj</a:t>
            </a:r>
            <a:r>
              <a:rPr lang="en-US" sz="800" dirty="0" smtClean="0">
                <a:latin typeface="AdvGTIMES-IT"/>
              </a:rPr>
              <a:t> </a:t>
            </a:r>
            <a:r>
              <a:rPr lang="en-ID" dirty="0" smtClean="0">
                <a:latin typeface="AdvGTIMES-R"/>
              </a:rPr>
              <a:t>are </a:t>
            </a:r>
            <a:r>
              <a:rPr lang="en-ID" dirty="0">
                <a:latin typeface="AdvGTIMES-R"/>
              </a:rPr>
              <a:t>the voltage phase angles of line </a:t>
            </a:r>
            <a:r>
              <a:rPr lang="en-ID" dirty="0">
                <a:latin typeface="AdvGTIMES-IT"/>
              </a:rPr>
              <a:t>k </a:t>
            </a:r>
            <a:r>
              <a:rPr lang="en-ID" dirty="0">
                <a:latin typeface="AdvGTIMES-R"/>
              </a:rPr>
              <a:t>following </a:t>
            </a:r>
            <a:r>
              <a:rPr lang="en-ID" dirty="0" smtClean="0">
                <a:latin typeface="AdvGTIMES-R"/>
              </a:rPr>
              <a:t>contingency m</a:t>
            </a:r>
            <a:r>
              <a:rPr lang="en-ID" dirty="0">
                <a:latin typeface="AdvGTIMES-R"/>
              </a:rPr>
              <a:t>; and Le is the set of existing lines. </a:t>
            </a:r>
            <a:r>
              <a:rPr lang="en-ID" dirty="0" err="1">
                <a:latin typeface="AdvGTIMES-IT"/>
              </a:rPr>
              <a:t>Lc</a:t>
            </a:r>
            <a:r>
              <a:rPr lang="en-ID" dirty="0">
                <a:latin typeface="AdvGTIMES-IT"/>
              </a:rPr>
              <a:t> </a:t>
            </a:r>
            <a:r>
              <a:rPr lang="en-ID" dirty="0">
                <a:latin typeface="AdvGTIMES-R"/>
              </a:rPr>
              <a:t>is defined earlier. </a:t>
            </a:r>
            <a:r>
              <a:rPr lang="en-ID" dirty="0" err="1">
                <a:latin typeface="AdvGTIMES-IT"/>
              </a:rPr>
              <a:t>b</a:t>
            </a:r>
            <a:r>
              <a:rPr lang="en-ID" sz="800" dirty="0" err="1">
                <a:latin typeface="AdvGTIMES-IT"/>
              </a:rPr>
              <a:t>k</a:t>
            </a:r>
            <a:r>
              <a:rPr lang="en-ID" sz="800" dirty="0">
                <a:latin typeface="AdvGTIMES-IT"/>
              </a:rPr>
              <a:t> </a:t>
            </a:r>
            <a:r>
              <a:rPr lang="en-ID" dirty="0">
                <a:latin typeface="AdvGTIMES-R"/>
              </a:rPr>
              <a:t>and </a:t>
            </a:r>
            <a:r>
              <a:rPr lang="en-ID" dirty="0" err="1" smtClean="0">
                <a:latin typeface="AdvGTIMES-IT"/>
              </a:rPr>
              <a:t>b</a:t>
            </a:r>
            <a:r>
              <a:rPr lang="en-ID" sz="800" dirty="0" err="1" smtClean="0">
                <a:latin typeface="AdvGTIMES-IT"/>
              </a:rPr>
              <a:t>mk</a:t>
            </a:r>
            <a:r>
              <a:rPr lang="en-ID" sz="800" dirty="0" smtClean="0">
                <a:latin typeface="AdvGTIMES-IT"/>
              </a:rPr>
              <a:t>  </a:t>
            </a:r>
            <a:r>
              <a:rPr lang="en-US" dirty="0" smtClean="0">
                <a:latin typeface="AdvGTIMES-R"/>
              </a:rPr>
              <a:t>represent the </a:t>
            </a:r>
            <a:r>
              <a:rPr lang="en-ID" dirty="0" smtClean="0">
                <a:latin typeface="AdvGTIMES-R"/>
              </a:rPr>
              <a:t>line </a:t>
            </a:r>
            <a:r>
              <a:rPr lang="en-ID" dirty="0">
                <a:latin typeface="AdvGTIMES-IT"/>
              </a:rPr>
              <a:t>k </a:t>
            </a:r>
            <a:r>
              <a:rPr lang="en-ID" dirty="0">
                <a:latin typeface="AdvGTIMES-R"/>
              </a:rPr>
              <a:t>admittances in normal and contingency conditions, respectively.</a:t>
            </a:r>
            <a:endParaRPr lang="en-US" dirty="0"/>
          </a:p>
        </p:txBody>
      </p:sp>
      <p:pic>
        <p:nvPicPr>
          <p:cNvPr id="8" name="Picture 7"/>
          <p:cNvPicPr>
            <a:picLocks noChangeAspect="1"/>
          </p:cNvPicPr>
          <p:nvPr/>
        </p:nvPicPr>
        <p:blipFill>
          <a:blip r:embed="rId3"/>
          <a:stretch>
            <a:fillRect/>
          </a:stretch>
        </p:blipFill>
        <p:spPr>
          <a:xfrm>
            <a:off x="1546639" y="2976569"/>
            <a:ext cx="6606934" cy="973639"/>
          </a:xfrm>
          <a:prstGeom prst="rect">
            <a:avLst/>
          </a:prstGeom>
        </p:spPr>
      </p:pic>
    </p:spTree>
    <p:extLst>
      <p:ext uri="{BB962C8B-B14F-4D97-AF65-F5344CB8AC3E}">
        <p14:creationId xmlns:p14="http://schemas.microsoft.com/office/powerpoint/2010/main" val="3162634803"/>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243</a:t>
            </a:fld>
            <a:endParaRPr lang="en-US"/>
          </a:p>
        </p:txBody>
      </p:sp>
      <p:sp>
        <p:nvSpPr>
          <p:cNvPr id="2" name="Rectangle 1"/>
          <p:cNvSpPr/>
          <p:nvPr/>
        </p:nvSpPr>
        <p:spPr>
          <a:xfrm>
            <a:off x="195708" y="217670"/>
            <a:ext cx="3517310" cy="400110"/>
          </a:xfrm>
          <a:prstGeom prst="rect">
            <a:avLst/>
          </a:prstGeom>
        </p:spPr>
        <p:txBody>
          <a:bodyPr wrap="none">
            <a:spAutoFit/>
          </a:bodyPr>
          <a:lstStyle/>
          <a:p>
            <a:r>
              <a:rPr lang="en-US" sz="2000" b="1" dirty="0">
                <a:latin typeface="AdvGTIMES-B"/>
              </a:rPr>
              <a:t>8.5 Solution Methodologies</a:t>
            </a:r>
            <a:endParaRPr lang="en-US" sz="2000" b="1" dirty="0"/>
          </a:p>
        </p:txBody>
      </p:sp>
      <p:sp>
        <p:nvSpPr>
          <p:cNvPr id="3" name="Rectangle 2"/>
          <p:cNvSpPr/>
          <p:nvPr/>
        </p:nvSpPr>
        <p:spPr>
          <a:xfrm>
            <a:off x="400812" y="751576"/>
            <a:ext cx="9026652" cy="1754326"/>
          </a:xfrm>
          <a:prstGeom prst="rect">
            <a:avLst/>
          </a:prstGeom>
        </p:spPr>
        <p:txBody>
          <a:bodyPr wrap="square">
            <a:spAutoFit/>
          </a:bodyPr>
          <a:lstStyle/>
          <a:p>
            <a:r>
              <a:rPr lang="en-ID" dirty="0">
                <a:solidFill>
                  <a:srgbClr val="000000"/>
                </a:solidFill>
                <a:latin typeface="AdvGTIMES-R"/>
              </a:rPr>
              <a:t>The problem formulated in </a:t>
            </a:r>
            <a:r>
              <a:rPr lang="en-ID" dirty="0">
                <a:solidFill>
                  <a:srgbClr val="0000FF"/>
                </a:solidFill>
                <a:latin typeface="AdvGTIMES-R"/>
              </a:rPr>
              <a:t>Sect. 8.4 </a:t>
            </a:r>
            <a:r>
              <a:rPr lang="en-ID" dirty="0">
                <a:solidFill>
                  <a:srgbClr val="000000"/>
                </a:solidFill>
                <a:latin typeface="AdvGTIMES-R"/>
              </a:rPr>
              <a:t>may be solved by available optimization</a:t>
            </a:r>
          </a:p>
          <a:p>
            <a:r>
              <a:rPr lang="en-ID" dirty="0">
                <a:solidFill>
                  <a:srgbClr val="000000"/>
                </a:solidFill>
                <a:latin typeface="AdvGTIMES-R"/>
              </a:rPr>
              <a:t>techniques. Both mathematical based options and heuristic types may be tried,</a:t>
            </a:r>
          </a:p>
          <a:p>
            <a:r>
              <a:rPr lang="en-ID" dirty="0">
                <a:solidFill>
                  <a:srgbClr val="000000"/>
                </a:solidFill>
                <a:latin typeface="AdvGTIMES-R"/>
              </a:rPr>
              <a:t>each with its own capabilities and drawbacks. For a practical specially large scale</a:t>
            </a:r>
          </a:p>
          <a:p>
            <a:r>
              <a:rPr lang="en-ID" dirty="0">
                <a:solidFill>
                  <a:srgbClr val="000000"/>
                </a:solidFill>
                <a:latin typeface="AdvGTIMES-R"/>
              </a:rPr>
              <a:t>system, the approach employed should be robust and flexible enough to be applied.</a:t>
            </a:r>
          </a:p>
          <a:p>
            <a:r>
              <a:rPr lang="en-ID" dirty="0">
                <a:solidFill>
                  <a:srgbClr val="000000"/>
                </a:solidFill>
                <a:latin typeface="AdvGTIMES-R"/>
              </a:rPr>
              <a:t>Two methods are proposed here to solve the NEP problem. The solution</a:t>
            </a:r>
          </a:p>
          <a:p>
            <a:r>
              <a:rPr lang="en-ID" dirty="0">
                <a:solidFill>
                  <a:srgbClr val="000000"/>
                </a:solidFill>
                <a:latin typeface="AdvGTIMES-R"/>
              </a:rPr>
              <a:t>methodologies are demonstrated through observations on the </a:t>
            </a:r>
            <a:r>
              <a:rPr lang="en-ID" dirty="0" err="1">
                <a:solidFill>
                  <a:srgbClr val="000000"/>
                </a:solidFill>
                <a:latin typeface="AdvGTIMES-R"/>
              </a:rPr>
              <a:t>Garver</a:t>
            </a:r>
            <a:r>
              <a:rPr lang="en-ID" dirty="0">
                <a:solidFill>
                  <a:srgbClr val="000000"/>
                </a:solidFill>
                <a:latin typeface="AdvGTIMES-R"/>
              </a:rPr>
              <a:t> test system.</a:t>
            </a:r>
            <a:endParaRPr lang="en-US" dirty="0"/>
          </a:p>
        </p:txBody>
      </p:sp>
      <p:sp>
        <p:nvSpPr>
          <p:cNvPr id="6" name="Rectangle 5"/>
          <p:cNvSpPr/>
          <p:nvPr/>
        </p:nvSpPr>
        <p:spPr>
          <a:xfrm>
            <a:off x="177974" y="2639698"/>
            <a:ext cx="3374642" cy="400110"/>
          </a:xfrm>
          <a:prstGeom prst="rect">
            <a:avLst/>
          </a:prstGeom>
        </p:spPr>
        <p:txBody>
          <a:bodyPr wrap="none">
            <a:spAutoFit/>
          </a:bodyPr>
          <a:lstStyle/>
          <a:p>
            <a:r>
              <a:rPr lang="en-US" sz="2000" b="1" dirty="0">
                <a:latin typeface="AdvGTIMES-BI"/>
              </a:rPr>
              <a:t>8.5.1 Enumeration Method</a:t>
            </a:r>
            <a:endParaRPr lang="en-US" sz="2000" b="1" dirty="0"/>
          </a:p>
        </p:txBody>
      </p:sp>
      <p:sp>
        <p:nvSpPr>
          <p:cNvPr id="7" name="Rectangle 6"/>
          <p:cNvSpPr/>
          <p:nvPr/>
        </p:nvSpPr>
        <p:spPr>
          <a:xfrm>
            <a:off x="400812" y="3215066"/>
            <a:ext cx="9264396" cy="2031325"/>
          </a:xfrm>
          <a:prstGeom prst="rect">
            <a:avLst/>
          </a:prstGeom>
        </p:spPr>
        <p:txBody>
          <a:bodyPr wrap="square">
            <a:spAutoFit/>
          </a:bodyPr>
          <a:lstStyle/>
          <a:p>
            <a:r>
              <a:rPr lang="en-ID" dirty="0">
                <a:latin typeface="AdvGTIMES-R"/>
              </a:rPr>
              <a:t>If the system is not large, the search space can be completely checked to find the</a:t>
            </a:r>
          </a:p>
          <a:p>
            <a:r>
              <a:rPr lang="en-ID" dirty="0">
                <a:latin typeface="AdvGTIMES-R"/>
              </a:rPr>
              <a:t>best solution. In other words, various topologies may be checked to find out the</a:t>
            </a:r>
          </a:p>
          <a:p>
            <a:r>
              <a:rPr lang="en-ID" dirty="0">
                <a:latin typeface="AdvGTIMES-R"/>
              </a:rPr>
              <a:t>solutions which are feasible; in other words resulting in acceptable normal and</a:t>
            </a:r>
          </a:p>
          <a:p>
            <a:r>
              <a:rPr lang="en-ID" dirty="0">
                <a:latin typeface="AdvGTIMES-R"/>
              </a:rPr>
              <a:t>N </a:t>
            </a:r>
            <a:r>
              <a:rPr lang="en-ID" dirty="0">
                <a:latin typeface="AdvTir_symb"/>
              </a:rPr>
              <a:t>- </a:t>
            </a:r>
            <a:r>
              <a:rPr lang="en-ID" dirty="0">
                <a:latin typeface="AdvGTIMES-R"/>
              </a:rPr>
              <a:t>1 conditions. From those feasible, the one resulting in the least investment</a:t>
            </a:r>
          </a:p>
          <a:p>
            <a:r>
              <a:rPr lang="en-ID" dirty="0">
                <a:latin typeface="AdvGTIMES-R"/>
              </a:rPr>
              <a:t>cost would be the final solution.</a:t>
            </a:r>
          </a:p>
          <a:p>
            <a:r>
              <a:rPr lang="en-ID" dirty="0">
                <a:latin typeface="AdvGTIMES-R"/>
              </a:rPr>
              <a:t>Obviously, for large scale systems, the enumeration method fails to find a</a:t>
            </a:r>
          </a:p>
          <a:p>
            <a:r>
              <a:rPr lang="en-ID" dirty="0">
                <a:latin typeface="AdvGTIMES-R"/>
              </a:rPr>
              <a:t>solution as the search space is exceptionally large.</a:t>
            </a:r>
            <a:endParaRPr lang="en-US" dirty="0"/>
          </a:p>
        </p:txBody>
      </p:sp>
    </p:spTree>
    <p:extLst>
      <p:ext uri="{BB962C8B-B14F-4D97-AF65-F5344CB8AC3E}">
        <p14:creationId xmlns:p14="http://schemas.microsoft.com/office/powerpoint/2010/main" val="4157218005"/>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244</a:t>
            </a:fld>
            <a:endParaRPr lang="en-US"/>
          </a:p>
        </p:txBody>
      </p:sp>
      <p:sp>
        <p:nvSpPr>
          <p:cNvPr id="2" name="Rectangle 1"/>
          <p:cNvSpPr/>
          <p:nvPr/>
        </p:nvSpPr>
        <p:spPr>
          <a:xfrm>
            <a:off x="201509" y="153662"/>
            <a:ext cx="3046027" cy="400110"/>
          </a:xfrm>
          <a:prstGeom prst="rect">
            <a:avLst/>
          </a:prstGeom>
        </p:spPr>
        <p:txBody>
          <a:bodyPr wrap="none">
            <a:spAutoFit/>
          </a:bodyPr>
          <a:lstStyle/>
          <a:p>
            <a:r>
              <a:rPr lang="en-US" sz="2000" b="1" dirty="0">
                <a:latin typeface="AdvGTIMES-BI"/>
              </a:rPr>
              <a:t>8.5.2 Heuristic Methods</a:t>
            </a:r>
            <a:endParaRPr lang="en-US" sz="2000" b="1" dirty="0"/>
          </a:p>
        </p:txBody>
      </p:sp>
      <p:sp>
        <p:nvSpPr>
          <p:cNvPr id="6" name="Rectangle 5"/>
          <p:cNvSpPr/>
          <p:nvPr/>
        </p:nvSpPr>
        <p:spPr>
          <a:xfrm>
            <a:off x="530352" y="670026"/>
            <a:ext cx="8942832" cy="2585323"/>
          </a:xfrm>
          <a:prstGeom prst="rect">
            <a:avLst/>
          </a:prstGeom>
        </p:spPr>
        <p:txBody>
          <a:bodyPr wrap="square">
            <a:spAutoFit/>
          </a:bodyPr>
          <a:lstStyle/>
          <a:p>
            <a:r>
              <a:rPr lang="en-ID" dirty="0">
                <a:solidFill>
                  <a:srgbClr val="000000"/>
                </a:solidFill>
                <a:latin typeface="AdvGTIMES-R"/>
              </a:rPr>
              <a:t>One way to solve such a problem is to choose the methods based, somehow, on</a:t>
            </a:r>
          </a:p>
          <a:p>
            <a:r>
              <a:rPr lang="en-ID" dirty="0">
                <a:solidFill>
                  <a:srgbClr val="000000"/>
                </a:solidFill>
                <a:latin typeface="AdvGTIMES-R"/>
              </a:rPr>
              <a:t>engineering judgments. For instance in the so called </a:t>
            </a:r>
            <a:r>
              <a:rPr lang="en-ID" dirty="0">
                <a:solidFill>
                  <a:srgbClr val="000000"/>
                </a:solidFill>
                <a:latin typeface="AdvGTIMES-IT"/>
              </a:rPr>
              <a:t>forward </a:t>
            </a:r>
            <a:r>
              <a:rPr lang="en-ID" dirty="0">
                <a:solidFill>
                  <a:srgbClr val="000000"/>
                </a:solidFill>
                <a:latin typeface="AdvGTIMES-R"/>
              </a:rPr>
              <a:t>method, the candidates</a:t>
            </a:r>
          </a:p>
          <a:p>
            <a:r>
              <a:rPr lang="en-ID" dirty="0">
                <a:solidFill>
                  <a:srgbClr val="000000"/>
                </a:solidFill>
                <a:latin typeface="AdvGTIMES-R"/>
              </a:rPr>
              <a:t>are added one-by-one. We proceed so far as the system conditions are</a:t>
            </a:r>
          </a:p>
          <a:p>
            <a:r>
              <a:rPr lang="en-ID" dirty="0">
                <a:solidFill>
                  <a:srgbClr val="000000"/>
                </a:solidFill>
                <a:latin typeface="AdvGTIMES-R"/>
              </a:rPr>
              <a:t>acceptable for both normal and N </a:t>
            </a:r>
            <a:r>
              <a:rPr lang="en-ID" dirty="0">
                <a:solidFill>
                  <a:srgbClr val="000000"/>
                </a:solidFill>
                <a:latin typeface="AdvTir_symb"/>
              </a:rPr>
              <a:t>- </a:t>
            </a:r>
            <a:r>
              <a:rPr lang="en-ID" dirty="0">
                <a:solidFill>
                  <a:srgbClr val="000000"/>
                </a:solidFill>
                <a:latin typeface="AdvGTIMES-R"/>
              </a:rPr>
              <a:t>1 conditions. The so called </a:t>
            </a:r>
            <a:r>
              <a:rPr lang="en-ID" dirty="0">
                <a:solidFill>
                  <a:srgbClr val="000000"/>
                </a:solidFill>
                <a:latin typeface="AdvGTIMES-IT"/>
              </a:rPr>
              <a:t>backward</a:t>
            </a:r>
          </a:p>
          <a:p>
            <a:r>
              <a:rPr lang="en-ID" dirty="0">
                <a:solidFill>
                  <a:srgbClr val="000000"/>
                </a:solidFill>
                <a:latin typeface="AdvGTIMES-R"/>
              </a:rPr>
              <a:t>approach works vice versa in such a way that, all candidates are initially added to</a:t>
            </a:r>
          </a:p>
          <a:p>
            <a:r>
              <a:rPr lang="en-ID" dirty="0">
                <a:solidFill>
                  <a:srgbClr val="000000"/>
                </a:solidFill>
                <a:latin typeface="AdvGTIMES-R"/>
              </a:rPr>
              <a:t>the network and the candidates are removed, one-by-one so far as a violation</a:t>
            </a:r>
          </a:p>
          <a:p>
            <a:r>
              <a:rPr lang="en-ID" dirty="0">
                <a:solidFill>
                  <a:srgbClr val="000000"/>
                </a:solidFill>
                <a:latin typeface="AdvGTIMES-R"/>
              </a:rPr>
              <a:t>happens in either normal or N </a:t>
            </a:r>
            <a:r>
              <a:rPr lang="en-ID" dirty="0">
                <a:solidFill>
                  <a:srgbClr val="000000"/>
                </a:solidFill>
                <a:latin typeface="AdvTir_symb"/>
              </a:rPr>
              <a:t>- </a:t>
            </a:r>
            <a:r>
              <a:rPr lang="en-ID" dirty="0">
                <a:solidFill>
                  <a:srgbClr val="000000"/>
                </a:solidFill>
                <a:latin typeface="AdvGTIMES-R"/>
              </a:rPr>
              <a:t>1 conditions. As a matter of fact, the </a:t>
            </a:r>
            <a:r>
              <a:rPr lang="en-ID" dirty="0">
                <a:solidFill>
                  <a:srgbClr val="000000"/>
                </a:solidFill>
                <a:latin typeface="AdvGTIMES-IT"/>
              </a:rPr>
              <a:t>backward</a:t>
            </a:r>
          </a:p>
          <a:p>
            <a:r>
              <a:rPr lang="en-ID" dirty="0">
                <a:solidFill>
                  <a:srgbClr val="000000"/>
                </a:solidFill>
                <a:latin typeface="AdvGTIMES-R"/>
              </a:rPr>
              <a:t>approach may start from a point within the feasible region while the </a:t>
            </a:r>
            <a:r>
              <a:rPr lang="en-ID" dirty="0">
                <a:solidFill>
                  <a:srgbClr val="000000"/>
                </a:solidFill>
                <a:latin typeface="AdvGTIMES-IT"/>
              </a:rPr>
              <a:t>forward</a:t>
            </a:r>
          </a:p>
          <a:p>
            <a:r>
              <a:rPr lang="en-ID" dirty="0">
                <a:solidFill>
                  <a:srgbClr val="000000"/>
                </a:solidFill>
                <a:latin typeface="AdvGTIMES-R"/>
              </a:rPr>
              <a:t>approach may start from outside such a </a:t>
            </a:r>
            <a:r>
              <a:rPr lang="en-ID" dirty="0" smtClean="0">
                <a:solidFill>
                  <a:srgbClr val="000000"/>
                </a:solidFill>
                <a:latin typeface="AdvGTIMES-R"/>
              </a:rPr>
              <a:t>region.</a:t>
            </a:r>
            <a:r>
              <a:rPr lang="en-ID" sz="800" dirty="0" smtClean="0">
                <a:solidFill>
                  <a:srgbClr val="0000FF"/>
                </a:solidFill>
                <a:latin typeface="AdvGTIMES-R"/>
              </a:rPr>
              <a:t>13</a:t>
            </a:r>
            <a:endParaRPr lang="en-ID" sz="800" dirty="0">
              <a:solidFill>
                <a:srgbClr val="0000FF"/>
              </a:solidFill>
              <a:latin typeface="AdvGTIMES-R"/>
            </a:endParaRPr>
          </a:p>
        </p:txBody>
      </p:sp>
      <p:sp>
        <p:nvSpPr>
          <p:cNvPr id="7" name="Rectangle 6"/>
          <p:cNvSpPr/>
          <p:nvPr/>
        </p:nvSpPr>
        <p:spPr>
          <a:xfrm>
            <a:off x="577344" y="3439912"/>
            <a:ext cx="8778240" cy="1754326"/>
          </a:xfrm>
          <a:prstGeom prst="rect">
            <a:avLst/>
          </a:prstGeom>
        </p:spPr>
        <p:txBody>
          <a:bodyPr wrap="square">
            <a:spAutoFit/>
          </a:bodyPr>
          <a:lstStyle/>
          <a:p>
            <a:r>
              <a:rPr lang="en-ID" dirty="0">
                <a:solidFill>
                  <a:srgbClr val="000000"/>
                </a:solidFill>
                <a:latin typeface="AdvGTIMES-R"/>
              </a:rPr>
              <a:t>As the number of candidates may be much higher than the real number justified</a:t>
            </a:r>
          </a:p>
          <a:p>
            <a:r>
              <a:rPr lang="en-ID" dirty="0">
                <a:solidFill>
                  <a:srgbClr val="000000"/>
                </a:solidFill>
                <a:latin typeface="AdvGTIMES-R"/>
              </a:rPr>
              <a:t>and required, the execution time of the backward approach is normally higher than</a:t>
            </a:r>
          </a:p>
          <a:p>
            <a:r>
              <a:rPr lang="en-ID" dirty="0">
                <a:solidFill>
                  <a:srgbClr val="000000"/>
                </a:solidFill>
                <a:latin typeface="AdvGTIMES-R"/>
              </a:rPr>
              <a:t>that of the forward approach. However, as it starts within the feasible region, the</a:t>
            </a:r>
          </a:p>
          <a:p>
            <a:r>
              <a:rPr lang="en-ID" dirty="0">
                <a:solidFill>
                  <a:srgbClr val="000000"/>
                </a:solidFill>
                <a:latin typeface="AdvGTIMES-R"/>
              </a:rPr>
              <a:t>solutions will remain feasible through the solution process. As a result, the solutions</a:t>
            </a:r>
          </a:p>
          <a:p>
            <a:r>
              <a:rPr lang="en-ID" dirty="0">
                <a:solidFill>
                  <a:srgbClr val="000000"/>
                </a:solidFill>
                <a:latin typeface="AdvGTIMES-R"/>
              </a:rPr>
              <a:t>may be more </a:t>
            </a:r>
            <a:r>
              <a:rPr lang="en-ID" dirty="0" err="1">
                <a:solidFill>
                  <a:srgbClr val="000000"/>
                </a:solidFill>
                <a:latin typeface="AdvGTIMES-R"/>
              </a:rPr>
              <a:t>favorable</a:t>
            </a:r>
            <a:r>
              <a:rPr lang="en-ID" dirty="0">
                <a:solidFill>
                  <a:srgbClr val="000000"/>
                </a:solidFill>
                <a:latin typeface="AdvGTIMES-R"/>
              </a:rPr>
              <a:t> in comparison with the forward approach especially</a:t>
            </a:r>
          </a:p>
          <a:p>
            <a:r>
              <a:rPr lang="en-ID" dirty="0">
                <a:solidFill>
                  <a:srgbClr val="000000"/>
                </a:solidFill>
                <a:latin typeface="AdvGTIMES-R"/>
              </a:rPr>
              <a:t>when some feasible solutions are to be compared.</a:t>
            </a:r>
          </a:p>
        </p:txBody>
      </p:sp>
    </p:spTree>
    <p:extLst>
      <p:ext uri="{BB962C8B-B14F-4D97-AF65-F5344CB8AC3E}">
        <p14:creationId xmlns:p14="http://schemas.microsoft.com/office/powerpoint/2010/main" val="122974291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245</a:t>
            </a:fld>
            <a:endParaRPr lang="en-US"/>
          </a:p>
        </p:txBody>
      </p:sp>
      <p:sp>
        <p:nvSpPr>
          <p:cNvPr id="6" name="Rectangle 5"/>
          <p:cNvSpPr/>
          <p:nvPr/>
        </p:nvSpPr>
        <p:spPr>
          <a:xfrm>
            <a:off x="585216" y="642594"/>
            <a:ext cx="8942832" cy="1754326"/>
          </a:xfrm>
          <a:prstGeom prst="rect">
            <a:avLst/>
          </a:prstGeom>
        </p:spPr>
        <p:txBody>
          <a:bodyPr wrap="square">
            <a:spAutoFit/>
          </a:bodyPr>
          <a:lstStyle/>
          <a:p>
            <a:r>
              <a:rPr lang="en-ID" dirty="0" smtClean="0">
                <a:solidFill>
                  <a:srgbClr val="000000"/>
                </a:solidFill>
                <a:latin typeface="AdvGTIMES-R"/>
              </a:rPr>
              <a:t>On </a:t>
            </a:r>
            <a:r>
              <a:rPr lang="en-ID" dirty="0">
                <a:solidFill>
                  <a:srgbClr val="000000"/>
                </a:solidFill>
                <a:latin typeface="AdvGTIMES-R"/>
              </a:rPr>
              <a:t>the other hand, once there are some new substations with no initial connections</a:t>
            </a:r>
          </a:p>
          <a:p>
            <a:r>
              <a:rPr lang="en-ID" dirty="0">
                <a:solidFill>
                  <a:srgbClr val="000000"/>
                </a:solidFill>
                <a:latin typeface="AdvGTIMES-R"/>
              </a:rPr>
              <a:t>to the rest of the network, the calculation of the performance index</a:t>
            </a:r>
            <a:r>
              <a:rPr lang="en-ID" sz="800" dirty="0">
                <a:solidFill>
                  <a:srgbClr val="0000FF"/>
                </a:solidFill>
                <a:latin typeface="AdvGTIMES-R"/>
              </a:rPr>
              <a:t>14</a:t>
            </a:r>
          </a:p>
          <a:p>
            <a:r>
              <a:rPr lang="en-ID" dirty="0">
                <a:solidFill>
                  <a:srgbClr val="000000"/>
                </a:solidFill>
                <a:latin typeface="AdvGTIMES-R"/>
              </a:rPr>
              <a:t>encounters difficulty during the initial stages of the algorithm so that during this</a:t>
            </a:r>
          </a:p>
          <a:p>
            <a:r>
              <a:rPr lang="en-ID" dirty="0">
                <a:solidFill>
                  <a:srgbClr val="000000"/>
                </a:solidFill>
                <a:latin typeface="AdvGTIMES-R"/>
              </a:rPr>
              <a:t>time and until all such new substations are somehow connected, the search does</a:t>
            </a:r>
          </a:p>
          <a:p>
            <a:r>
              <a:rPr lang="en-ID" dirty="0">
                <a:solidFill>
                  <a:srgbClr val="000000"/>
                </a:solidFill>
                <a:latin typeface="AdvGTIMES-R"/>
              </a:rPr>
              <a:t>not follow any specific route towards the solution so that the algorithm may even</a:t>
            </a:r>
          </a:p>
          <a:p>
            <a:r>
              <a:rPr lang="en-ID" dirty="0">
                <a:solidFill>
                  <a:srgbClr val="000000"/>
                </a:solidFill>
                <a:latin typeface="AdvGTIMES-R"/>
              </a:rPr>
              <a:t>fail in reaching a solution at all</a:t>
            </a:r>
            <a:r>
              <a:rPr lang="en-ID" dirty="0" smtClean="0">
                <a:solidFill>
                  <a:srgbClr val="000000"/>
                </a:solidFill>
                <a:latin typeface="AdvGTIMES-R"/>
              </a:rPr>
              <a:t>.</a:t>
            </a:r>
            <a:endParaRPr lang="en-ID" dirty="0">
              <a:solidFill>
                <a:srgbClr val="000000"/>
              </a:solidFill>
              <a:latin typeface="AdvGTIMES-R"/>
            </a:endParaRPr>
          </a:p>
        </p:txBody>
      </p:sp>
      <p:sp>
        <p:nvSpPr>
          <p:cNvPr id="2" name="Rectangle 1"/>
          <p:cNvSpPr/>
          <p:nvPr/>
        </p:nvSpPr>
        <p:spPr>
          <a:xfrm>
            <a:off x="585216" y="2396920"/>
            <a:ext cx="8659368" cy="3693319"/>
          </a:xfrm>
          <a:prstGeom prst="rect">
            <a:avLst/>
          </a:prstGeom>
        </p:spPr>
        <p:txBody>
          <a:bodyPr wrap="square">
            <a:spAutoFit/>
          </a:bodyPr>
          <a:lstStyle/>
          <a:p>
            <a:r>
              <a:rPr lang="en-ID" dirty="0">
                <a:solidFill>
                  <a:srgbClr val="000000"/>
                </a:solidFill>
                <a:latin typeface="AdvGTIMES-R"/>
              </a:rPr>
              <a:t>In fact, as in the </a:t>
            </a:r>
            <a:r>
              <a:rPr lang="en-ID" dirty="0">
                <a:solidFill>
                  <a:srgbClr val="000000"/>
                </a:solidFill>
                <a:latin typeface="AdvGTIMES-IT"/>
              </a:rPr>
              <a:t>backward </a:t>
            </a:r>
            <a:r>
              <a:rPr lang="en-ID" dirty="0">
                <a:solidFill>
                  <a:srgbClr val="000000"/>
                </a:solidFill>
                <a:latin typeface="AdvGTIMES-R"/>
              </a:rPr>
              <a:t>approach, we remain in the feasible region</a:t>
            </a:r>
          </a:p>
          <a:p>
            <a:r>
              <a:rPr lang="en-ID" dirty="0">
                <a:solidFill>
                  <a:srgbClr val="000000"/>
                </a:solidFill>
                <a:latin typeface="AdvGTIMES-R"/>
              </a:rPr>
              <a:t>throughout the solution process, the most costly candidates are, normally, removed</a:t>
            </a:r>
          </a:p>
          <a:p>
            <a:r>
              <a:rPr lang="en-ID" dirty="0">
                <a:solidFill>
                  <a:srgbClr val="000000"/>
                </a:solidFill>
                <a:latin typeface="AdvGTIMES-R"/>
              </a:rPr>
              <a:t>first. However, in the </a:t>
            </a:r>
            <a:r>
              <a:rPr lang="en-ID" dirty="0">
                <a:solidFill>
                  <a:srgbClr val="000000"/>
                </a:solidFill>
                <a:latin typeface="AdvGTIMES-IT"/>
              </a:rPr>
              <a:t>forward </a:t>
            </a:r>
            <a:r>
              <a:rPr lang="en-ID" dirty="0">
                <a:solidFill>
                  <a:srgbClr val="000000"/>
                </a:solidFill>
                <a:latin typeface="AdvGTIMES-R"/>
              </a:rPr>
              <a:t>approach, as we start from a point outside the</a:t>
            </a:r>
          </a:p>
          <a:p>
            <a:r>
              <a:rPr lang="en-ID" dirty="0">
                <a:solidFill>
                  <a:srgbClr val="000000"/>
                </a:solidFill>
                <a:latin typeface="AdvGTIMES-R"/>
              </a:rPr>
              <a:t>feasible region, the most effective candidates are initially selected. As a result,</a:t>
            </a:r>
          </a:p>
          <a:p>
            <a:r>
              <a:rPr lang="en-ID" dirty="0">
                <a:solidFill>
                  <a:srgbClr val="000000"/>
                </a:solidFill>
                <a:latin typeface="AdvGTIMES-R"/>
              </a:rPr>
              <a:t>typically, the backward process ends up with more justified candidates in </a:t>
            </a:r>
            <a:r>
              <a:rPr lang="en-ID" dirty="0" smtClean="0">
                <a:solidFill>
                  <a:srgbClr val="000000"/>
                </a:solidFill>
                <a:latin typeface="AdvGTIMES-R"/>
              </a:rPr>
              <a:t>comparison with </a:t>
            </a:r>
            <a:r>
              <a:rPr lang="en-ID" dirty="0">
                <a:solidFill>
                  <a:srgbClr val="000000"/>
                </a:solidFill>
                <a:latin typeface="AdvGTIMES-R"/>
              </a:rPr>
              <a:t>the forward process; however with less costly paths. There is no</a:t>
            </a:r>
          </a:p>
          <a:p>
            <a:r>
              <a:rPr lang="en-ID" dirty="0">
                <a:solidFill>
                  <a:srgbClr val="000000"/>
                </a:solidFill>
                <a:latin typeface="AdvGTIMES-R"/>
              </a:rPr>
              <a:t>guarantee that either of the approaches ends up at the same results or one makes</a:t>
            </a:r>
          </a:p>
          <a:p>
            <a:r>
              <a:rPr lang="en-ID" dirty="0">
                <a:solidFill>
                  <a:srgbClr val="000000"/>
                </a:solidFill>
                <a:latin typeface="AdvGTIMES-R"/>
              </a:rPr>
              <a:t>sure that the solution of one is better than the other.</a:t>
            </a:r>
          </a:p>
          <a:p>
            <a:r>
              <a:rPr lang="en-ID" dirty="0">
                <a:solidFill>
                  <a:srgbClr val="000000"/>
                </a:solidFill>
                <a:latin typeface="AdvGTIMES-R"/>
              </a:rPr>
              <a:t>The trajectories are shown in Fig. </a:t>
            </a:r>
            <a:r>
              <a:rPr lang="en-ID" dirty="0">
                <a:solidFill>
                  <a:srgbClr val="0000FF"/>
                </a:solidFill>
                <a:latin typeface="AdvGTIMES-R"/>
              </a:rPr>
              <a:t>8.7 </a:t>
            </a:r>
            <a:r>
              <a:rPr lang="en-ID" dirty="0">
                <a:solidFill>
                  <a:srgbClr val="000000"/>
                </a:solidFill>
                <a:latin typeface="AdvGTIMES-R"/>
              </a:rPr>
              <a:t>for a typical two-variable case. The dark</a:t>
            </a:r>
          </a:p>
          <a:p>
            <a:r>
              <a:rPr lang="en-ID" dirty="0">
                <a:solidFill>
                  <a:srgbClr val="000000"/>
                </a:solidFill>
                <a:latin typeface="AdvGTIMES-R"/>
              </a:rPr>
              <a:t>area shows the feasible region with the boundary conditions dictated by various</a:t>
            </a:r>
          </a:p>
          <a:p>
            <a:r>
              <a:rPr lang="en-ID" dirty="0">
                <a:solidFill>
                  <a:srgbClr val="000000"/>
                </a:solidFill>
                <a:latin typeface="AdvGTIMES-R"/>
              </a:rPr>
              <a:t>constraints. The </a:t>
            </a:r>
            <a:r>
              <a:rPr lang="en-ID" dirty="0">
                <a:solidFill>
                  <a:srgbClr val="000000"/>
                </a:solidFill>
                <a:latin typeface="AdvGTIMES-IT"/>
              </a:rPr>
              <a:t>backward </a:t>
            </a:r>
            <a:r>
              <a:rPr lang="en-ID" dirty="0">
                <a:solidFill>
                  <a:srgbClr val="000000"/>
                </a:solidFill>
                <a:latin typeface="AdvGTIMES-R"/>
              </a:rPr>
              <a:t>search starts from a point within the feasible region</a:t>
            </a:r>
          </a:p>
          <a:p>
            <a:r>
              <a:rPr lang="en-ID" dirty="0">
                <a:solidFill>
                  <a:srgbClr val="000000"/>
                </a:solidFill>
                <a:latin typeface="AdvGTIMES-R"/>
              </a:rPr>
              <a:t>while the </a:t>
            </a:r>
            <a:r>
              <a:rPr lang="en-ID" dirty="0">
                <a:solidFill>
                  <a:srgbClr val="000000"/>
                </a:solidFill>
                <a:latin typeface="AdvGTIMES-IT"/>
              </a:rPr>
              <a:t>forward </a:t>
            </a:r>
            <a:r>
              <a:rPr lang="en-ID" dirty="0">
                <a:solidFill>
                  <a:srgbClr val="000000"/>
                </a:solidFill>
                <a:latin typeface="AdvGTIMES-R"/>
              </a:rPr>
              <a:t>search follows a trajectory from a point outside that region. Both</a:t>
            </a:r>
          </a:p>
          <a:p>
            <a:r>
              <a:rPr lang="en-ID" dirty="0">
                <a:solidFill>
                  <a:srgbClr val="000000"/>
                </a:solidFill>
                <a:latin typeface="AdvGTIMES-R"/>
              </a:rPr>
              <a:t>move towards the optimum solution.</a:t>
            </a:r>
            <a:endParaRPr lang="en-US" dirty="0"/>
          </a:p>
        </p:txBody>
      </p:sp>
    </p:spTree>
    <p:extLst>
      <p:ext uri="{BB962C8B-B14F-4D97-AF65-F5344CB8AC3E}">
        <p14:creationId xmlns:p14="http://schemas.microsoft.com/office/powerpoint/2010/main" val="404188827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246</a:t>
            </a:fld>
            <a:endParaRPr lang="en-US"/>
          </a:p>
        </p:txBody>
      </p:sp>
      <p:pic>
        <p:nvPicPr>
          <p:cNvPr id="2" name="Picture 1"/>
          <p:cNvPicPr>
            <a:picLocks noChangeAspect="1"/>
          </p:cNvPicPr>
          <p:nvPr/>
        </p:nvPicPr>
        <p:blipFill>
          <a:blip r:embed="rId2"/>
          <a:stretch>
            <a:fillRect/>
          </a:stretch>
        </p:blipFill>
        <p:spPr>
          <a:xfrm>
            <a:off x="317162" y="198920"/>
            <a:ext cx="4812622" cy="3676142"/>
          </a:xfrm>
          <a:prstGeom prst="rect">
            <a:avLst/>
          </a:prstGeom>
        </p:spPr>
      </p:pic>
      <p:sp>
        <p:nvSpPr>
          <p:cNvPr id="3" name="Rectangle 2"/>
          <p:cNvSpPr/>
          <p:nvPr/>
        </p:nvSpPr>
        <p:spPr>
          <a:xfrm>
            <a:off x="869123" y="3939554"/>
            <a:ext cx="3595856" cy="307777"/>
          </a:xfrm>
          <a:prstGeom prst="rect">
            <a:avLst/>
          </a:prstGeom>
        </p:spPr>
        <p:txBody>
          <a:bodyPr wrap="none">
            <a:spAutoFit/>
          </a:bodyPr>
          <a:lstStyle/>
          <a:p>
            <a:r>
              <a:rPr lang="en-ID" sz="1400" dirty="0">
                <a:latin typeface="AdvGTIMES-B"/>
              </a:rPr>
              <a:t>Fig. 8.7 </a:t>
            </a:r>
            <a:r>
              <a:rPr lang="en-ID" sz="1400" dirty="0">
                <a:latin typeface="AdvGTIMES-R"/>
              </a:rPr>
              <a:t>Backward and forward approaches</a:t>
            </a:r>
            <a:endParaRPr lang="en-US" sz="1400" dirty="0"/>
          </a:p>
        </p:txBody>
      </p:sp>
      <p:sp>
        <p:nvSpPr>
          <p:cNvPr id="6" name="Rectangle 5"/>
          <p:cNvSpPr/>
          <p:nvPr/>
        </p:nvSpPr>
        <p:spPr>
          <a:xfrm>
            <a:off x="5934456" y="338989"/>
            <a:ext cx="3229104" cy="2585323"/>
          </a:xfrm>
          <a:prstGeom prst="rect">
            <a:avLst/>
          </a:prstGeom>
        </p:spPr>
        <p:txBody>
          <a:bodyPr wrap="square">
            <a:spAutoFit/>
          </a:bodyPr>
          <a:lstStyle/>
          <a:p>
            <a:r>
              <a:rPr lang="en-ID" dirty="0">
                <a:latin typeface="AdvGTIMES-R"/>
              </a:rPr>
              <a:t>Initially we will discuss the </a:t>
            </a:r>
            <a:r>
              <a:rPr lang="en-ID" dirty="0">
                <a:latin typeface="AdvGTIMES-IT"/>
              </a:rPr>
              <a:t>backward </a:t>
            </a:r>
            <a:r>
              <a:rPr lang="en-ID" dirty="0">
                <a:latin typeface="AdvGTIMES-R"/>
              </a:rPr>
              <a:t>and the </a:t>
            </a:r>
            <a:r>
              <a:rPr lang="en-ID" dirty="0">
                <a:latin typeface="AdvGTIMES-IT"/>
              </a:rPr>
              <a:t>forward </a:t>
            </a:r>
            <a:r>
              <a:rPr lang="en-ID" dirty="0">
                <a:latin typeface="AdvGTIMES-R"/>
              </a:rPr>
              <a:t>methods as the basic</a:t>
            </a:r>
          </a:p>
          <a:p>
            <a:r>
              <a:rPr lang="en-ID" dirty="0">
                <a:latin typeface="AdvGTIMES-R"/>
              </a:rPr>
              <a:t>approaches. Following that, we will talk about the so called </a:t>
            </a:r>
            <a:r>
              <a:rPr lang="en-ID" dirty="0">
                <a:latin typeface="AdvGTIMES-IT"/>
              </a:rPr>
              <a:t>decrease </a:t>
            </a:r>
            <a:r>
              <a:rPr lang="en-ID" dirty="0">
                <a:latin typeface="AdvGTIMES-R"/>
              </a:rPr>
              <a:t>method as </a:t>
            </a:r>
            <a:r>
              <a:rPr lang="en-ID" dirty="0" smtClean="0">
                <a:latin typeface="AdvGTIMES-R"/>
              </a:rPr>
              <a:t>an improved </a:t>
            </a:r>
            <a:r>
              <a:rPr lang="en-ID" dirty="0">
                <a:latin typeface="AdvGTIMES-R"/>
              </a:rPr>
              <a:t>algorithm to the above. A </a:t>
            </a:r>
            <a:r>
              <a:rPr lang="en-ID" dirty="0">
                <a:latin typeface="AdvGTIMES-IT"/>
              </a:rPr>
              <a:t>hybrid </a:t>
            </a:r>
            <a:r>
              <a:rPr lang="en-ID" dirty="0">
                <a:latin typeface="AdvGTIMES-R"/>
              </a:rPr>
              <a:t>method is finally demonstrated.</a:t>
            </a:r>
            <a:endParaRPr lang="en-US" dirty="0"/>
          </a:p>
        </p:txBody>
      </p:sp>
      <p:sp>
        <p:nvSpPr>
          <p:cNvPr id="7" name="Rectangle 6"/>
          <p:cNvSpPr/>
          <p:nvPr/>
        </p:nvSpPr>
        <p:spPr>
          <a:xfrm>
            <a:off x="160192" y="4451342"/>
            <a:ext cx="3231975" cy="400110"/>
          </a:xfrm>
          <a:prstGeom prst="rect">
            <a:avLst/>
          </a:prstGeom>
        </p:spPr>
        <p:txBody>
          <a:bodyPr wrap="none">
            <a:spAutoFit/>
          </a:bodyPr>
          <a:lstStyle/>
          <a:p>
            <a:r>
              <a:rPr lang="en-US" sz="2000" b="1" dirty="0">
                <a:latin typeface="AdvGTIMES-B"/>
              </a:rPr>
              <a:t>8.5.2.1 Backward Method</a:t>
            </a:r>
            <a:endParaRPr lang="en-US" sz="2000" b="1" dirty="0"/>
          </a:p>
        </p:txBody>
      </p:sp>
      <p:sp>
        <p:nvSpPr>
          <p:cNvPr id="8" name="Rectangle 7"/>
          <p:cNvSpPr/>
          <p:nvPr/>
        </p:nvSpPr>
        <p:spPr>
          <a:xfrm>
            <a:off x="419100" y="4952459"/>
            <a:ext cx="9127236" cy="923330"/>
          </a:xfrm>
          <a:prstGeom prst="rect">
            <a:avLst/>
          </a:prstGeom>
        </p:spPr>
        <p:txBody>
          <a:bodyPr wrap="square">
            <a:spAutoFit/>
          </a:bodyPr>
          <a:lstStyle/>
          <a:p>
            <a:r>
              <a:rPr lang="en-ID" dirty="0">
                <a:solidFill>
                  <a:srgbClr val="000000"/>
                </a:solidFill>
                <a:latin typeface="AdvGTIMES-R"/>
              </a:rPr>
              <a:t>Let us propose a simple method in which, all candidates are initially added to the</a:t>
            </a:r>
          </a:p>
          <a:p>
            <a:r>
              <a:rPr lang="en-ID" dirty="0">
                <a:solidFill>
                  <a:srgbClr val="000000"/>
                </a:solidFill>
                <a:latin typeface="AdvGTIMES-R"/>
              </a:rPr>
              <a:t>network. Thereafter, the candidates are removed, one-by-one, and an evaluation</a:t>
            </a:r>
          </a:p>
          <a:p>
            <a:r>
              <a:rPr lang="en-ID" dirty="0">
                <a:solidFill>
                  <a:srgbClr val="000000"/>
                </a:solidFill>
                <a:latin typeface="AdvGTIMES-R"/>
              </a:rPr>
              <a:t>function is calculated in each </a:t>
            </a:r>
            <a:r>
              <a:rPr lang="en-ID" dirty="0" smtClean="0">
                <a:solidFill>
                  <a:srgbClr val="000000"/>
                </a:solidFill>
                <a:latin typeface="AdvGTIMES-R"/>
              </a:rPr>
              <a:t>case.</a:t>
            </a:r>
            <a:r>
              <a:rPr lang="en-ID" sz="800" dirty="0" smtClean="0">
                <a:solidFill>
                  <a:srgbClr val="0000FF"/>
                </a:solidFill>
                <a:latin typeface="AdvGTIMES-R"/>
              </a:rPr>
              <a:t>15</a:t>
            </a:r>
            <a:endParaRPr lang="en-US" dirty="0"/>
          </a:p>
        </p:txBody>
      </p:sp>
    </p:spTree>
    <p:extLst>
      <p:ext uri="{BB962C8B-B14F-4D97-AF65-F5344CB8AC3E}">
        <p14:creationId xmlns:p14="http://schemas.microsoft.com/office/powerpoint/2010/main" val="2896149205"/>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247</a:t>
            </a:fld>
            <a:endParaRPr lang="en-US"/>
          </a:p>
        </p:txBody>
      </p:sp>
      <p:sp>
        <p:nvSpPr>
          <p:cNvPr id="2" name="Rectangle 1"/>
          <p:cNvSpPr/>
          <p:nvPr/>
        </p:nvSpPr>
        <p:spPr>
          <a:xfrm>
            <a:off x="565404" y="277428"/>
            <a:ext cx="8935212" cy="1754326"/>
          </a:xfrm>
          <a:prstGeom prst="rect">
            <a:avLst/>
          </a:prstGeom>
        </p:spPr>
        <p:txBody>
          <a:bodyPr wrap="square">
            <a:spAutoFit/>
          </a:bodyPr>
          <a:lstStyle/>
          <a:p>
            <a:r>
              <a:rPr lang="en-ID" dirty="0">
                <a:solidFill>
                  <a:srgbClr val="000000"/>
                </a:solidFill>
                <a:latin typeface="AdvGTIMES-R"/>
              </a:rPr>
              <a:t>The one (i.e. with one of the </a:t>
            </a:r>
            <a:r>
              <a:rPr lang="en-ID" dirty="0" smtClean="0">
                <a:solidFill>
                  <a:srgbClr val="000000"/>
                </a:solidFill>
                <a:latin typeface="AdvGTIMES-R"/>
              </a:rPr>
              <a:t>candidates removed</a:t>
            </a:r>
            <a:r>
              <a:rPr lang="en-ID" dirty="0">
                <a:solidFill>
                  <a:srgbClr val="000000"/>
                </a:solidFill>
                <a:latin typeface="AdvGTIMES-R"/>
              </a:rPr>
              <a:t>) with the lowest evaluation function is chosen as the starting point </a:t>
            </a:r>
            <a:r>
              <a:rPr lang="en-ID" dirty="0" smtClean="0">
                <a:solidFill>
                  <a:srgbClr val="000000"/>
                </a:solidFill>
                <a:latin typeface="AdvGTIMES-R"/>
              </a:rPr>
              <a:t>and the </a:t>
            </a:r>
            <a:r>
              <a:rPr lang="en-ID" dirty="0">
                <a:solidFill>
                  <a:srgbClr val="000000"/>
                </a:solidFill>
                <a:latin typeface="AdvGTIMES-R"/>
              </a:rPr>
              <a:t>procedure is repeated until we come to a point that a violation happens in </a:t>
            </a:r>
            <a:r>
              <a:rPr lang="en-ID" dirty="0" smtClean="0">
                <a:solidFill>
                  <a:srgbClr val="000000"/>
                </a:solidFill>
                <a:latin typeface="AdvGTIMES-R"/>
              </a:rPr>
              <a:t>either </a:t>
            </a:r>
            <a:r>
              <a:rPr lang="en-US" dirty="0" smtClean="0">
                <a:solidFill>
                  <a:srgbClr val="000000"/>
                </a:solidFill>
                <a:latin typeface="AdvGTIMES-R"/>
              </a:rPr>
              <a:t>normal </a:t>
            </a:r>
            <a:r>
              <a:rPr lang="en-US" dirty="0">
                <a:solidFill>
                  <a:srgbClr val="000000"/>
                </a:solidFill>
                <a:latin typeface="AdvGTIMES-R"/>
              </a:rPr>
              <a:t>or N </a:t>
            </a:r>
            <a:r>
              <a:rPr lang="en-US" dirty="0">
                <a:solidFill>
                  <a:srgbClr val="000000"/>
                </a:solidFill>
                <a:latin typeface="AdvTir_symb"/>
              </a:rPr>
              <a:t>- </a:t>
            </a:r>
            <a:r>
              <a:rPr lang="en-US" dirty="0">
                <a:solidFill>
                  <a:srgbClr val="000000"/>
                </a:solidFill>
                <a:latin typeface="AdvGTIMES-R"/>
              </a:rPr>
              <a:t>1 conditions.</a:t>
            </a:r>
          </a:p>
          <a:p>
            <a:r>
              <a:rPr lang="en-ID" dirty="0">
                <a:solidFill>
                  <a:srgbClr val="000000"/>
                </a:solidFill>
                <a:latin typeface="AdvGTIMES-R"/>
              </a:rPr>
              <a:t>To make the points clear, first, recall that the best solution is the one with the</a:t>
            </a:r>
          </a:p>
          <a:p>
            <a:r>
              <a:rPr lang="en-ID" dirty="0">
                <a:solidFill>
                  <a:srgbClr val="000000"/>
                </a:solidFill>
                <a:latin typeface="AdvGTIMES-R"/>
              </a:rPr>
              <a:t>lowest investment cost (see (</a:t>
            </a:r>
            <a:r>
              <a:rPr lang="en-ID" dirty="0">
                <a:solidFill>
                  <a:srgbClr val="0000FF"/>
                </a:solidFill>
                <a:latin typeface="AdvGTIMES-R"/>
              </a:rPr>
              <a:t>8.2</a:t>
            </a:r>
            <a:r>
              <a:rPr lang="en-ID" dirty="0">
                <a:solidFill>
                  <a:srgbClr val="000000"/>
                </a:solidFill>
                <a:latin typeface="AdvGTIMES-R"/>
              </a:rPr>
              <a:t>)) while there is no violation in both normal and</a:t>
            </a:r>
          </a:p>
          <a:p>
            <a:r>
              <a:rPr lang="en-ID" dirty="0">
                <a:solidFill>
                  <a:srgbClr val="000000"/>
                </a:solidFill>
                <a:latin typeface="AdvGTIMES-R"/>
              </a:rPr>
              <a:t>N </a:t>
            </a:r>
            <a:r>
              <a:rPr lang="en-ID" dirty="0">
                <a:solidFill>
                  <a:srgbClr val="000000"/>
                </a:solidFill>
                <a:latin typeface="AdvTir_symb"/>
              </a:rPr>
              <a:t>- </a:t>
            </a:r>
            <a:r>
              <a:rPr lang="en-ID" dirty="0">
                <a:solidFill>
                  <a:srgbClr val="000000"/>
                </a:solidFill>
                <a:latin typeface="AdvGTIMES-R"/>
              </a:rPr>
              <a:t>1 conditions. As an evaluation function, let</a:t>
            </a:r>
            <a:endParaRPr lang="en-US" dirty="0"/>
          </a:p>
        </p:txBody>
      </p:sp>
      <p:pic>
        <p:nvPicPr>
          <p:cNvPr id="6" name="Picture 5"/>
          <p:cNvPicPr>
            <a:picLocks noChangeAspect="1"/>
          </p:cNvPicPr>
          <p:nvPr/>
        </p:nvPicPr>
        <p:blipFill>
          <a:blip r:embed="rId2"/>
          <a:stretch>
            <a:fillRect/>
          </a:stretch>
        </p:blipFill>
        <p:spPr>
          <a:xfrm>
            <a:off x="1128772" y="2213879"/>
            <a:ext cx="7339052" cy="367200"/>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565404" y="2803353"/>
                <a:ext cx="8770620" cy="2308324"/>
              </a:xfrm>
              <a:prstGeom prst="rect">
                <a:avLst/>
              </a:prstGeom>
            </p:spPr>
            <p:txBody>
              <a:bodyPr wrap="square">
                <a:spAutoFit/>
              </a:bodyPr>
              <a:lstStyle/>
              <a:p>
                <a:r>
                  <a:rPr lang="en-ID" dirty="0">
                    <a:solidFill>
                      <a:srgbClr val="000000"/>
                    </a:solidFill>
                    <a:latin typeface="AdvGTIMES-R"/>
                  </a:rPr>
                  <a:t>where </a:t>
                </a:r>
                <a14:m>
                  <m:oMath xmlns:m="http://schemas.openxmlformats.org/officeDocument/2006/math">
                    <m:r>
                      <a:rPr lang="en-ID" i="1" dirty="0" smtClean="0">
                        <a:solidFill>
                          <a:srgbClr val="000000"/>
                        </a:solidFill>
                        <a:latin typeface="Cambria Math" panose="02040503050406030204" pitchFamily="18" charset="0"/>
                        <a:ea typeface="Cambria Math" panose="02040503050406030204" pitchFamily="18" charset="0"/>
                      </a:rPr>
                      <m:t>∝</m:t>
                    </m:r>
                  </m:oMath>
                </a14:m>
                <a:r>
                  <a:rPr lang="en-ID" dirty="0">
                    <a:solidFill>
                      <a:srgbClr val="000000"/>
                    </a:solidFill>
                    <a:latin typeface="AdvPSMP10"/>
                  </a:rPr>
                  <a:t> </a:t>
                </a:r>
                <a:r>
                  <a:rPr lang="en-ID" dirty="0">
                    <a:solidFill>
                      <a:srgbClr val="000000"/>
                    </a:solidFill>
                    <a:latin typeface="AdvGTIMES-R"/>
                  </a:rPr>
                  <a:t>is a large number and the constraints violations are calculated as the sum</a:t>
                </a:r>
              </a:p>
              <a:p>
                <a:r>
                  <a:rPr lang="en-ID" dirty="0">
                    <a:solidFill>
                      <a:srgbClr val="000000"/>
                    </a:solidFill>
                    <a:latin typeface="AdvGTIMES-R"/>
                  </a:rPr>
                  <a:t>of the absolute values of all violations.</a:t>
                </a:r>
              </a:p>
              <a:p>
                <a:r>
                  <a:rPr lang="en-ID" dirty="0">
                    <a:solidFill>
                      <a:srgbClr val="000000"/>
                    </a:solidFill>
                    <a:latin typeface="AdvGTIMES-R"/>
                  </a:rPr>
                  <a:t>As a result, the solution will end up with the least cost choice and with no</a:t>
                </a:r>
              </a:p>
              <a:p>
                <a:r>
                  <a:rPr lang="en-US" dirty="0">
                    <a:solidFill>
                      <a:srgbClr val="000000"/>
                    </a:solidFill>
                    <a:latin typeface="AdvGTIMES-R"/>
                  </a:rPr>
                  <a:t>constraints violations.</a:t>
                </a:r>
              </a:p>
              <a:p>
                <a:r>
                  <a:rPr lang="en-ID" dirty="0">
                    <a:solidFill>
                      <a:srgbClr val="000000"/>
                    </a:solidFill>
                    <a:latin typeface="AdvGTIMES-R"/>
                  </a:rPr>
                  <a:t>Let us now again consider the case of Fig. </a:t>
                </a:r>
                <a:r>
                  <a:rPr lang="en-ID" dirty="0">
                    <a:solidFill>
                      <a:srgbClr val="0000FF"/>
                    </a:solidFill>
                    <a:latin typeface="AdvGTIMES-R"/>
                  </a:rPr>
                  <a:t>8.1</a:t>
                </a:r>
                <a:r>
                  <a:rPr lang="en-ID" dirty="0">
                    <a:solidFill>
                      <a:srgbClr val="000000"/>
                    </a:solidFill>
                    <a:latin typeface="AdvGTIMES-R"/>
                  </a:rPr>
                  <a:t>. Assume that there are six</a:t>
                </a:r>
              </a:p>
              <a:p>
                <a:r>
                  <a:rPr lang="en-ID" dirty="0">
                    <a:solidFill>
                      <a:srgbClr val="000000"/>
                    </a:solidFill>
                    <a:latin typeface="AdvGTIMES-R"/>
                  </a:rPr>
                  <a:t>corridors as shown in Fig. </a:t>
                </a:r>
                <a:r>
                  <a:rPr lang="en-ID" dirty="0">
                    <a:solidFill>
                      <a:srgbClr val="0000FF"/>
                    </a:solidFill>
                    <a:latin typeface="AdvGTIMES-R"/>
                  </a:rPr>
                  <a:t>8.8</a:t>
                </a:r>
                <a:r>
                  <a:rPr lang="en-ID" dirty="0">
                    <a:solidFill>
                      <a:srgbClr val="000000"/>
                    </a:solidFill>
                    <a:latin typeface="AdvGTIMES-R"/>
                  </a:rPr>
                  <a:t>. If the combination 111111 denotes the case in</a:t>
                </a:r>
              </a:p>
              <a:p>
                <a:r>
                  <a:rPr lang="en-ID" dirty="0">
                    <a:solidFill>
                      <a:srgbClr val="000000"/>
                    </a:solidFill>
                    <a:latin typeface="AdvGTIMES-R"/>
                  </a:rPr>
                  <a:t>which all (corridors) candidates are assumed </a:t>
                </a:r>
                <a:r>
                  <a:rPr lang="en-ID" dirty="0">
                    <a:solidFill>
                      <a:srgbClr val="000000"/>
                    </a:solidFill>
                    <a:latin typeface="AdvGTIMES-IT"/>
                  </a:rPr>
                  <a:t>in</a:t>
                </a:r>
                <a:r>
                  <a:rPr lang="en-ID" dirty="0">
                    <a:solidFill>
                      <a:srgbClr val="000000"/>
                    </a:solidFill>
                    <a:latin typeface="AdvGTIMES-R"/>
                  </a:rPr>
                  <a:t>, the backward approach is best</a:t>
                </a:r>
              </a:p>
              <a:p>
                <a:r>
                  <a:rPr lang="en-ID" dirty="0">
                    <a:solidFill>
                      <a:srgbClr val="000000"/>
                    </a:solidFill>
                    <a:latin typeface="AdvGTIMES-R"/>
                  </a:rPr>
                  <a:t>illustrated as in Fig. </a:t>
                </a:r>
                <a:r>
                  <a:rPr lang="en-ID" dirty="0">
                    <a:solidFill>
                      <a:srgbClr val="0000FF"/>
                    </a:solidFill>
                    <a:latin typeface="AdvGTIMES-R"/>
                  </a:rPr>
                  <a:t>8.9</a:t>
                </a:r>
                <a:r>
                  <a:rPr lang="en-ID" dirty="0">
                    <a:solidFill>
                      <a:srgbClr val="000000"/>
                    </a:solidFill>
                    <a:latin typeface="AdvGTIMES-R"/>
                  </a:rPr>
                  <a:t>.</a:t>
                </a:r>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565404" y="2803353"/>
                <a:ext cx="8770620" cy="2308324"/>
              </a:xfrm>
              <a:prstGeom prst="rect">
                <a:avLst/>
              </a:prstGeom>
              <a:blipFill rotWithShape="0">
                <a:blip r:embed="rId3"/>
                <a:stretch>
                  <a:fillRect l="-625" t="-1583" b="-3166"/>
                </a:stretch>
              </a:blipFill>
            </p:spPr>
            <p:txBody>
              <a:bodyPr/>
              <a:lstStyle/>
              <a:p>
                <a:r>
                  <a:rPr lang="en-US">
                    <a:noFill/>
                  </a:rPr>
                  <a:t> </a:t>
                </a:r>
              </a:p>
            </p:txBody>
          </p:sp>
        </mc:Fallback>
      </mc:AlternateContent>
    </p:spTree>
    <p:extLst>
      <p:ext uri="{BB962C8B-B14F-4D97-AF65-F5344CB8AC3E}">
        <p14:creationId xmlns:p14="http://schemas.microsoft.com/office/powerpoint/2010/main" val="145848812"/>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248</a:t>
            </a:fld>
            <a:endParaRPr lang="en-US"/>
          </a:p>
        </p:txBody>
      </p:sp>
      <p:pic>
        <p:nvPicPr>
          <p:cNvPr id="2" name="Picture 1"/>
          <p:cNvPicPr>
            <a:picLocks noChangeAspect="1"/>
          </p:cNvPicPr>
          <p:nvPr/>
        </p:nvPicPr>
        <p:blipFill>
          <a:blip r:embed="rId2"/>
          <a:stretch>
            <a:fillRect/>
          </a:stretch>
        </p:blipFill>
        <p:spPr>
          <a:xfrm>
            <a:off x="356182" y="218357"/>
            <a:ext cx="4490138" cy="3466675"/>
          </a:xfrm>
          <a:prstGeom prst="rect">
            <a:avLst/>
          </a:prstGeom>
        </p:spPr>
      </p:pic>
      <p:pic>
        <p:nvPicPr>
          <p:cNvPr id="3" name="Picture 2"/>
          <p:cNvPicPr>
            <a:picLocks noChangeAspect="1"/>
          </p:cNvPicPr>
          <p:nvPr/>
        </p:nvPicPr>
        <p:blipFill>
          <a:blip r:embed="rId3"/>
          <a:stretch>
            <a:fillRect/>
          </a:stretch>
        </p:blipFill>
        <p:spPr>
          <a:xfrm>
            <a:off x="4732599" y="317378"/>
            <a:ext cx="4884546" cy="2617846"/>
          </a:xfrm>
          <a:prstGeom prst="rect">
            <a:avLst/>
          </a:prstGeom>
        </p:spPr>
      </p:pic>
      <p:sp>
        <p:nvSpPr>
          <p:cNvPr id="6" name="Rectangle 5"/>
          <p:cNvSpPr/>
          <p:nvPr/>
        </p:nvSpPr>
        <p:spPr>
          <a:xfrm>
            <a:off x="264742" y="3685032"/>
            <a:ext cx="4710684" cy="738664"/>
          </a:xfrm>
          <a:prstGeom prst="rect">
            <a:avLst/>
          </a:prstGeom>
        </p:spPr>
        <p:txBody>
          <a:bodyPr wrap="square">
            <a:spAutoFit/>
          </a:bodyPr>
          <a:lstStyle/>
          <a:p>
            <a:pPr algn="ctr"/>
            <a:r>
              <a:rPr lang="en-ID" sz="1400" dirty="0">
                <a:solidFill>
                  <a:srgbClr val="000000"/>
                </a:solidFill>
                <a:latin typeface="AdvGTIMES-B"/>
              </a:rPr>
              <a:t>Fig. 8.8 </a:t>
            </a:r>
            <a:r>
              <a:rPr lang="en-ID" sz="1400" dirty="0">
                <a:solidFill>
                  <a:srgbClr val="000000"/>
                </a:solidFill>
                <a:latin typeface="AdvGTIMES-R"/>
              </a:rPr>
              <a:t>Six candidates for the test case. </a:t>
            </a:r>
            <a:r>
              <a:rPr lang="en-ID" sz="1400" dirty="0">
                <a:solidFill>
                  <a:srgbClr val="000000"/>
                </a:solidFill>
                <a:latin typeface="AdvGTIMES-B"/>
              </a:rPr>
              <a:t>a </a:t>
            </a:r>
            <a:r>
              <a:rPr lang="en-ID" sz="1400" dirty="0">
                <a:solidFill>
                  <a:srgbClr val="000000"/>
                </a:solidFill>
                <a:latin typeface="AdvGTIMES-R"/>
              </a:rPr>
              <a:t>One-line diagram representation and </a:t>
            </a:r>
            <a:r>
              <a:rPr lang="en-ID" sz="1400" dirty="0">
                <a:solidFill>
                  <a:srgbClr val="000000"/>
                </a:solidFill>
                <a:latin typeface="AdvGTIMES-B"/>
              </a:rPr>
              <a:t>b </a:t>
            </a:r>
            <a:r>
              <a:rPr lang="en-ID" sz="1400" dirty="0" smtClean="0">
                <a:solidFill>
                  <a:srgbClr val="000000"/>
                </a:solidFill>
                <a:latin typeface="AdvGTIMES-R"/>
              </a:rPr>
              <a:t>block representation </a:t>
            </a:r>
            <a:r>
              <a:rPr lang="en-ID" sz="1400" dirty="0">
                <a:solidFill>
                  <a:srgbClr val="000000"/>
                </a:solidFill>
                <a:latin typeface="AdvGTIMES-R"/>
              </a:rPr>
              <a:t>(binary coded in Fig. </a:t>
            </a:r>
            <a:r>
              <a:rPr lang="en-ID" sz="1400" dirty="0">
                <a:solidFill>
                  <a:srgbClr val="0000FF"/>
                </a:solidFill>
                <a:latin typeface="AdvGTIMES-R"/>
              </a:rPr>
              <a:t>8.9</a:t>
            </a:r>
            <a:r>
              <a:rPr lang="en-ID" sz="1400" dirty="0">
                <a:solidFill>
                  <a:srgbClr val="000000"/>
                </a:solidFill>
                <a:latin typeface="AdvGTIMES-R"/>
              </a:rPr>
              <a:t>)</a:t>
            </a:r>
            <a:endParaRPr lang="en-US" sz="1400" dirty="0"/>
          </a:p>
        </p:txBody>
      </p:sp>
      <p:sp>
        <p:nvSpPr>
          <p:cNvPr id="7" name="Rectangle 6"/>
          <p:cNvSpPr/>
          <p:nvPr/>
        </p:nvSpPr>
        <p:spPr>
          <a:xfrm>
            <a:off x="5307213" y="2935224"/>
            <a:ext cx="3735318" cy="307777"/>
          </a:xfrm>
          <a:prstGeom prst="rect">
            <a:avLst/>
          </a:prstGeom>
        </p:spPr>
        <p:txBody>
          <a:bodyPr wrap="none">
            <a:spAutoFit/>
          </a:bodyPr>
          <a:lstStyle/>
          <a:p>
            <a:r>
              <a:rPr lang="en-ID" sz="1400" dirty="0">
                <a:latin typeface="AdvGTIMES-B"/>
              </a:rPr>
              <a:t>Fig. 8.9 </a:t>
            </a:r>
            <a:r>
              <a:rPr lang="en-ID" sz="1400" dirty="0">
                <a:latin typeface="AdvGTIMES-R"/>
              </a:rPr>
              <a:t>Backward approach for the test case</a:t>
            </a:r>
            <a:endParaRPr lang="en-US" sz="1400" dirty="0"/>
          </a:p>
        </p:txBody>
      </p:sp>
      <p:sp>
        <p:nvSpPr>
          <p:cNvPr id="8" name="Rectangle 7"/>
          <p:cNvSpPr/>
          <p:nvPr/>
        </p:nvSpPr>
        <p:spPr>
          <a:xfrm>
            <a:off x="356182" y="4423696"/>
            <a:ext cx="9135290" cy="923330"/>
          </a:xfrm>
          <a:prstGeom prst="rect">
            <a:avLst/>
          </a:prstGeom>
        </p:spPr>
        <p:txBody>
          <a:bodyPr wrap="square">
            <a:spAutoFit/>
          </a:bodyPr>
          <a:lstStyle/>
          <a:p>
            <a:r>
              <a:rPr lang="en-ID" dirty="0">
                <a:solidFill>
                  <a:srgbClr val="000000"/>
                </a:solidFill>
                <a:latin typeface="AdvGTIMES-R"/>
              </a:rPr>
              <a:t>Initially all candidates are added to the network (block 111111). Thereafter,</a:t>
            </a:r>
          </a:p>
          <a:p>
            <a:r>
              <a:rPr lang="en-ID" dirty="0">
                <a:solidFill>
                  <a:srgbClr val="000000"/>
                </a:solidFill>
                <a:latin typeface="AdvGTIMES-R"/>
              </a:rPr>
              <a:t>each candidate is removed (blocks 011111–111110), one-by-one and the evaluation</a:t>
            </a:r>
          </a:p>
          <a:p>
            <a:r>
              <a:rPr lang="en-ID" dirty="0">
                <a:solidFill>
                  <a:srgbClr val="000000"/>
                </a:solidFill>
                <a:latin typeface="AdvGTIMES-R"/>
              </a:rPr>
              <a:t>function (</a:t>
            </a:r>
            <a:r>
              <a:rPr lang="en-ID" dirty="0">
                <a:solidFill>
                  <a:srgbClr val="0000FF"/>
                </a:solidFill>
                <a:latin typeface="AdvGTIMES-R"/>
              </a:rPr>
              <a:t>8.6</a:t>
            </a:r>
            <a:r>
              <a:rPr lang="en-ID" dirty="0">
                <a:solidFill>
                  <a:srgbClr val="000000"/>
                </a:solidFill>
                <a:latin typeface="AdvGTIMES-R"/>
              </a:rPr>
              <a:t>) is calculated in each case.</a:t>
            </a:r>
            <a:r>
              <a:rPr lang="en-ID" sz="800" dirty="0">
                <a:solidFill>
                  <a:srgbClr val="0000FF"/>
                </a:solidFill>
                <a:latin typeface="AdvGTIMES-R"/>
              </a:rPr>
              <a:t>16 </a:t>
            </a:r>
            <a:r>
              <a:rPr lang="en-ID" dirty="0">
                <a:solidFill>
                  <a:srgbClr val="000000"/>
                </a:solidFill>
                <a:latin typeface="AdvGTIMES-R"/>
              </a:rPr>
              <a:t>If, for instance, 011111 results in</a:t>
            </a:r>
            <a:endParaRPr lang="en-US" dirty="0"/>
          </a:p>
        </p:txBody>
      </p:sp>
    </p:spTree>
    <p:extLst>
      <p:ext uri="{BB962C8B-B14F-4D97-AF65-F5344CB8AC3E}">
        <p14:creationId xmlns:p14="http://schemas.microsoft.com/office/powerpoint/2010/main" val="1770138834"/>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249</a:t>
            </a:fld>
            <a:endParaRPr lang="en-US"/>
          </a:p>
        </p:txBody>
      </p:sp>
      <p:sp>
        <p:nvSpPr>
          <p:cNvPr id="2" name="Rectangle 1"/>
          <p:cNvSpPr/>
          <p:nvPr/>
        </p:nvSpPr>
        <p:spPr>
          <a:xfrm>
            <a:off x="492252" y="245977"/>
            <a:ext cx="8880348" cy="2031325"/>
          </a:xfrm>
          <a:prstGeom prst="rect">
            <a:avLst/>
          </a:prstGeom>
        </p:spPr>
        <p:txBody>
          <a:bodyPr wrap="square">
            <a:spAutoFit/>
          </a:bodyPr>
          <a:lstStyle/>
          <a:p>
            <a:r>
              <a:rPr lang="en-ID" dirty="0">
                <a:solidFill>
                  <a:srgbClr val="000000"/>
                </a:solidFill>
                <a:latin typeface="AdvGTIMES-R"/>
              </a:rPr>
              <a:t>the least evaluation function, the method continues, with candidate 2 removed</a:t>
            </a:r>
          </a:p>
          <a:p>
            <a:r>
              <a:rPr lang="en-ID" dirty="0">
                <a:solidFill>
                  <a:srgbClr val="000000"/>
                </a:solidFill>
                <a:latin typeface="AdvGTIMES-R"/>
              </a:rPr>
              <a:t>(blocks 001111–011110). The algorithm is repeated until we reach to a condition</a:t>
            </a:r>
          </a:p>
          <a:p>
            <a:r>
              <a:rPr lang="en-ID" dirty="0">
                <a:solidFill>
                  <a:srgbClr val="000000"/>
                </a:solidFill>
                <a:latin typeface="AdvGTIMES-R"/>
              </a:rPr>
              <a:t>with the lowest evaluation function (i.e. the lowest cost and no constraints violations).</a:t>
            </a:r>
          </a:p>
          <a:p>
            <a:r>
              <a:rPr lang="en-ID" dirty="0">
                <a:solidFill>
                  <a:srgbClr val="000000"/>
                </a:solidFill>
                <a:latin typeface="AdvGTIMES-R"/>
              </a:rPr>
              <a:t>For instance we may reach to 001111 at the next stage and to 001110 as</a:t>
            </a:r>
          </a:p>
          <a:p>
            <a:r>
              <a:rPr lang="en-US" dirty="0">
                <a:solidFill>
                  <a:srgbClr val="000000"/>
                </a:solidFill>
                <a:latin typeface="AdvGTIMES-R"/>
              </a:rPr>
              <a:t>the final </a:t>
            </a:r>
            <a:r>
              <a:rPr lang="en-US" dirty="0" smtClean="0">
                <a:solidFill>
                  <a:srgbClr val="000000"/>
                </a:solidFill>
                <a:latin typeface="AdvGTIMES-R"/>
              </a:rPr>
              <a:t>choice.</a:t>
            </a:r>
            <a:r>
              <a:rPr lang="en-US" sz="800" dirty="0" smtClean="0">
                <a:solidFill>
                  <a:srgbClr val="0000FF"/>
                </a:solidFill>
                <a:latin typeface="AdvGTIMES-R"/>
              </a:rPr>
              <a:t>17  </a:t>
            </a:r>
            <a:r>
              <a:rPr lang="en-ID" dirty="0" smtClean="0">
                <a:solidFill>
                  <a:srgbClr val="000000"/>
                </a:solidFill>
                <a:latin typeface="AdvGTIMES-R"/>
              </a:rPr>
              <a:t>In </a:t>
            </a:r>
            <a:r>
              <a:rPr lang="en-ID" dirty="0">
                <a:solidFill>
                  <a:srgbClr val="000000"/>
                </a:solidFill>
                <a:latin typeface="AdvGTIMES-R"/>
              </a:rPr>
              <a:t>other words, the best solution is the topology with candidates 3, 4 and 5</a:t>
            </a:r>
            <a:r>
              <a:rPr lang="en-ID" dirty="0" smtClean="0">
                <a:solidFill>
                  <a:srgbClr val="000000"/>
                </a:solidFill>
                <a:latin typeface="AdvGTIMES-R"/>
              </a:rPr>
              <a:t>, added </a:t>
            </a:r>
            <a:r>
              <a:rPr lang="en-ID" dirty="0">
                <a:solidFill>
                  <a:srgbClr val="000000"/>
                </a:solidFill>
                <a:latin typeface="AdvGTIMES-R"/>
              </a:rPr>
              <a:t>to the network. The final plan will be robust for both normal and N </a:t>
            </a:r>
            <a:r>
              <a:rPr lang="en-ID" dirty="0">
                <a:solidFill>
                  <a:srgbClr val="000000"/>
                </a:solidFill>
                <a:latin typeface="AdvTir_symb"/>
              </a:rPr>
              <a:t>- </a:t>
            </a:r>
            <a:r>
              <a:rPr lang="en-ID" dirty="0">
                <a:solidFill>
                  <a:srgbClr val="000000"/>
                </a:solidFill>
                <a:latin typeface="AdvGTIMES-R"/>
              </a:rPr>
              <a:t>1</a:t>
            </a:r>
          </a:p>
          <a:p>
            <a:r>
              <a:rPr lang="en-US" dirty="0">
                <a:solidFill>
                  <a:srgbClr val="000000"/>
                </a:solidFill>
                <a:latin typeface="AdvGTIMES-R"/>
              </a:rPr>
              <a:t>conditions.</a:t>
            </a:r>
            <a:endParaRPr lang="en-US" dirty="0"/>
          </a:p>
        </p:txBody>
      </p:sp>
      <p:sp>
        <p:nvSpPr>
          <p:cNvPr id="3" name="Rectangle 2"/>
          <p:cNvSpPr/>
          <p:nvPr/>
        </p:nvSpPr>
        <p:spPr>
          <a:xfrm>
            <a:off x="69813" y="2366510"/>
            <a:ext cx="3031599" cy="400110"/>
          </a:xfrm>
          <a:prstGeom prst="rect">
            <a:avLst/>
          </a:prstGeom>
        </p:spPr>
        <p:txBody>
          <a:bodyPr wrap="none">
            <a:spAutoFit/>
          </a:bodyPr>
          <a:lstStyle/>
          <a:p>
            <a:r>
              <a:rPr lang="en-US" sz="2000" b="1" dirty="0">
                <a:latin typeface="AdvGTIMES-B"/>
              </a:rPr>
              <a:t>8.5.2.2 Forward Method</a:t>
            </a:r>
            <a:endParaRPr lang="en-US" sz="2000" b="1" dirty="0"/>
          </a:p>
        </p:txBody>
      </p:sp>
      <p:sp>
        <p:nvSpPr>
          <p:cNvPr id="6" name="Rectangle 5"/>
          <p:cNvSpPr/>
          <p:nvPr/>
        </p:nvSpPr>
        <p:spPr>
          <a:xfrm>
            <a:off x="6829044" y="2851816"/>
            <a:ext cx="2461260" cy="2862322"/>
          </a:xfrm>
          <a:prstGeom prst="rect">
            <a:avLst/>
          </a:prstGeom>
        </p:spPr>
        <p:txBody>
          <a:bodyPr wrap="square">
            <a:spAutoFit/>
          </a:bodyPr>
          <a:lstStyle/>
          <a:p>
            <a:r>
              <a:rPr lang="en-ID" dirty="0">
                <a:solidFill>
                  <a:srgbClr val="000000"/>
                </a:solidFill>
                <a:latin typeface="AdvGTIMES-R"/>
              </a:rPr>
              <a:t>The forward method starts with the case where no candidate line is </a:t>
            </a:r>
            <a:r>
              <a:rPr lang="en-ID" dirty="0">
                <a:solidFill>
                  <a:srgbClr val="000000"/>
                </a:solidFill>
                <a:latin typeface="AdvGTIMES-IT"/>
              </a:rPr>
              <a:t>in</a:t>
            </a:r>
            <a:r>
              <a:rPr lang="en-ID" dirty="0">
                <a:solidFill>
                  <a:srgbClr val="000000"/>
                </a:solidFill>
                <a:latin typeface="AdvGTIMES-R"/>
              </a:rPr>
              <a:t>. The process</a:t>
            </a:r>
          </a:p>
          <a:p>
            <a:r>
              <a:rPr lang="en-ID" dirty="0">
                <a:solidFill>
                  <a:srgbClr val="000000"/>
                </a:solidFill>
                <a:latin typeface="AdvGTIMES-R"/>
              </a:rPr>
              <a:t>is shown in Fig. </a:t>
            </a:r>
            <a:r>
              <a:rPr lang="en-ID" dirty="0">
                <a:solidFill>
                  <a:srgbClr val="0000FF"/>
                </a:solidFill>
                <a:latin typeface="AdvGTIMES-R"/>
              </a:rPr>
              <a:t>8.10 </a:t>
            </a:r>
            <a:r>
              <a:rPr lang="en-ID" dirty="0">
                <a:solidFill>
                  <a:srgbClr val="000000"/>
                </a:solidFill>
                <a:latin typeface="AdvGTIMES-R"/>
              </a:rPr>
              <a:t>and is self-explanatory with due attention to the points</a:t>
            </a:r>
          </a:p>
          <a:p>
            <a:r>
              <a:rPr lang="en-ID" dirty="0">
                <a:solidFill>
                  <a:srgbClr val="000000"/>
                </a:solidFill>
                <a:latin typeface="AdvGTIMES-R"/>
              </a:rPr>
              <a:t>discussed for the backward method.</a:t>
            </a:r>
            <a:endParaRPr lang="en-US" dirty="0"/>
          </a:p>
        </p:txBody>
      </p:sp>
      <p:pic>
        <p:nvPicPr>
          <p:cNvPr id="7" name="Picture 6"/>
          <p:cNvPicPr>
            <a:picLocks noChangeAspect="1"/>
          </p:cNvPicPr>
          <p:nvPr/>
        </p:nvPicPr>
        <p:blipFill>
          <a:blip r:embed="rId2"/>
          <a:stretch>
            <a:fillRect/>
          </a:stretch>
        </p:blipFill>
        <p:spPr>
          <a:xfrm>
            <a:off x="586996" y="2850704"/>
            <a:ext cx="6101687" cy="3166048"/>
          </a:xfrm>
          <a:prstGeom prst="rect">
            <a:avLst/>
          </a:prstGeom>
        </p:spPr>
      </p:pic>
    </p:spTree>
    <p:extLst>
      <p:ext uri="{BB962C8B-B14F-4D97-AF65-F5344CB8AC3E}">
        <p14:creationId xmlns:p14="http://schemas.microsoft.com/office/powerpoint/2010/main" val="1965230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5099" y="190238"/>
            <a:ext cx="4968027" cy="369332"/>
          </a:xfrm>
          <a:prstGeom prst="rect">
            <a:avLst/>
          </a:prstGeom>
        </p:spPr>
        <p:txBody>
          <a:bodyPr wrap="none">
            <a:spAutoFit/>
          </a:bodyPr>
          <a:lstStyle/>
          <a:p>
            <a:r>
              <a:rPr lang="en-US" dirty="0">
                <a:latin typeface="AdvGTIMES-B"/>
              </a:rPr>
              <a:t>1.5.4.2 </a:t>
            </a:r>
            <a:r>
              <a:rPr lang="en-US" dirty="0" err="1">
                <a:latin typeface="AdvGTIMES-B"/>
              </a:rPr>
              <a:t>Perencanaan</a:t>
            </a:r>
            <a:r>
              <a:rPr lang="en-US" dirty="0">
                <a:latin typeface="AdvGTIMES-B"/>
              </a:rPr>
              <a:t> </a:t>
            </a:r>
            <a:r>
              <a:rPr lang="en-US" dirty="0" err="1">
                <a:latin typeface="AdvGTIMES-B"/>
              </a:rPr>
              <a:t>Perluasan</a:t>
            </a:r>
            <a:r>
              <a:rPr lang="en-US" dirty="0">
                <a:latin typeface="AdvGTIMES-B"/>
              </a:rPr>
              <a:t> </a:t>
            </a:r>
            <a:r>
              <a:rPr lang="en-US" dirty="0" err="1">
                <a:latin typeface="AdvGTIMES-B"/>
              </a:rPr>
              <a:t>Pembangkitan</a:t>
            </a:r>
            <a:endParaRPr lang="en-US" dirty="0"/>
          </a:p>
        </p:txBody>
      </p:sp>
      <p:sp>
        <p:nvSpPr>
          <p:cNvPr id="3" name="Rectangle 2"/>
          <p:cNvSpPr/>
          <p:nvPr/>
        </p:nvSpPr>
        <p:spPr>
          <a:xfrm>
            <a:off x="494555" y="625775"/>
            <a:ext cx="9042637" cy="2031325"/>
          </a:xfrm>
          <a:prstGeom prst="rect">
            <a:avLst/>
          </a:prstGeom>
        </p:spPr>
        <p:txBody>
          <a:bodyPr wrap="square">
            <a:spAutoFit/>
          </a:bodyPr>
          <a:lstStyle/>
          <a:p>
            <a:r>
              <a:rPr lang="en-ID" dirty="0" err="1">
                <a:latin typeface="AdvGTIMES-R"/>
              </a:rPr>
              <a:t>Setelah</a:t>
            </a:r>
            <a:r>
              <a:rPr lang="en-ID" dirty="0">
                <a:latin typeface="AdvGTIMES-R"/>
              </a:rPr>
              <a:t> </a:t>
            </a:r>
            <a:r>
              <a:rPr lang="en-ID" dirty="0" err="1">
                <a:latin typeface="AdvGTIMES-R"/>
              </a:rPr>
              <a:t>memprediksi</a:t>
            </a:r>
            <a:r>
              <a:rPr lang="en-ID" dirty="0">
                <a:latin typeface="AdvGTIMES-R"/>
              </a:rPr>
              <a:t> </a:t>
            </a:r>
            <a:r>
              <a:rPr lang="en-ID" dirty="0" err="1">
                <a:latin typeface="AdvGTIMES-R"/>
              </a:rPr>
              <a:t>beban</a:t>
            </a:r>
            <a:r>
              <a:rPr lang="en-ID" dirty="0">
                <a:latin typeface="AdvGTIMES-R"/>
              </a:rPr>
              <a:t>, </a:t>
            </a:r>
            <a:r>
              <a:rPr lang="en-ID" dirty="0" err="1">
                <a:latin typeface="AdvGTIMES-R"/>
              </a:rPr>
              <a:t>langkah</a:t>
            </a:r>
            <a:r>
              <a:rPr lang="en-ID" dirty="0">
                <a:latin typeface="AdvGTIMES-R"/>
              </a:rPr>
              <a:t> </a:t>
            </a:r>
            <a:r>
              <a:rPr lang="en-ID" dirty="0" err="1">
                <a:latin typeface="AdvGTIMES-R"/>
              </a:rPr>
              <a:t>selanjutnya</a:t>
            </a:r>
            <a:r>
              <a:rPr lang="en-ID" dirty="0">
                <a:latin typeface="AdvGTIMES-R"/>
              </a:rPr>
              <a:t> </a:t>
            </a:r>
            <a:r>
              <a:rPr lang="en-ID" dirty="0" err="1">
                <a:latin typeface="AdvGTIMES-R"/>
              </a:rPr>
              <a:t>adalah</a:t>
            </a:r>
            <a:r>
              <a:rPr lang="en-ID" dirty="0">
                <a:latin typeface="AdvGTIMES-R"/>
              </a:rPr>
              <a:t> </a:t>
            </a:r>
            <a:r>
              <a:rPr lang="en-ID" dirty="0" err="1">
                <a:latin typeface="AdvGTIMES-R"/>
              </a:rPr>
              <a:t>menentukan</a:t>
            </a:r>
            <a:r>
              <a:rPr lang="en-ID" dirty="0">
                <a:latin typeface="AdvGTIMES-R"/>
              </a:rPr>
              <a:t> </a:t>
            </a:r>
            <a:r>
              <a:rPr lang="en-ID" dirty="0" err="1">
                <a:latin typeface="AdvGTIMES-R"/>
              </a:rPr>
              <a:t>kebutuhan</a:t>
            </a:r>
            <a:r>
              <a:rPr lang="en-ID" dirty="0">
                <a:latin typeface="AdvGTIMES-R"/>
              </a:rPr>
              <a:t> </a:t>
            </a:r>
            <a:r>
              <a:rPr lang="en-ID" dirty="0" err="1">
                <a:latin typeface="AdvGTIMES-R"/>
              </a:rPr>
              <a:t>pembangkit</a:t>
            </a:r>
            <a:r>
              <a:rPr lang="en-ID" dirty="0">
                <a:latin typeface="AdvGTIMES-R"/>
              </a:rPr>
              <a:t> </a:t>
            </a:r>
            <a:r>
              <a:rPr lang="en-ID" dirty="0" err="1">
                <a:latin typeface="AdvGTIMES-R"/>
              </a:rPr>
              <a:t>untuk</a:t>
            </a:r>
            <a:r>
              <a:rPr lang="en-ID" dirty="0">
                <a:latin typeface="AdvGTIMES-R"/>
              </a:rPr>
              <a:t> </a:t>
            </a:r>
            <a:r>
              <a:rPr lang="en-ID" dirty="0" err="1">
                <a:latin typeface="AdvGTIMES-R"/>
              </a:rPr>
              <a:t>memenuhi</a:t>
            </a:r>
            <a:r>
              <a:rPr lang="en-ID" dirty="0">
                <a:latin typeface="AdvGTIMES-R"/>
              </a:rPr>
              <a:t> </a:t>
            </a:r>
            <a:r>
              <a:rPr lang="en-ID" dirty="0" err="1">
                <a:latin typeface="AdvGTIMES-R"/>
              </a:rPr>
              <a:t>beban</a:t>
            </a:r>
            <a:r>
              <a:rPr lang="en-ID" dirty="0">
                <a:latin typeface="AdvGTIMES-R"/>
              </a:rPr>
              <a:t>. </a:t>
            </a:r>
            <a:r>
              <a:rPr lang="en-ID" dirty="0" err="1">
                <a:latin typeface="AdvGTIMES-R"/>
              </a:rPr>
              <a:t>Solusi</a:t>
            </a:r>
            <a:r>
              <a:rPr lang="en-ID" dirty="0">
                <a:latin typeface="AdvGTIMES-R"/>
              </a:rPr>
              <a:t> </a:t>
            </a:r>
            <a:r>
              <a:rPr lang="en-ID" dirty="0" err="1">
                <a:latin typeface="AdvGTIMES-R"/>
              </a:rPr>
              <a:t>sederhana</a:t>
            </a:r>
            <a:r>
              <a:rPr lang="en-ID" dirty="0">
                <a:latin typeface="AdvGTIMES-R"/>
              </a:rPr>
              <a:t> yang </a:t>
            </a:r>
            <a:r>
              <a:rPr lang="en-ID" dirty="0" err="1">
                <a:latin typeface="AdvGTIMES-R"/>
              </a:rPr>
              <a:t>jelas</a:t>
            </a:r>
            <a:r>
              <a:rPr lang="en-ID" dirty="0">
                <a:latin typeface="AdvGTIMES-R"/>
              </a:rPr>
              <a:t> </a:t>
            </a:r>
            <a:r>
              <a:rPr lang="en-ID" dirty="0" err="1">
                <a:latin typeface="AdvGTIMES-R"/>
              </a:rPr>
              <a:t>adalah</a:t>
            </a:r>
            <a:r>
              <a:rPr lang="en-ID" dirty="0">
                <a:latin typeface="AdvGTIMES-R"/>
              </a:rPr>
              <a:t> </a:t>
            </a:r>
            <a:r>
              <a:rPr lang="en-ID" dirty="0" err="1">
                <a:latin typeface="AdvGTIMES-R"/>
              </a:rPr>
              <a:t>mengasumsikan</a:t>
            </a:r>
            <a:r>
              <a:rPr lang="en-ID" dirty="0">
                <a:latin typeface="AdvGTIMES-R"/>
              </a:rPr>
              <a:t> </a:t>
            </a:r>
            <a:r>
              <a:rPr lang="en-ID" dirty="0" err="1">
                <a:latin typeface="AdvGTIMES-R"/>
              </a:rPr>
              <a:t>peningkatan</a:t>
            </a:r>
            <a:r>
              <a:rPr lang="en-ID" dirty="0">
                <a:latin typeface="AdvGTIMES-R"/>
              </a:rPr>
              <a:t> </a:t>
            </a:r>
            <a:r>
              <a:rPr lang="en-ID" dirty="0" err="1">
                <a:latin typeface="AdvGTIMES-R"/>
              </a:rPr>
              <a:t>pembangkitan</a:t>
            </a:r>
            <a:r>
              <a:rPr lang="en-ID" dirty="0">
                <a:latin typeface="AdvGTIMES-R"/>
              </a:rPr>
              <a:t> </a:t>
            </a:r>
            <a:r>
              <a:rPr lang="en-ID" dirty="0" err="1">
                <a:latin typeface="AdvGTIMES-R"/>
              </a:rPr>
              <a:t>sama</a:t>
            </a:r>
            <a:r>
              <a:rPr lang="en-ID" dirty="0">
                <a:latin typeface="AdvGTIMES-R"/>
              </a:rPr>
              <a:t> </a:t>
            </a:r>
            <a:r>
              <a:rPr lang="en-ID" dirty="0" err="1">
                <a:latin typeface="AdvGTIMES-R"/>
              </a:rPr>
              <a:t>dengan</a:t>
            </a:r>
            <a:r>
              <a:rPr lang="en-ID" dirty="0">
                <a:latin typeface="AdvGTIMES-R"/>
              </a:rPr>
              <a:t> </a:t>
            </a:r>
            <a:r>
              <a:rPr lang="en-ID" dirty="0" err="1">
                <a:latin typeface="AdvGTIMES-R"/>
              </a:rPr>
              <a:t>kenaikan</a:t>
            </a:r>
            <a:r>
              <a:rPr lang="en-ID" dirty="0">
                <a:latin typeface="AdvGTIMES-R"/>
              </a:rPr>
              <a:t> </a:t>
            </a:r>
            <a:r>
              <a:rPr lang="en-ID" dirty="0" err="1">
                <a:latin typeface="AdvGTIMES-R"/>
              </a:rPr>
              <a:t>beban</a:t>
            </a:r>
            <a:r>
              <a:rPr lang="en-ID" dirty="0">
                <a:latin typeface="AdvGTIMES-R"/>
              </a:rPr>
              <a:t>. </a:t>
            </a:r>
            <a:r>
              <a:rPr lang="en-ID" dirty="0" err="1">
                <a:latin typeface="AdvGTIMES-R"/>
              </a:rPr>
              <a:t>Jika</a:t>
            </a:r>
            <a:r>
              <a:rPr lang="en-ID" dirty="0">
                <a:latin typeface="AdvGTIMES-R"/>
              </a:rPr>
              <a:t>, </a:t>
            </a:r>
            <a:r>
              <a:rPr lang="en-ID" dirty="0" err="1">
                <a:latin typeface="AdvGTIMES-R"/>
              </a:rPr>
              <a:t>misalnya</a:t>
            </a:r>
            <a:r>
              <a:rPr lang="en-ID" dirty="0">
                <a:latin typeface="AdvGTIMES-R"/>
              </a:rPr>
              <a:t>, </a:t>
            </a:r>
            <a:r>
              <a:rPr lang="en-ID" dirty="0" err="1">
                <a:latin typeface="AdvGTIMES-R"/>
              </a:rPr>
              <a:t>pada</a:t>
            </a:r>
            <a:r>
              <a:rPr lang="en-ID" dirty="0">
                <a:latin typeface="AdvGTIMES-R"/>
              </a:rPr>
              <a:t> </a:t>
            </a:r>
            <a:r>
              <a:rPr lang="en-ID" dirty="0" err="1">
                <a:latin typeface="AdvGTIMES-R"/>
              </a:rPr>
              <a:t>tahun</a:t>
            </a:r>
            <a:r>
              <a:rPr lang="en-ID" dirty="0">
                <a:latin typeface="AdvGTIMES-R"/>
              </a:rPr>
              <a:t> 2015, </a:t>
            </a:r>
            <a:r>
              <a:rPr lang="en-ID" dirty="0" err="1">
                <a:latin typeface="AdvGTIMES-R"/>
              </a:rPr>
              <a:t>beban</a:t>
            </a:r>
            <a:r>
              <a:rPr lang="en-ID" dirty="0">
                <a:latin typeface="AdvGTIMES-R"/>
              </a:rPr>
              <a:t> </a:t>
            </a:r>
            <a:r>
              <a:rPr lang="en-ID" dirty="0" err="1">
                <a:latin typeface="AdvGTIMES-R"/>
              </a:rPr>
              <a:t>puncaknya</a:t>
            </a:r>
            <a:r>
              <a:rPr lang="en-ID" dirty="0">
                <a:latin typeface="AdvGTIMES-R"/>
              </a:rPr>
              <a:t> </a:t>
            </a:r>
            <a:r>
              <a:rPr lang="en-ID" dirty="0" err="1">
                <a:latin typeface="AdvGTIMES-R"/>
              </a:rPr>
              <a:t>adalah</a:t>
            </a:r>
            <a:r>
              <a:rPr lang="en-ID" dirty="0">
                <a:latin typeface="AdvGTIMES-R"/>
              </a:rPr>
              <a:t> 40.000 MW </a:t>
            </a:r>
            <a:r>
              <a:rPr lang="en-ID" dirty="0" err="1">
                <a:latin typeface="AdvGTIMES-R"/>
              </a:rPr>
              <a:t>dan</a:t>
            </a:r>
            <a:r>
              <a:rPr lang="en-ID" dirty="0">
                <a:latin typeface="AdvGTIMES-R"/>
              </a:rPr>
              <a:t> </a:t>
            </a:r>
            <a:r>
              <a:rPr lang="en-ID" dirty="0" err="1">
                <a:latin typeface="AdvGTIMES-R"/>
              </a:rPr>
              <a:t>pada</a:t>
            </a:r>
            <a:r>
              <a:rPr lang="en-ID" dirty="0">
                <a:latin typeface="AdvGTIMES-R"/>
              </a:rPr>
              <a:t> </a:t>
            </a:r>
            <a:r>
              <a:rPr lang="en-ID" dirty="0" err="1">
                <a:latin typeface="AdvGTIMES-R"/>
              </a:rPr>
              <a:t>saat</a:t>
            </a:r>
            <a:r>
              <a:rPr lang="en-ID" dirty="0">
                <a:latin typeface="AdvGTIMES-R"/>
              </a:rPr>
              <a:t> </a:t>
            </a:r>
            <a:r>
              <a:rPr lang="en-ID" dirty="0" err="1">
                <a:latin typeface="AdvGTIMES-R"/>
              </a:rPr>
              <a:t>itu</a:t>
            </a:r>
            <a:r>
              <a:rPr lang="en-ID" dirty="0">
                <a:latin typeface="AdvGTIMES-R"/>
              </a:rPr>
              <a:t>, </a:t>
            </a:r>
            <a:r>
              <a:rPr lang="en-ID" dirty="0" err="1">
                <a:latin typeface="AdvGTIMES-R"/>
              </a:rPr>
              <a:t>pembangkitan</a:t>
            </a:r>
            <a:r>
              <a:rPr lang="en-ID" dirty="0">
                <a:latin typeface="AdvGTIMES-R"/>
              </a:rPr>
              <a:t> yang </a:t>
            </a:r>
            <a:r>
              <a:rPr lang="en-ID" dirty="0" err="1">
                <a:latin typeface="AdvGTIMES-R"/>
              </a:rPr>
              <a:t>tersedia</a:t>
            </a:r>
            <a:r>
              <a:rPr lang="en-ID" dirty="0">
                <a:latin typeface="AdvGTIMES-R"/>
              </a:rPr>
              <a:t> </a:t>
            </a:r>
            <a:r>
              <a:rPr lang="en-ID" dirty="0" err="1">
                <a:latin typeface="AdvGTIMES-R"/>
              </a:rPr>
              <a:t>adalah</a:t>
            </a:r>
            <a:r>
              <a:rPr lang="en-ID" dirty="0">
                <a:latin typeface="AdvGTIMES-R"/>
              </a:rPr>
              <a:t> 35.000 MW, </a:t>
            </a:r>
            <a:r>
              <a:rPr lang="en-ID" dirty="0" err="1">
                <a:latin typeface="AdvGTIMES-R"/>
              </a:rPr>
              <a:t>sebuah</a:t>
            </a:r>
            <a:r>
              <a:rPr lang="en-ID" dirty="0">
                <a:latin typeface="AdvGTIMES-R"/>
              </a:rPr>
              <a:t> </a:t>
            </a:r>
            <a:r>
              <a:rPr lang="en-ID" dirty="0" err="1">
                <a:latin typeface="AdvGTIMES-R"/>
              </a:rPr>
              <a:t>tambahan</a:t>
            </a:r>
            <a:r>
              <a:rPr lang="en-ID" dirty="0">
                <a:latin typeface="AdvGTIMES-R"/>
              </a:rPr>
              <a:t> </a:t>
            </a:r>
            <a:r>
              <a:rPr lang="en-ID" dirty="0" err="1">
                <a:latin typeface="AdvGTIMES-R"/>
              </a:rPr>
              <a:t>pembangkitan</a:t>
            </a:r>
            <a:r>
              <a:rPr lang="en-ID" dirty="0">
                <a:latin typeface="AdvGTIMES-R"/>
              </a:rPr>
              <a:t> 5.000 MW </a:t>
            </a:r>
            <a:r>
              <a:rPr lang="en-ID" dirty="0" err="1">
                <a:latin typeface="AdvGTIMES-R"/>
              </a:rPr>
              <a:t>akan</a:t>
            </a:r>
            <a:r>
              <a:rPr lang="en-ID" dirty="0">
                <a:latin typeface="AdvGTIMES-R"/>
              </a:rPr>
              <a:t> </a:t>
            </a:r>
            <a:r>
              <a:rPr lang="en-ID" dirty="0" err="1">
                <a:latin typeface="AdvGTIMES-R"/>
              </a:rPr>
              <a:t>dibutuhkan</a:t>
            </a:r>
            <a:r>
              <a:rPr lang="en-ID" dirty="0">
                <a:latin typeface="AdvGTIMES-R"/>
              </a:rPr>
              <a:t>. </a:t>
            </a:r>
            <a:r>
              <a:rPr lang="en-ID" dirty="0" err="1">
                <a:latin typeface="AdvGTIMES-R"/>
              </a:rPr>
              <a:t>Sayangnya</a:t>
            </a:r>
            <a:r>
              <a:rPr lang="en-ID" dirty="0">
                <a:latin typeface="AdvGTIMES-R"/>
              </a:rPr>
              <a:t>, </a:t>
            </a:r>
            <a:r>
              <a:rPr lang="en-ID" dirty="0" err="1">
                <a:latin typeface="AdvGTIMES-R"/>
              </a:rPr>
              <a:t>solusinya</a:t>
            </a:r>
            <a:r>
              <a:rPr lang="en-ID" dirty="0">
                <a:latin typeface="AdvGTIMES-R"/>
              </a:rPr>
              <a:t> </a:t>
            </a:r>
            <a:r>
              <a:rPr lang="en-ID" dirty="0" err="1">
                <a:latin typeface="AdvGTIMES-R"/>
              </a:rPr>
              <a:t>tidak</a:t>
            </a:r>
            <a:r>
              <a:rPr lang="en-ID" dirty="0">
                <a:latin typeface="AdvGTIMES-R"/>
              </a:rPr>
              <a:t> </a:t>
            </a:r>
            <a:r>
              <a:rPr lang="en-ID" dirty="0" err="1">
                <a:latin typeface="AdvGTIMES-R"/>
              </a:rPr>
              <a:t>begitu</a:t>
            </a:r>
            <a:r>
              <a:rPr lang="en-ID" dirty="0">
                <a:latin typeface="AdvGTIMES-R"/>
              </a:rPr>
              <a:t> </a:t>
            </a:r>
            <a:r>
              <a:rPr lang="en-ID" dirty="0" err="1">
                <a:latin typeface="AdvGTIMES-R"/>
              </a:rPr>
              <a:t>sederhana</a:t>
            </a:r>
            <a:r>
              <a:rPr lang="en-ID" dirty="0">
                <a:latin typeface="AdvGTIMES-R"/>
              </a:rPr>
              <a:t> </a:t>
            </a:r>
            <a:r>
              <a:rPr lang="en-ID" dirty="0" err="1">
                <a:latin typeface="AdvGTIMES-R"/>
              </a:rPr>
              <a:t>sekali</a:t>
            </a:r>
            <a:r>
              <a:rPr lang="en-ID" dirty="0">
                <a:latin typeface="AdvGTIMES-R"/>
              </a:rPr>
              <a:t>. </a:t>
            </a:r>
            <a:r>
              <a:rPr lang="en-ID" dirty="0" err="1">
                <a:latin typeface="AdvGTIMES-R"/>
              </a:rPr>
              <a:t>Beberapa</a:t>
            </a:r>
            <a:r>
              <a:rPr lang="en-ID" dirty="0">
                <a:latin typeface="AdvGTIMES-R"/>
              </a:rPr>
              <a:t> </a:t>
            </a:r>
            <a:r>
              <a:rPr lang="en-ID" dirty="0" err="1">
                <a:latin typeface="AdvGTIMES-R"/>
              </a:rPr>
              <a:t>alasan</a:t>
            </a:r>
            <a:r>
              <a:rPr lang="en-ID" dirty="0">
                <a:latin typeface="AdvGTIMES-R"/>
              </a:rPr>
              <a:t> yang </a:t>
            </a:r>
            <a:r>
              <a:rPr lang="en-ID" dirty="0" err="1">
                <a:latin typeface="AdvGTIMES-R"/>
              </a:rPr>
              <a:t>jelas</a:t>
            </a:r>
            <a:r>
              <a:rPr lang="en-ID" dirty="0">
                <a:latin typeface="AdvGTIMES-R"/>
              </a:rPr>
              <a:t> </a:t>
            </a:r>
            <a:r>
              <a:rPr lang="en-ID" dirty="0" err="1">
                <a:latin typeface="AdvGTIMES-R"/>
              </a:rPr>
              <a:t>adalah</a:t>
            </a:r>
            <a:endParaRPr lang="en-ID" dirty="0">
              <a:latin typeface="AdvGTIMES-R"/>
            </a:endParaRPr>
          </a:p>
        </p:txBody>
      </p:sp>
      <p:sp>
        <p:nvSpPr>
          <p:cNvPr id="4" name="Rectangle 3"/>
          <p:cNvSpPr/>
          <p:nvPr/>
        </p:nvSpPr>
        <p:spPr>
          <a:xfrm>
            <a:off x="544457" y="2589432"/>
            <a:ext cx="8942832" cy="2585323"/>
          </a:xfrm>
          <a:prstGeom prst="rect">
            <a:avLst/>
          </a:prstGeom>
        </p:spPr>
        <p:txBody>
          <a:bodyPr wrap="square">
            <a:spAutoFit/>
          </a:bodyPr>
          <a:lstStyle/>
          <a:p>
            <a:pPr marL="285750" indent="-285750">
              <a:buFont typeface="Arial" panose="020B0604020202020204" pitchFamily="34" charset="0"/>
              <a:buChar char="•"/>
            </a:pPr>
            <a:r>
              <a:rPr lang="en-ID" dirty="0" err="1">
                <a:latin typeface="AdvGTIMES-R"/>
              </a:rPr>
              <a:t>Jenis</a:t>
            </a:r>
            <a:r>
              <a:rPr lang="en-ID" dirty="0">
                <a:latin typeface="AdvGTIMES-R"/>
              </a:rPr>
              <a:t> </a:t>
            </a:r>
            <a:r>
              <a:rPr lang="en-ID" dirty="0" err="1">
                <a:latin typeface="AdvGTIMES-R"/>
              </a:rPr>
              <a:t>pembangkit</a:t>
            </a:r>
            <a:r>
              <a:rPr lang="en-ID" dirty="0">
                <a:latin typeface="AdvGTIMES-R"/>
              </a:rPr>
              <a:t> </a:t>
            </a:r>
            <a:r>
              <a:rPr lang="en-ID" dirty="0" err="1">
                <a:latin typeface="AdvGTIMES-R"/>
              </a:rPr>
              <a:t>listrik</a:t>
            </a:r>
            <a:r>
              <a:rPr lang="en-ID" dirty="0">
                <a:latin typeface="AdvGTIMES-R"/>
              </a:rPr>
              <a:t> </a:t>
            </a:r>
            <a:r>
              <a:rPr lang="en-ID" dirty="0" err="1">
                <a:latin typeface="AdvGTIMES-R"/>
              </a:rPr>
              <a:t>apa</a:t>
            </a:r>
            <a:r>
              <a:rPr lang="en-ID" dirty="0">
                <a:latin typeface="AdvGTIMES-R"/>
              </a:rPr>
              <a:t> yang </a:t>
            </a:r>
            <a:r>
              <a:rPr lang="en-ID" dirty="0" err="1">
                <a:latin typeface="AdvGTIMES-R"/>
              </a:rPr>
              <a:t>harus</a:t>
            </a:r>
            <a:r>
              <a:rPr lang="en-ID" dirty="0">
                <a:latin typeface="AdvGTIMES-R"/>
              </a:rPr>
              <a:t> </a:t>
            </a:r>
            <a:r>
              <a:rPr lang="en-ID" dirty="0" err="1">
                <a:latin typeface="AdvGTIMES-R"/>
              </a:rPr>
              <a:t>kita</a:t>
            </a:r>
            <a:r>
              <a:rPr lang="en-ID" dirty="0">
                <a:latin typeface="AdvGTIMES-R"/>
              </a:rPr>
              <a:t> </a:t>
            </a:r>
            <a:r>
              <a:rPr lang="en-ID" dirty="0" err="1">
                <a:latin typeface="AdvGTIMES-R"/>
              </a:rPr>
              <a:t>pasang</a:t>
            </a:r>
            <a:r>
              <a:rPr lang="en-ID" dirty="0">
                <a:latin typeface="AdvGTIMES-R"/>
              </a:rPr>
              <a:t> (thermal, </a:t>
            </a:r>
            <a:r>
              <a:rPr lang="en-ID" dirty="0" err="1">
                <a:latin typeface="AdvGTIMES-R"/>
              </a:rPr>
              <a:t>turbin</a:t>
            </a:r>
            <a:r>
              <a:rPr lang="en-ID" dirty="0">
                <a:latin typeface="AdvGTIMES-R"/>
              </a:rPr>
              <a:t> gas, </a:t>
            </a:r>
            <a:r>
              <a:rPr lang="en-ID" dirty="0" err="1">
                <a:latin typeface="AdvGTIMES-R"/>
              </a:rPr>
              <a:t>nuklir</a:t>
            </a:r>
            <a:r>
              <a:rPr lang="en-ID" dirty="0">
                <a:latin typeface="AdvGTIMES-R"/>
              </a:rPr>
              <a:t>, </a:t>
            </a:r>
            <a:r>
              <a:rPr lang="en-ID" dirty="0" err="1">
                <a:latin typeface="AdvGTIMES-R"/>
              </a:rPr>
              <a:t>dll</a:t>
            </a:r>
            <a:r>
              <a:rPr lang="en-ID" dirty="0">
                <a:latin typeface="AdvGTIMES-R"/>
              </a:rPr>
              <a:t>)?</a:t>
            </a:r>
          </a:p>
          <a:p>
            <a:pPr marL="285750" indent="-285750">
              <a:buFont typeface="Arial" panose="020B0604020202020204" pitchFamily="34" charset="0"/>
              <a:buChar char="•"/>
            </a:pPr>
            <a:r>
              <a:rPr lang="en-ID" dirty="0">
                <a:latin typeface="AdvGTIMES-R"/>
              </a:rPr>
              <a:t>Di mana </a:t>
            </a:r>
            <a:r>
              <a:rPr lang="en-ID" dirty="0" err="1">
                <a:latin typeface="AdvGTIMES-R"/>
              </a:rPr>
              <a:t>kita</a:t>
            </a:r>
            <a:r>
              <a:rPr lang="en-ID" dirty="0">
                <a:latin typeface="AdvGTIMES-R"/>
              </a:rPr>
              <a:t> </a:t>
            </a:r>
            <a:r>
              <a:rPr lang="en-ID" dirty="0" err="1">
                <a:latin typeface="AdvGTIMES-R"/>
              </a:rPr>
              <a:t>harus</a:t>
            </a:r>
            <a:r>
              <a:rPr lang="en-ID" dirty="0">
                <a:latin typeface="AdvGTIMES-R"/>
              </a:rPr>
              <a:t> </a:t>
            </a:r>
            <a:r>
              <a:rPr lang="en-ID" dirty="0" err="1">
                <a:latin typeface="AdvGTIMES-R"/>
              </a:rPr>
              <a:t>memasang</a:t>
            </a:r>
            <a:r>
              <a:rPr lang="en-ID" dirty="0">
                <a:latin typeface="AdvGTIMES-R"/>
              </a:rPr>
              <a:t> </a:t>
            </a:r>
            <a:r>
              <a:rPr lang="en-ID" dirty="0" err="1">
                <a:latin typeface="AdvGTIMES-R"/>
              </a:rPr>
              <a:t>pembangkit</a:t>
            </a:r>
            <a:r>
              <a:rPr lang="en-ID" dirty="0">
                <a:latin typeface="AdvGTIMES-R"/>
              </a:rPr>
              <a:t> </a:t>
            </a:r>
            <a:r>
              <a:rPr lang="en-ID" dirty="0" err="1">
                <a:latin typeface="AdvGTIMES-R"/>
              </a:rPr>
              <a:t>listrik</a:t>
            </a:r>
            <a:r>
              <a:rPr lang="en-ID" dirty="0">
                <a:latin typeface="AdvGTIMES-R"/>
              </a:rPr>
              <a:t> (</a:t>
            </a:r>
            <a:r>
              <a:rPr lang="en-ID" dirty="0" err="1">
                <a:latin typeface="AdvGTIMES-R"/>
              </a:rPr>
              <a:t>didistribusikan</a:t>
            </a:r>
            <a:r>
              <a:rPr lang="en-ID" dirty="0">
                <a:latin typeface="AdvGTIMES-R"/>
              </a:rPr>
              <a:t> di </a:t>
            </a:r>
            <a:r>
              <a:rPr lang="en-ID" dirty="0" err="1">
                <a:latin typeface="AdvGTIMES-R"/>
              </a:rPr>
              <a:t>antara</a:t>
            </a:r>
            <a:r>
              <a:rPr lang="en-ID" dirty="0">
                <a:latin typeface="AdvGTIMES-R"/>
              </a:rPr>
              <a:t> 5 bus </a:t>
            </a:r>
            <a:r>
              <a:rPr lang="en-ID" dirty="0" err="1">
                <a:latin typeface="AdvGTIMES-R"/>
              </a:rPr>
              <a:t>khusus</a:t>
            </a:r>
            <a:r>
              <a:rPr lang="en-ID" dirty="0">
                <a:latin typeface="AdvGTIMES-R"/>
              </a:rPr>
              <a:t>, 10 bus </a:t>
            </a:r>
            <a:r>
              <a:rPr lang="en-ID" dirty="0" err="1">
                <a:latin typeface="AdvGTIMES-R"/>
              </a:rPr>
              <a:t>khusus</a:t>
            </a:r>
            <a:r>
              <a:rPr lang="en-ID" dirty="0">
                <a:latin typeface="AdvGTIMES-R"/>
              </a:rPr>
              <a:t>, </a:t>
            </a:r>
            <a:r>
              <a:rPr lang="en-ID" dirty="0" err="1">
                <a:latin typeface="AdvGTIMES-R"/>
              </a:rPr>
              <a:t>dll</a:t>
            </a:r>
            <a:r>
              <a:rPr lang="en-ID" dirty="0">
                <a:latin typeface="AdvGTIMES-R"/>
              </a:rPr>
              <a:t>.)?</a:t>
            </a:r>
          </a:p>
          <a:p>
            <a:pPr marL="285750" indent="-285750">
              <a:buFont typeface="Arial" panose="020B0604020202020204" pitchFamily="34" charset="0"/>
              <a:buChar char="•"/>
            </a:pPr>
            <a:r>
              <a:rPr lang="en-ID" dirty="0" err="1">
                <a:latin typeface="AdvGTIMES-R"/>
              </a:rPr>
              <a:t>Berapa</a:t>
            </a:r>
            <a:r>
              <a:rPr lang="en-ID" dirty="0">
                <a:latin typeface="AdvGTIMES-R"/>
              </a:rPr>
              <a:t> </a:t>
            </a:r>
            <a:r>
              <a:rPr lang="en-ID" dirty="0" err="1">
                <a:latin typeface="AdvGTIMES-R"/>
              </a:rPr>
              <a:t>kapasitas</a:t>
            </a:r>
            <a:r>
              <a:rPr lang="en-ID" dirty="0">
                <a:latin typeface="AdvGTIMES-R"/>
              </a:rPr>
              <a:t> yang </a:t>
            </a:r>
            <a:r>
              <a:rPr lang="en-ID" dirty="0" err="1">
                <a:latin typeface="AdvGTIMES-R"/>
              </a:rPr>
              <a:t>harus</a:t>
            </a:r>
            <a:r>
              <a:rPr lang="en-ID" dirty="0">
                <a:latin typeface="AdvGTIMES-R"/>
              </a:rPr>
              <a:t> </a:t>
            </a:r>
            <a:r>
              <a:rPr lang="en-ID" dirty="0" err="1">
                <a:latin typeface="AdvGTIMES-R"/>
              </a:rPr>
              <a:t>kita</a:t>
            </a:r>
            <a:r>
              <a:rPr lang="en-ID" dirty="0">
                <a:latin typeface="AdvGTIMES-R"/>
              </a:rPr>
              <a:t> </a:t>
            </a:r>
            <a:r>
              <a:rPr lang="en-ID" dirty="0" err="1">
                <a:latin typeface="AdvGTIMES-R"/>
              </a:rPr>
              <a:t>pasang</a:t>
            </a:r>
            <a:r>
              <a:rPr lang="en-ID" dirty="0">
                <a:latin typeface="AdvGTIMES-R"/>
              </a:rPr>
              <a:t> (5 9 1000 MW, </a:t>
            </a:r>
            <a:r>
              <a:rPr lang="en-ID" dirty="0" err="1">
                <a:latin typeface="AdvGTIMES-R"/>
              </a:rPr>
              <a:t>atau</a:t>
            </a:r>
            <a:r>
              <a:rPr lang="en-ID" dirty="0">
                <a:latin typeface="AdvGTIMES-R"/>
              </a:rPr>
              <a:t> 2 9 1000 MW </a:t>
            </a:r>
            <a:r>
              <a:rPr lang="en-ID" dirty="0" err="1">
                <a:latin typeface="AdvGTIMES-R"/>
              </a:rPr>
              <a:t>dan</a:t>
            </a:r>
            <a:r>
              <a:rPr lang="en-ID" dirty="0">
                <a:latin typeface="AdvGTIMES-R"/>
              </a:rPr>
              <a:t> 6 9 500 MW, </a:t>
            </a:r>
            <a:r>
              <a:rPr lang="en-ID" dirty="0" err="1">
                <a:latin typeface="AdvGTIMES-R"/>
              </a:rPr>
              <a:t>atau</a:t>
            </a:r>
            <a:r>
              <a:rPr lang="en-ID" dirty="0">
                <a:latin typeface="AdvGTIMES-R"/>
              </a:rPr>
              <a:t> ...)?</a:t>
            </a:r>
          </a:p>
          <a:p>
            <a:pPr marL="285750" indent="-285750">
              <a:buFont typeface="Arial" panose="020B0604020202020204" pitchFamily="34" charset="0"/>
              <a:buChar char="•"/>
            </a:pPr>
            <a:r>
              <a:rPr lang="en-ID" dirty="0" err="1">
                <a:latin typeface="AdvGTIMES-R"/>
              </a:rPr>
              <a:t>Seperti</a:t>
            </a:r>
            <a:r>
              <a:rPr lang="en-ID" dirty="0">
                <a:latin typeface="AdvGTIMES-R"/>
              </a:rPr>
              <a:t> </a:t>
            </a:r>
            <a:r>
              <a:rPr lang="en-ID" dirty="0" err="1">
                <a:latin typeface="AdvGTIMES-R"/>
              </a:rPr>
              <a:t>apakah</a:t>
            </a:r>
            <a:r>
              <a:rPr lang="en-ID" dirty="0">
                <a:latin typeface="AdvGTIMES-R"/>
              </a:rPr>
              <a:t> </a:t>
            </a:r>
            <a:r>
              <a:rPr lang="en-ID" dirty="0" err="1">
                <a:latin typeface="AdvGTIMES-R"/>
              </a:rPr>
              <a:t>pemadaman</a:t>
            </a:r>
            <a:r>
              <a:rPr lang="en-ID" dirty="0">
                <a:latin typeface="AdvGTIMES-R"/>
              </a:rPr>
              <a:t> </a:t>
            </a:r>
            <a:r>
              <a:rPr lang="en-ID" dirty="0" err="1">
                <a:latin typeface="AdvGTIMES-R"/>
              </a:rPr>
              <a:t>listrik</a:t>
            </a:r>
            <a:r>
              <a:rPr lang="en-ID" dirty="0">
                <a:latin typeface="AdvGTIMES-R"/>
              </a:rPr>
              <a:t> (</a:t>
            </a:r>
            <a:r>
              <a:rPr lang="en-ID" dirty="0" err="1">
                <a:latin typeface="AdvGTIMES-R"/>
              </a:rPr>
              <a:t>baik</a:t>
            </a:r>
            <a:r>
              <a:rPr lang="en-ID" dirty="0">
                <a:latin typeface="AdvGTIMES-R"/>
              </a:rPr>
              <a:t> yang </a:t>
            </a:r>
            <a:r>
              <a:rPr lang="en-ID" dirty="0" err="1">
                <a:latin typeface="AdvGTIMES-R"/>
              </a:rPr>
              <a:t>ada</a:t>
            </a:r>
            <a:r>
              <a:rPr lang="en-ID" dirty="0">
                <a:latin typeface="AdvGTIMES-R"/>
              </a:rPr>
              <a:t> </a:t>
            </a:r>
            <a:r>
              <a:rPr lang="en-ID" dirty="0" err="1">
                <a:latin typeface="AdvGTIMES-R"/>
              </a:rPr>
              <a:t>maupun</a:t>
            </a:r>
            <a:r>
              <a:rPr lang="en-ID" dirty="0">
                <a:latin typeface="AdvGTIMES-R"/>
              </a:rPr>
              <a:t> yang </a:t>
            </a:r>
            <a:r>
              <a:rPr lang="en-ID" dirty="0" err="1">
                <a:latin typeface="AdvGTIMES-R"/>
              </a:rPr>
              <a:t>baru</a:t>
            </a:r>
            <a:r>
              <a:rPr lang="en-ID" dirty="0">
                <a:latin typeface="AdvGTIMES-R"/>
              </a:rPr>
              <a:t>), </a:t>
            </a:r>
            <a:r>
              <a:rPr lang="en-ID" dirty="0" err="1">
                <a:latin typeface="AdvGTIMES-R"/>
              </a:rPr>
              <a:t>apakah</a:t>
            </a:r>
            <a:r>
              <a:rPr lang="en-ID" dirty="0">
                <a:latin typeface="AdvGTIMES-R"/>
              </a:rPr>
              <a:t> </a:t>
            </a:r>
            <a:r>
              <a:rPr lang="en-ID" dirty="0" err="1">
                <a:latin typeface="AdvGTIMES-R"/>
              </a:rPr>
              <a:t>kita</a:t>
            </a:r>
            <a:r>
              <a:rPr lang="en-ID" dirty="0">
                <a:latin typeface="AdvGTIMES-R"/>
              </a:rPr>
              <a:t> </a:t>
            </a:r>
            <a:r>
              <a:rPr lang="en-ID" dirty="0" err="1">
                <a:latin typeface="AdvGTIMES-R"/>
              </a:rPr>
              <a:t>harus</a:t>
            </a:r>
            <a:r>
              <a:rPr lang="en-ID" dirty="0">
                <a:latin typeface="AdvGTIMES-R"/>
              </a:rPr>
              <a:t> </a:t>
            </a:r>
            <a:r>
              <a:rPr lang="en-ID" dirty="0" err="1">
                <a:latin typeface="AdvGTIMES-R"/>
              </a:rPr>
              <a:t>memasang</a:t>
            </a:r>
            <a:r>
              <a:rPr lang="en-ID" dirty="0">
                <a:latin typeface="AdvGTIMES-R"/>
              </a:rPr>
              <a:t> </a:t>
            </a:r>
            <a:r>
              <a:rPr lang="en-ID" dirty="0" err="1">
                <a:latin typeface="AdvGTIMES-R"/>
              </a:rPr>
              <a:t>pembangkit</a:t>
            </a:r>
            <a:r>
              <a:rPr lang="en-ID" dirty="0">
                <a:latin typeface="AdvGTIMES-R"/>
              </a:rPr>
              <a:t> </a:t>
            </a:r>
            <a:r>
              <a:rPr lang="en-ID" dirty="0" err="1">
                <a:latin typeface="AdvGTIMES-R"/>
              </a:rPr>
              <a:t>tambahan</a:t>
            </a:r>
            <a:r>
              <a:rPr lang="en-ID" dirty="0">
                <a:latin typeface="AdvGTIMES-R"/>
              </a:rPr>
              <a:t> </a:t>
            </a:r>
            <a:r>
              <a:rPr lang="en-ID" dirty="0" err="1">
                <a:latin typeface="AdvGTIMES-R"/>
              </a:rPr>
              <a:t>untuk</a:t>
            </a:r>
            <a:r>
              <a:rPr lang="en-ID" dirty="0">
                <a:latin typeface="AdvGTIMES-R"/>
              </a:rPr>
              <a:t> </a:t>
            </a:r>
            <a:r>
              <a:rPr lang="en-ID" dirty="0" err="1">
                <a:latin typeface="AdvGTIMES-R"/>
              </a:rPr>
              <a:t>memperhitungkan</a:t>
            </a:r>
            <a:r>
              <a:rPr lang="en-ID" dirty="0">
                <a:latin typeface="AdvGTIMES-R"/>
              </a:rPr>
              <a:t> </a:t>
            </a:r>
            <a:r>
              <a:rPr lang="en-ID" dirty="0" err="1">
                <a:latin typeface="AdvGTIMES-R"/>
              </a:rPr>
              <a:t>situasi</a:t>
            </a:r>
            <a:r>
              <a:rPr lang="en-ID" dirty="0">
                <a:latin typeface="AdvGTIMES-R"/>
              </a:rPr>
              <a:t> </a:t>
            </a:r>
            <a:r>
              <a:rPr lang="en-ID" dirty="0" err="1">
                <a:latin typeface="AdvGTIMES-R"/>
              </a:rPr>
              <a:t>ini</a:t>
            </a:r>
            <a:r>
              <a:rPr lang="en-ID" dirty="0">
                <a:latin typeface="AdvGTIMES-R"/>
              </a:rPr>
              <a:t>? </a:t>
            </a:r>
            <a:r>
              <a:rPr lang="en-ID" dirty="0" err="1">
                <a:latin typeface="AdvGTIMES-R"/>
              </a:rPr>
              <a:t>Jika</a:t>
            </a:r>
            <a:r>
              <a:rPr lang="en-ID" dirty="0">
                <a:latin typeface="AdvGTIMES-R"/>
              </a:rPr>
              <a:t> </a:t>
            </a:r>
            <a:r>
              <a:rPr lang="en-ID" dirty="0" err="1">
                <a:latin typeface="AdvGTIMES-R"/>
              </a:rPr>
              <a:t>iya</a:t>
            </a:r>
            <a:r>
              <a:rPr lang="en-ID" dirty="0">
                <a:latin typeface="AdvGTIMES-R"/>
              </a:rPr>
              <a:t>, </a:t>
            </a:r>
            <a:r>
              <a:rPr lang="en-ID" dirty="0" err="1">
                <a:latin typeface="AdvGTIMES-R"/>
              </a:rPr>
              <a:t>apa</a:t>
            </a:r>
            <a:r>
              <a:rPr lang="en-ID" dirty="0">
                <a:latin typeface="AdvGTIMES-R"/>
              </a:rPr>
              <a:t>, </a:t>
            </a:r>
            <a:r>
              <a:rPr lang="en-ID" dirty="0" err="1">
                <a:latin typeface="AdvGTIMES-R"/>
              </a:rPr>
              <a:t>dimana</a:t>
            </a:r>
            <a:r>
              <a:rPr lang="en-ID" dirty="0">
                <a:latin typeface="AdvGTIMES-R"/>
              </a:rPr>
              <a:t> </a:t>
            </a:r>
            <a:r>
              <a:rPr lang="en-ID" dirty="0" err="1">
                <a:latin typeface="AdvGTIMES-R"/>
              </a:rPr>
              <a:t>dan</a:t>
            </a:r>
            <a:r>
              <a:rPr lang="en-ID" dirty="0">
                <a:latin typeface="AdvGTIMES-R"/>
              </a:rPr>
              <a:t> </a:t>
            </a:r>
            <a:r>
              <a:rPr lang="en-ID" dirty="0" err="1">
                <a:latin typeface="AdvGTIMES-R"/>
              </a:rPr>
              <a:t>bagaimana</a:t>
            </a:r>
            <a:r>
              <a:rPr lang="en-ID" dirty="0">
                <a:latin typeface="AdvGTIMES-R"/>
              </a:rPr>
              <a:t>?</a:t>
            </a:r>
            <a:endParaRPr lang="en-US" dirty="0"/>
          </a:p>
        </p:txBody>
      </p:sp>
      <p:sp>
        <p:nvSpPr>
          <p:cNvPr id="5" name="Rectangle 4"/>
          <p:cNvSpPr/>
          <p:nvPr/>
        </p:nvSpPr>
        <p:spPr>
          <a:xfrm>
            <a:off x="544457" y="5174755"/>
            <a:ext cx="8871204" cy="923330"/>
          </a:xfrm>
          <a:prstGeom prst="rect">
            <a:avLst/>
          </a:prstGeom>
        </p:spPr>
        <p:txBody>
          <a:bodyPr wrap="square">
            <a:spAutoFit/>
          </a:bodyPr>
          <a:lstStyle/>
          <a:p>
            <a:r>
              <a:rPr lang="en-ID" dirty="0" err="1">
                <a:latin typeface="AdvGTIMES-R"/>
              </a:rPr>
              <a:t>Masih</a:t>
            </a:r>
            <a:r>
              <a:rPr lang="en-ID" dirty="0">
                <a:latin typeface="AdvGTIMES-R"/>
              </a:rPr>
              <a:t> </a:t>
            </a:r>
            <a:r>
              <a:rPr lang="en-ID" dirty="0" err="1">
                <a:latin typeface="AdvGTIMES-R"/>
              </a:rPr>
              <a:t>ada</a:t>
            </a:r>
            <a:r>
              <a:rPr lang="en-ID" dirty="0">
                <a:latin typeface="AdvGTIMES-R"/>
              </a:rPr>
              <a:t> </a:t>
            </a:r>
            <a:r>
              <a:rPr lang="en-ID" dirty="0" err="1">
                <a:latin typeface="AdvGTIMES-R"/>
              </a:rPr>
              <a:t>poin</a:t>
            </a:r>
            <a:r>
              <a:rPr lang="en-ID" dirty="0">
                <a:latin typeface="AdvGTIMES-R"/>
              </a:rPr>
              <a:t> lain yang </a:t>
            </a:r>
            <a:r>
              <a:rPr lang="en-ID" dirty="0" err="1">
                <a:latin typeface="AdvGTIMES-R"/>
              </a:rPr>
              <a:t>harus</a:t>
            </a:r>
            <a:r>
              <a:rPr lang="en-ID" dirty="0">
                <a:latin typeface="AdvGTIMES-R"/>
              </a:rPr>
              <a:t> </a:t>
            </a:r>
            <a:r>
              <a:rPr lang="en-ID" dirty="0" err="1">
                <a:latin typeface="AdvGTIMES-R"/>
              </a:rPr>
              <a:t>diperhatikan</a:t>
            </a:r>
            <a:r>
              <a:rPr lang="en-ID" dirty="0">
                <a:latin typeface="AdvGTIMES-R"/>
              </a:rPr>
              <a:t>, </a:t>
            </a:r>
            <a:r>
              <a:rPr lang="en-ID" dirty="0" err="1">
                <a:latin typeface="AdvGTIMES-R"/>
              </a:rPr>
              <a:t>untuk</a:t>
            </a:r>
            <a:r>
              <a:rPr lang="en-ID" dirty="0">
                <a:latin typeface="AdvGTIMES-R"/>
              </a:rPr>
              <a:t> </a:t>
            </a:r>
            <a:r>
              <a:rPr lang="en-ID" dirty="0" err="1">
                <a:latin typeface="AdvGTIMES-R"/>
              </a:rPr>
              <a:t>dibahas</a:t>
            </a:r>
            <a:r>
              <a:rPr lang="en-ID" dirty="0">
                <a:latin typeface="AdvGTIMES-R"/>
              </a:rPr>
              <a:t> </a:t>
            </a:r>
            <a:r>
              <a:rPr lang="en-ID" dirty="0" err="1">
                <a:latin typeface="AdvGTIMES-R"/>
              </a:rPr>
              <a:t>nanti</a:t>
            </a:r>
            <a:r>
              <a:rPr lang="en-ID" dirty="0">
                <a:latin typeface="AdvGTIMES-R"/>
              </a:rPr>
              <a:t> di </a:t>
            </a:r>
            <a:r>
              <a:rPr lang="en-ID" dirty="0" err="1">
                <a:latin typeface="AdvGTIMES-R"/>
              </a:rPr>
              <a:t>buku</a:t>
            </a:r>
            <a:r>
              <a:rPr lang="en-ID" dirty="0">
                <a:latin typeface="AdvGTIMES-R"/>
              </a:rPr>
              <a:t> </a:t>
            </a:r>
            <a:r>
              <a:rPr lang="en-ID" dirty="0" err="1">
                <a:latin typeface="AdvGTIMES-R"/>
              </a:rPr>
              <a:t>ini.Ini</a:t>
            </a:r>
            <a:r>
              <a:rPr lang="en-ID" dirty="0">
                <a:latin typeface="AdvGTIMES-R"/>
              </a:rPr>
              <a:t> </a:t>
            </a:r>
            <a:r>
              <a:rPr lang="en-ID" dirty="0" err="1">
                <a:latin typeface="AdvGTIMES-R"/>
              </a:rPr>
              <a:t>adalah</a:t>
            </a:r>
            <a:r>
              <a:rPr lang="en-ID" dirty="0">
                <a:latin typeface="AdvGTIMES-R"/>
              </a:rPr>
              <a:t> </a:t>
            </a:r>
            <a:r>
              <a:rPr lang="en-ID" dirty="0" err="1">
                <a:latin typeface="AdvGTIMES-R"/>
              </a:rPr>
              <a:t>masalah</a:t>
            </a:r>
            <a:r>
              <a:rPr lang="en-ID" dirty="0">
                <a:latin typeface="AdvGTIMES-R"/>
              </a:rPr>
              <a:t> yang </a:t>
            </a:r>
            <a:r>
              <a:rPr lang="en-ID" dirty="0" err="1">
                <a:latin typeface="AdvGTIMES-R"/>
              </a:rPr>
              <a:t>sangat</a:t>
            </a:r>
            <a:r>
              <a:rPr lang="en-ID" dirty="0">
                <a:latin typeface="AdvGTIMES-R"/>
              </a:rPr>
              <a:t> </a:t>
            </a:r>
            <a:r>
              <a:rPr lang="en-ID" dirty="0" err="1">
                <a:latin typeface="AdvGTIMES-R"/>
              </a:rPr>
              <a:t>kompleks</a:t>
            </a:r>
            <a:r>
              <a:rPr lang="en-ID" dirty="0">
                <a:latin typeface="AdvGTIMES-R"/>
              </a:rPr>
              <a:t>, </a:t>
            </a:r>
            <a:r>
              <a:rPr lang="en-ID" dirty="0" err="1">
                <a:latin typeface="AdvGTIMES-R"/>
              </a:rPr>
              <a:t>biasa</a:t>
            </a:r>
            <a:r>
              <a:rPr lang="en-ID" dirty="0">
                <a:latin typeface="AdvGTIMES-R"/>
              </a:rPr>
              <a:t> </a:t>
            </a:r>
            <a:r>
              <a:rPr lang="en-ID" dirty="0" err="1">
                <a:latin typeface="AdvGTIMES-R"/>
              </a:rPr>
              <a:t>disebut</a:t>
            </a:r>
            <a:r>
              <a:rPr lang="en-ID" dirty="0">
                <a:latin typeface="AdvGTIMES-R"/>
              </a:rPr>
              <a:t> </a:t>
            </a:r>
            <a:r>
              <a:rPr lang="en-ID" dirty="0" err="1">
                <a:latin typeface="AdvGTIMES-R"/>
              </a:rPr>
              <a:t>sebagai</a:t>
            </a:r>
            <a:r>
              <a:rPr lang="en-ID" dirty="0">
                <a:latin typeface="AdvGTIMES-R"/>
              </a:rPr>
              <a:t> </a:t>
            </a:r>
            <a:r>
              <a:rPr lang="en-ID" dirty="0" err="1">
                <a:latin typeface="AdvGTIMES-R"/>
              </a:rPr>
              <a:t>masalah</a:t>
            </a:r>
            <a:r>
              <a:rPr lang="en-ID" dirty="0">
                <a:latin typeface="AdvGTIMES-R"/>
              </a:rPr>
              <a:t> </a:t>
            </a:r>
            <a:r>
              <a:rPr lang="en-ID" dirty="0" err="1">
                <a:latin typeface="AdvGTIMES-R"/>
              </a:rPr>
              <a:t>Perencanaan</a:t>
            </a:r>
            <a:r>
              <a:rPr lang="en-ID" dirty="0">
                <a:latin typeface="AdvGTIMES-R"/>
              </a:rPr>
              <a:t> </a:t>
            </a:r>
            <a:r>
              <a:rPr lang="en-ID" dirty="0" err="1">
                <a:latin typeface="AdvGTIMES-R"/>
              </a:rPr>
              <a:t>Pengembangan</a:t>
            </a:r>
            <a:r>
              <a:rPr lang="en-ID" dirty="0">
                <a:latin typeface="AdvGTIMES-R"/>
              </a:rPr>
              <a:t> </a:t>
            </a:r>
            <a:r>
              <a:rPr lang="en-ID" dirty="0" err="1">
                <a:latin typeface="AdvGTIMES-R"/>
              </a:rPr>
              <a:t>Pembangkit</a:t>
            </a:r>
            <a:r>
              <a:rPr lang="en-ID" dirty="0">
                <a:latin typeface="AdvGTIMES-R"/>
              </a:rPr>
              <a:t> (GEP).</a:t>
            </a:r>
            <a:endParaRPr lang="en-US" dirty="0"/>
          </a:p>
        </p:txBody>
      </p:sp>
      <p:sp>
        <p:nvSpPr>
          <p:cNvPr id="6" name="Date Placeholder 5"/>
          <p:cNvSpPr>
            <a:spLocks noGrp="1"/>
          </p:cNvSpPr>
          <p:nvPr>
            <p:ph type="dt" sz="half" idx="10"/>
          </p:nvPr>
        </p:nvSpPr>
        <p:spPr/>
        <p:txBody>
          <a:bodyPr/>
          <a:lstStyle/>
          <a:p>
            <a:fld id="{A217EFB0-1352-4E25-A105-5EDADA010282}" type="datetime9">
              <a:rPr lang="en-US" smtClean="0"/>
              <a:t>10/18/2017 1:14:56 PM</a:t>
            </a:fld>
            <a:endParaRPr lang="en-US"/>
          </a:p>
        </p:txBody>
      </p:sp>
      <p:sp>
        <p:nvSpPr>
          <p:cNvPr id="7" name="Slide Number Placeholder 6"/>
          <p:cNvSpPr>
            <a:spLocks noGrp="1"/>
          </p:cNvSpPr>
          <p:nvPr>
            <p:ph type="sldNum" sz="quarter" idx="12"/>
          </p:nvPr>
        </p:nvSpPr>
        <p:spPr/>
        <p:txBody>
          <a:bodyPr/>
          <a:lstStyle/>
          <a:p>
            <a:fld id="{C7448EEC-1D14-4DD9-B8EB-772171F61A1D}" type="slidenum">
              <a:rPr lang="en-US" smtClean="0"/>
              <a:t>25</a:t>
            </a:fld>
            <a:endParaRPr lang="en-US"/>
          </a:p>
        </p:txBody>
      </p:sp>
    </p:spTree>
    <p:extLst>
      <p:ext uri="{BB962C8B-B14F-4D97-AF65-F5344CB8AC3E}">
        <p14:creationId xmlns:p14="http://schemas.microsoft.com/office/powerpoint/2010/main" val="3528414730"/>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250</a:t>
            </a:fld>
            <a:endParaRPr lang="en-US"/>
          </a:p>
        </p:txBody>
      </p:sp>
      <p:sp>
        <p:nvSpPr>
          <p:cNvPr id="2" name="Rectangle 1"/>
          <p:cNvSpPr/>
          <p:nvPr/>
        </p:nvSpPr>
        <p:spPr>
          <a:xfrm>
            <a:off x="218736" y="263390"/>
            <a:ext cx="3161443" cy="400110"/>
          </a:xfrm>
          <a:prstGeom prst="rect">
            <a:avLst/>
          </a:prstGeom>
        </p:spPr>
        <p:txBody>
          <a:bodyPr wrap="none">
            <a:spAutoFit/>
          </a:bodyPr>
          <a:lstStyle/>
          <a:p>
            <a:r>
              <a:rPr lang="en-US" sz="2000" b="1" dirty="0">
                <a:latin typeface="AdvGTIMES-B"/>
              </a:rPr>
              <a:t>8.5.2.3 Decrease Method</a:t>
            </a:r>
            <a:endParaRPr lang="en-US" sz="2000" b="1" dirty="0"/>
          </a:p>
        </p:txBody>
      </p:sp>
      <p:sp>
        <p:nvSpPr>
          <p:cNvPr id="3" name="Rectangle 2"/>
          <p:cNvSpPr/>
          <p:nvPr/>
        </p:nvSpPr>
        <p:spPr>
          <a:xfrm>
            <a:off x="419100" y="663500"/>
            <a:ext cx="8825484" cy="2585323"/>
          </a:xfrm>
          <a:prstGeom prst="rect">
            <a:avLst/>
          </a:prstGeom>
        </p:spPr>
        <p:txBody>
          <a:bodyPr wrap="square">
            <a:spAutoFit/>
          </a:bodyPr>
          <a:lstStyle/>
          <a:p>
            <a:pPr algn="just"/>
            <a:r>
              <a:rPr lang="en-ID" dirty="0">
                <a:latin typeface="AdvGTIMES-R"/>
              </a:rPr>
              <a:t>In a real system, the major cost of a line is the one due to the right-of-way of the </a:t>
            </a:r>
            <a:r>
              <a:rPr lang="en-ID" dirty="0" smtClean="0">
                <a:latin typeface="AdvGTIMES-R"/>
              </a:rPr>
              <a:t>route or </a:t>
            </a:r>
            <a:r>
              <a:rPr lang="en-ID" dirty="0">
                <a:latin typeface="AdvGTIMES-R"/>
              </a:rPr>
              <a:t>the corridor. Once this right-of-way is acquired, there may be some alternatives </a:t>
            </a:r>
            <a:r>
              <a:rPr lang="en-ID" dirty="0" smtClean="0">
                <a:latin typeface="AdvGTIMES-R"/>
              </a:rPr>
              <a:t>of building </a:t>
            </a:r>
            <a:r>
              <a:rPr lang="en-ID" dirty="0">
                <a:latin typeface="AdvGTIMES-R"/>
              </a:rPr>
              <a:t>various capacities or types of transmission lines within that corridor</a:t>
            </a:r>
            <a:r>
              <a:rPr lang="en-ID" dirty="0" smtClean="0">
                <a:latin typeface="AdvGTIMES-R"/>
              </a:rPr>
              <a:t>. In </a:t>
            </a:r>
            <a:r>
              <a:rPr lang="en-ID" dirty="0">
                <a:latin typeface="AdvGTIMES-R"/>
              </a:rPr>
              <a:t>both the backward and the forward approaches, a single line is assumed </a:t>
            </a:r>
            <a:r>
              <a:rPr lang="en-ID" dirty="0">
                <a:latin typeface="AdvGTIMES-IT"/>
              </a:rPr>
              <a:t>in </a:t>
            </a:r>
            <a:r>
              <a:rPr lang="en-ID" dirty="0" smtClean="0">
                <a:latin typeface="AdvGTIMES-R"/>
              </a:rPr>
              <a:t>or </a:t>
            </a:r>
            <a:r>
              <a:rPr lang="en-ID" dirty="0" smtClean="0">
                <a:latin typeface="AdvGTIMES-IT"/>
              </a:rPr>
              <a:t>out </a:t>
            </a:r>
            <a:r>
              <a:rPr lang="en-ID" dirty="0">
                <a:latin typeface="AdvGTIMES-R"/>
              </a:rPr>
              <a:t>in each stage. As the right-of-way acquiring cost is a major cost for a line, </a:t>
            </a:r>
            <a:r>
              <a:rPr lang="en-ID" dirty="0" smtClean="0">
                <a:latin typeface="AdvGTIMES-R"/>
              </a:rPr>
              <a:t>the optimal </a:t>
            </a:r>
            <a:r>
              <a:rPr lang="en-ID" dirty="0">
                <a:latin typeface="AdvGTIMES-R"/>
              </a:rPr>
              <a:t>solution approach should initially search for the least cost corridors. </a:t>
            </a:r>
            <a:r>
              <a:rPr lang="en-ID" dirty="0" smtClean="0">
                <a:latin typeface="AdvGTIMES-R"/>
              </a:rPr>
              <a:t>Once </a:t>
            </a:r>
            <a:r>
              <a:rPr lang="en-ID" dirty="0">
                <a:solidFill>
                  <a:srgbClr val="000000"/>
                </a:solidFill>
                <a:latin typeface="AdvGTIMES-R"/>
              </a:rPr>
              <a:t>these corridors are selected, the types and the capacities of the required  transmission </a:t>
            </a:r>
            <a:r>
              <a:rPr lang="en-US" dirty="0">
                <a:solidFill>
                  <a:srgbClr val="000000"/>
                </a:solidFill>
                <a:latin typeface="AdvGTIMES-R"/>
              </a:rPr>
              <a:t>lines may be chosen.</a:t>
            </a:r>
          </a:p>
          <a:p>
            <a:pPr algn="just"/>
            <a:endParaRPr lang="en-US" dirty="0"/>
          </a:p>
        </p:txBody>
      </p:sp>
      <mc:AlternateContent xmlns:mc="http://schemas.openxmlformats.org/markup-compatibility/2006" xmlns:a14="http://schemas.microsoft.com/office/drawing/2010/main">
        <mc:Choice Requires="a14">
          <p:sp>
            <p:nvSpPr>
              <p:cNvPr id="6" name="Rectangle 5"/>
              <p:cNvSpPr/>
              <p:nvPr/>
            </p:nvSpPr>
            <p:spPr>
              <a:xfrm>
                <a:off x="419100" y="3050042"/>
                <a:ext cx="8744460" cy="2308324"/>
              </a:xfrm>
              <a:prstGeom prst="rect">
                <a:avLst/>
              </a:prstGeom>
            </p:spPr>
            <p:txBody>
              <a:bodyPr wrap="square">
                <a:spAutoFit/>
              </a:bodyPr>
              <a:lstStyle/>
              <a:p>
                <a:r>
                  <a:rPr lang="en-ID" dirty="0" smtClean="0">
                    <a:solidFill>
                      <a:srgbClr val="000000"/>
                    </a:solidFill>
                    <a:latin typeface="AdvGTIMES-R"/>
                  </a:rPr>
                  <a:t>Now </a:t>
                </a:r>
                <a:r>
                  <a:rPr lang="en-ID" dirty="0">
                    <a:solidFill>
                      <a:srgbClr val="000000"/>
                    </a:solidFill>
                    <a:latin typeface="AdvGTIMES-R"/>
                  </a:rPr>
                  <a:t>assume that in our earlier example, two alternatives are possible for each</a:t>
                </a:r>
              </a:p>
              <a:p>
                <a:r>
                  <a:rPr lang="en-ID" dirty="0">
                    <a:solidFill>
                      <a:srgbClr val="000000"/>
                    </a:solidFill>
                    <a:latin typeface="AdvGTIMES-R"/>
                  </a:rPr>
                  <a:t>corridor. For instance, either a single-circuit line or a double-circuit line is possible.</a:t>
                </a:r>
              </a:p>
              <a:p>
                <a:r>
                  <a:rPr lang="en-ID" dirty="0">
                    <a:solidFill>
                      <a:srgbClr val="000000"/>
                    </a:solidFill>
                    <a:latin typeface="AdvGTIMES-R"/>
                  </a:rPr>
                  <a:t>As another example, two single-circuit lines with capacities A and B may be</a:t>
                </a:r>
              </a:p>
              <a:p>
                <a:r>
                  <a:rPr lang="en-US" dirty="0">
                    <a:solidFill>
                      <a:srgbClr val="000000"/>
                    </a:solidFill>
                    <a:latin typeface="AdvGTIMES-R"/>
                  </a:rPr>
                  <a:t>assumed with A</a:t>
                </a:r>
                <a14:m>
                  <m:oMath xmlns:m="http://schemas.openxmlformats.org/officeDocument/2006/math">
                    <m:r>
                      <a:rPr lang="en-US" i="1" dirty="0" smtClean="0">
                        <a:solidFill>
                          <a:srgbClr val="000000"/>
                        </a:solidFill>
                        <a:latin typeface="Cambria Math" panose="02040503050406030204" pitchFamily="18" charset="0"/>
                        <a:ea typeface="Cambria Math" panose="02040503050406030204" pitchFamily="18" charset="0"/>
                      </a:rPr>
                      <m:t>&gt;</m:t>
                    </m:r>
                  </m:oMath>
                </a14:m>
                <a:r>
                  <a:rPr lang="en-US" dirty="0">
                    <a:solidFill>
                      <a:srgbClr val="000000"/>
                    </a:solidFill>
                    <a:latin typeface="AdvGTIMES-R"/>
                  </a:rPr>
                  <a:t>B.</a:t>
                </a:r>
              </a:p>
              <a:p>
                <a:r>
                  <a:rPr lang="en-ID" dirty="0">
                    <a:solidFill>
                      <a:srgbClr val="000000"/>
                    </a:solidFill>
                    <a:latin typeface="AdvGTIMES-R"/>
                  </a:rPr>
                  <a:t>The </a:t>
                </a:r>
                <a:r>
                  <a:rPr lang="en-ID" dirty="0">
                    <a:solidFill>
                      <a:srgbClr val="000000"/>
                    </a:solidFill>
                    <a:latin typeface="AdvGTIMES-IT"/>
                  </a:rPr>
                  <a:t>decrease </a:t>
                </a:r>
                <a:r>
                  <a:rPr lang="en-ID" dirty="0">
                    <a:solidFill>
                      <a:srgbClr val="000000"/>
                    </a:solidFill>
                    <a:latin typeface="AdvGTIMES-R"/>
                  </a:rPr>
                  <a:t>method may be explained as follows</a:t>
                </a:r>
                <a:r>
                  <a:rPr lang="en-ID" dirty="0" smtClean="0">
                    <a:solidFill>
                      <a:srgbClr val="000000"/>
                    </a:solidFill>
                    <a:latin typeface="AdvGTIMES-R"/>
                  </a:rPr>
                  <a:t>. In </a:t>
                </a:r>
                <a:r>
                  <a:rPr lang="en-ID" dirty="0">
                    <a:solidFill>
                      <a:srgbClr val="000000"/>
                    </a:solidFill>
                    <a:latin typeface="AdvGTIMES-R"/>
                  </a:rPr>
                  <a:t>either the </a:t>
                </a:r>
                <a:r>
                  <a:rPr lang="en-ID" dirty="0">
                    <a:solidFill>
                      <a:srgbClr val="000000"/>
                    </a:solidFill>
                    <a:latin typeface="AdvGTIMES-IT"/>
                  </a:rPr>
                  <a:t>backward </a:t>
                </a:r>
                <a:r>
                  <a:rPr lang="en-ID" dirty="0">
                    <a:solidFill>
                      <a:srgbClr val="000000"/>
                    </a:solidFill>
                    <a:latin typeface="AdvGTIMES-R"/>
                  </a:rPr>
                  <a:t>or the </a:t>
                </a:r>
                <a:r>
                  <a:rPr lang="en-ID" dirty="0">
                    <a:solidFill>
                      <a:srgbClr val="000000"/>
                    </a:solidFill>
                    <a:latin typeface="AdvGTIMES-IT"/>
                  </a:rPr>
                  <a:t>forward </a:t>
                </a:r>
                <a:r>
                  <a:rPr lang="en-ID" dirty="0">
                    <a:solidFill>
                      <a:srgbClr val="000000"/>
                    </a:solidFill>
                    <a:latin typeface="AdvGTIMES-R"/>
                  </a:rPr>
                  <a:t>approaches, the solution process </a:t>
                </a:r>
                <a:r>
                  <a:rPr lang="en-ID" dirty="0" smtClean="0">
                    <a:solidFill>
                      <a:srgbClr val="000000"/>
                    </a:solidFill>
                    <a:latin typeface="AdvGTIMES-R"/>
                  </a:rPr>
                  <a:t>proceeds with </a:t>
                </a:r>
                <a:r>
                  <a:rPr lang="en-ID" dirty="0">
                    <a:solidFill>
                      <a:srgbClr val="000000"/>
                    </a:solidFill>
                    <a:latin typeface="AdvGTIMES-R"/>
                  </a:rPr>
                  <a:t>the highest capacity available candidate for each corridor. Once done, in </a:t>
                </a:r>
                <a:r>
                  <a:rPr lang="en-ID" dirty="0" smtClean="0">
                    <a:solidFill>
                      <a:srgbClr val="000000"/>
                    </a:solidFill>
                    <a:latin typeface="AdvGTIMES-R"/>
                  </a:rPr>
                  <a:t>a </a:t>
                </a:r>
                <a:r>
                  <a:rPr lang="en-ID" dirty="0" smtClean="0">
                    <a:solidFill>
                      <a:srgbClr val="000000"/>
                    </a:solidFill>
                    <a:latin typeface="AdvGTIMES-IT"/>
                  </a:rPr>
                  <a:t>decrease </a:t>
                </a:r>
                <a:r>
                  <a:rPr lang="en-ID" dirty="0">
                    <a:solidFill>
                      <a:srgbClr val="000000"/>
                    </a:solidFill>
                    <a:latin typeface="AdvGTIMES-R"/>
                  </a:rPr>
                  <a:t>stage, the lower capacity (cost) options for each corridor are tried to see </a:t>
                </a:r>
                <a:r>
                  <a:rPr lang="en-ID" dirty="0" smtClean="0">
                    <a:solidFill>
                      <a:srgbClr val="000000"/>
                    </a:solidFill>
                    <a:latin typeface="AdvGTIMES-R"/>
                  </a:rPr>
                  <a:t>if they </a:t>
                </a:r>
                <a:r>
                  <a:rPr lang="en-ID" dirty="0">
                    <a:solidFill>
                      <a:srgbClr val="000000"/>
                    </a:solidFill>
                    <a:latin typeface="AdvGTIMES-R"/>
                  </a:rPr>
                  <a:t>can perform the job</a:t>
                </a:r>
                <a:r>
                  <a:rPr lang="en-ID" dirty="0" smtClean="0">
                    <a:solidFill>
                      <a:srgbClr val="000000"/>
                    </a:solidFill>
                    <a:latin typeface="AdvGTIMES-R"/>
                  </a:rPr>
                  <a:t>.</a:t>
                </a:r>
                <a:endParaRPr lang="en-ID" dirty="0">
                  <a:solidFill>
                    <a:srgbClr val="000000"/>
                  </a:solidFill>
                  <a:latin typeface="AdvGTIMES-R"/>
                </a:endParaRPr>
              </a:p>
            </p:txBody>
          </p:sp>
        </mc:Choice>
        <mc:Fallback xmlns="">
          <p:sp>
            <p:nvSpPr>
              <p:cNvPr id="6" name="Rectangle 5"/>
              <p:cNvSpPr>
                <a:spLocks noRot="1" noChangeAspect="1" noMove="1" noResize="1" noEditPoints="1" noAdjustHandles="1" noChangeArrowheads="1" noChangeShapeType="1" noTextEdit="1"/>
              </p:cNvSpPr>
              <p:nvPr/>
            </p:nvSpPr>
            <p:spPr>
              <a:xfrm>
                <a:off x="419100" y="3050042"/>
                <a:ext cx="8744460" cy="2308324"/>
              </a:xfrm>
              <a:prstGeom prst="rect">
                <a:avLst/>
              </a:prstGeom>
              <a:blipFill rotWithShape="0">
                <a:blip r:embed="rId2"/>
                <a:stretch>
                  <a:fillRect l="-628" t="-1319" b="-3166"/>
                </a:stretch>
              </a:blipFill>
            </p:spPr>
            <p:txBody>
              <a:bodyPr/>
              <a:lstStyle/>
              <a:p>
                <a:r>
                  <a:rPr lang="en-US">
                    <a:noFill/>
                  </a:rPr>
                  <a:t> </a:t>
                </a:r>
              </a:p>
            </p:txBody>
          </p:sp>
        </mc:Fallback>
      </mc:AlternateContent>
    </p:spTree>
    <p:extLst>
      <p:ext uri="{BB962C8B-B14F-4D97-AF65-F5344CB8AC3E}">
        <p14:creationId xmlns:p14="http://schemas.microsoft.com/office/powerpoint/2010/main" val="219518519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251</a:t>
            </a:fld>
            <a:endParaRPr lang="en-US"/>
          </a:p>
        </p:txBody>
      </p:sp>
      <p:sp>
        <p:nvSpPr>
          <p:cNvPr id="6" name="Rectangle 5"/>
          <p:cNvSpPr/>
          <p:nvPr/>
        </p:nvSpPr>
        <p:spPr>
          <a:xfrm>
            <a:off x="7434072" y="332292"/>
            <a:ext cx="2084832" cy="4524315"/>
          </a:xfrm>
          <a:prstGeom prst="rect">
            <a:avLst/>
          </a:prstGeom>
        </p:spPr>
        <p:txBody>
          <a:bodyPr wrap="square">
            <a:spAutoFit/>
          </a:bodyPr>
          <a:lstStyle/>
          <a:p>
            <a:r>
              <a:rPr lang="en-ID" dirty="0">
                <a:solidFill>
                  <a:srgbClr val="000000"/>
                </a:solidFill>
                <a:latin typeface="AdvGTIMES-R"/>
              </a:rPr>
              <a:t>For a </a:t>
            </a:r>
            <a:r>
              <a:rPr lang="en-ID" dirty="0">
                <a:solidFill>
                  <a:srgbClr val="000000"/>
                </a:solidFill>
                <a:latin typeface="AdvGTIMES-IT"/>
              </a:rPr>
              <a:t>backward </a:t>
            </a:r>
            <a:r>
              <a:rPr lang="en-ID" dirty="0">
                <a:solidFill>
                  <a:srgbClr val="000000"/>
                </a:solidFill>
                <a:latin typeface="AdvGTIMES-R"/>
              </a:rPr>
              <a:t>approach, the process is shown in Fig. </a:t>
            </a:r>
            <a:r>
              <a:rPr lang="en-ID" dirty="0">
                <a:solidFill>
                  <a:srgbClr val="0000FF"/>
                </a:solidFill>
                <a:latin typeface="AdvGTIMES-R"/>
              </a:rPr>
              <a:t>8.11</a:t>
            </a:r>
            <a:r>
              <a:rPr lang="en-ID" dirty="0">
                <a:solidFill>
                  <a:srgbClr val="000000"/>
                </a:solidFill>
                <a:latin typeface="AdvGTIMES-R"/>
              </a:rPr>
              <a:t>. Number 2 demonstrates</a:t>
            </a:r>
          </a:p>
          <a:p>
            <a:r>
              <a:rPr lang="en-ID" dirty="0">
                <a:solidFill>
                  <a:srgbClr val="000000"/>
                </a:solidFill>
                <a:latin typeface="AdvGTIMES-R"/>
              </a:rPr>
              <a:t>the higher capacity </a:t>
            </a:r>
            <a:r>
              <a:rPr lang="en-ID" dirty="0" smtClean="0">
                <a:solidFill>
                  <a:srgbClr val="000000"/>
                </a:solidFill>
                <a:latin typeface="AdvGTIMES-R"/>
              </a:rPr>
              <a:t>option </a:t>
            </a:r>
            <a:r>
              <a:rPr lang="en-ID" dirty="0">
                <a:solidFill>
                  <a:srgbClr val="000000"/>
                </a:solidFill>
                <a:latin typeface="AdvGTIMES-R"/>
              </a:rPr>
              <a:t>for each corridor in the </a:t>
            </a:r>
            <a:r>
              <a:rPr lang="en-ID" dirty="0">
                <a:solidFill>
                  <a:srgbClr val="000000"/>
                </a:solidFill>
                <a:latin typeface="AdvGTIMES-IT"/>
              </a:rPr>
              <a:t>backward </a:t>
            </a:r>
            <a:r>
              <a:rPr lang="en-ID" dirty="0">
                <a:solidFill>
                  <a:srgbClr val="000000"/>
                </a:solidFill>
                <a:latin typeface="AdvGTIMES-R"/>
              </a:rPr>
              <a:t>stage.</a:t>
            </a:r>
          </a:p>
          <a:p>
            <a:r>
              <a:rPr lang="en-ID" dirty="0">
                <a:solidFill>
                  <a:srgbClr val="000000"/>
                </a:solidFill>
                <a:latin typeface="AdvGTIMES-R"/>
              </a:rPr>
              <a:t>In the </a:t>
            </a:r>
            <a:r>
              <a:rPr lang="en-ID" dirty="0">
                <a:solidFill>
                  <a:srgbClr val="000000"/>
                </a:solidFill>
                <a:latin typeface="AdvGTIMES-IT"/>
              </a:rPr>
              <a:t>decrease </a:t>
            </a:r>
            <a:r>
              <a:rPr lang="en-ID" dirty="0">
                <a:solidFill>
                  <a:srgbClr val="000000"/>
                </a:solidFill>
                <a:latin typeface="AdvGTIMES-R"/>
              </a:rPr>
              <a:t>stage, the lower capacity for each corridor is shown by number 1</a:t>
            </a:r>
            <a:r>
              <a:rPr lang="en-ID" dirty="0" smtClean="0">
                <a:solidFill>
                  <a:srgbClr val="000000"/>
                </a:solidFill>
                <a:latin typeface="AdvGTIMES-R"/>
              </a:rPr>
              <a:t>.</a:t>
            </a:r>
            <a:endParaRPr lang="en-ID" dirty="0">
              <a:solidFill>
                <a:srgbClr val="000000"/>
              </a:solidFill>
              <a:latin typeface="AdvGTIMES-R"/>
            </a:endParaRPr>
          </a:p>
        </p:txBody>
      </p:sp>
      <p:pic>
        <p:nvPicPr>
          <p:cNvPr id="7" name="Picture 6"/>
          <p:cNvPicPr>
            <a:picLocks noChangeAspect="1"/>
          </p:cNvPicPr>
          <p:nvPr/>
        </p:nvPicPr>
        <p:blipFill>
          <a:blip r:embed="rId2"/>
          <a:stretch>
            <a:fillRect/>
          </a:stretch>
        </p:blipFill>
        <p:spPr>
          <a:xfrm>
            <a:off x="239524" y="203113"/>
            <a:ext cx="6965948" cy="4635693"/>
          </a:xfrm>
          <a:prstGeom prst="rect">
            <a:avLst/>
          </a:prstGeom>
        </p:spPr>
      </p:pic>
      <p:sp>
        <p:nvSpPr>
          <p:cNvPr id="8" name="Rectangle 7"/>
          <p:cNvSpPr/>
          <p:nvPr/>
        </p:nvSpPr>
        <p:spPr>
          <a:xfrm>
            <a:off x="382524" y="4892618"/>
            <a:ext cx="9008364" cy="923330"/>
          </a:xfrm>
          <a:prstGeom prst="rect">
            <a:avLst/>
          </a:prstGeom>
        </p:spPr>
        <p:txBody>
          <a:bodyPr wrap="square">
            <a:spAutoFit/>
          </a:bodyPr>
          <a:lstStyle/>
          <a:p>
            <a:r>
              <a:rPr lang="en-ID" dirty="0">
                <a:solidFill>
                  <a:srgbClr val="000000"/>
                </a:solidFill>
                <a:latin typeface="AdvGTIMES-R"/>
              </a:rPr>
              <a:t>002110 is the final choice in which the higher capacity is selected for candidate 3</a:t>
            </a:r>
          </a:p>
          <a:p>
            <a:r>
              <a:rPr lang="en-ID" dirty="0">
                <a:solidFill>
                  <a:srgbClr val="000000"/>
                </a:solidFill>
                <a:latin typeface="AdvGTIMES-R"/>
              </a:rPr>
              <a:t>while the lower ones are selected for candidates 4 and 5. Moving further results in</a:t>
            </a:r>
          </a:p>
          <a:p>
            <a:r>
              <a:rPr lang="en-US" dirty="0">
                <a:solidFill>
                  <a:srgbClr val="000000"/>
                </a:solidFill>
                <a:latin typeface="AdvGTIMES-R"/>
              </a:rPr>
              <a:t>some types of violations.</a:t>
            </a:r>
            <a:endParaRPr lang="en-US" dirty="0"/>
          </a:p>
        </p:txBody>
      </p:sp>
    </p:spTree>
    <p:extLst>
      <p:ext uri="{BB962C8B-B14F-4D97-AF65-F5344CB8AC3E}">
        <p14:creationId xmlns:p14="http://schemas.microsoft.com/office/powerpoint/2010/main" val="252315083"/>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252</a:t>
            </a:fld>
            <a:endParaRPr lang="en-US"/>
          </a:p>
        </p:txBody>
      </p:sp>
      <p:sp>
        <p:nvSpPr>
          <p:cNvPr id="6" name="Rectangle 5"/>
          <p:cNvSpPr/>
          <p:nvPr/>
        </p:nvSpPr>
        <p:spPr>
          <a:xfrm>
            <a:off x="289658" y="280339"/>
            <a:ext cx="8726325" cy="400110"/>
          </a:xfrm>
          <a:prstGeom prst="rect">
            <a:avLst/>
          </a:prstGeom>
        </p:spPr>
        <p:txBody>
          <a:bodyPr wrap="square">
            <a:spAutoFit/>
          </a:bodyPr>
          <a:lstStyle/>
          <a:p>
            <a:r>
              <a:rPr lang="en-ID" sz="2000" b="1" dirty="0">
                <a:latin typeface="AdvGTIMES-B"/>
              </a:rPr>
              <a:t>8.5.2.4 Backward–Forward-Decrease Method, a Hybrid Approach</a:t>
            </a:r>
            <a:endParaRPr lang="en-US" sz="2000" b="1" dirty="0"/>
          </a:p>
        </p:txBody>
      </p:sp>
      <p:sp>
        <p:nvSpPr>
          <p:cNvPr id="7" name="Rectangle 6"/>
          <p:cNvSpPr/>
          <p:nvPr/>
        </p:nvSpPr>
        <p:spPr>
          <a:xfrm>
            <a:off x="519684" y="756934"/>
            <a:ext cx="8807196" cy="1200329"/>
          </a:xfrm>
          <a:prstGeom prst="rect">
            <a:avLst/>
          </a:prstGeom>
        </p:spPr>
        <p:txBody>
          <a:bodyPr wrap="square">
            <a:spAutoFit/>
          </a:bodyPr>
          <a:lstStyle/>
          <a:p>
            <a:r>
              <a:rPr lang="en-ID" dirty="0">
                <a:latin typeface="AdvGTIMES-R"/>
              </a:rPr>
              <a:t>As already described, the use of forward approach is undesirable if a new substation</a:t>
            </a:r>
          </a:p>
          <a:p>
            <a:r>
              <a:rPr lang="en-ID" dirty="0">
                <a:latin typeface="AdvGTIMES-R"/>
              </a:rPr>
              <a:t>is to be supplied from nearby buses. On the other hand, the search space is</a:t>
            </a:r>
          </a:p>
          <a:p>
            <a:r>
              <a:rPr lang="en-ID" dirty="0">
                <a:latin typeface="AdvGTIMES-R"/>
              </a:rPr>
              <a:t>enormous for large scale systems, if backward approach is tried for both normal</a:t>
            </a:r>
          </a:p>
          <a:p>
            <a:r>
              <a:rPr lang="en-ID" dirty="0">
                <a:latin typeface="AdvGTIMES-R"/>
              </a:rPr>
              <a:t>and contingency conditions. So, what do we have to do for a large scale system?</a:t>
            </a:r>
            <a:endParaRPr lang="en-US" dirty="0"/>
          </a:p>
        </p:txBody>
      </p:sp>
      <p:sp>
        <p:nvSpPr>
          <p:cNvPr id="8" name="Rectangle 7"/>
          <p:cNvSpPr/>
          <p:nvPr/>
        </p:nvSpPr>
        <p:spPr>
          <a:xfrm>
            <a:off x="519684" y="2033748"/>
            <a:ext cx="8643876" cy="3416320"/>
          </a:xfrm>
          <a:prstGeom prst="rect">
            <a:avLst/>
          </a:prstGeom>
        </p:spPr>
        <p:txBody>
          <a:bodyPr wrap="square">
            <a:spAutoFit/>
          </a:bodyPr>
          <a:lstStyle/>
          <a:p>
            <a:r>
              <a:rPr lang="en-ID" dirty="0">
                <a:solidFill>
                  <a:srgbClr val="000000"/>
                </a:solidFill>
                <a:latin typeface="AdvGTIMES-R"/>
              </a:rPr>
              <a:t>One way to overcome the difficulties, is to plan, initially the network for normal</a:t>
            </a:r>
          </a:p>
          <a:p>
            <a:r>
              <a:rPr lang="en-ID" dirty="0">
                <a:solidFill>
                  <a:srgbClr val="000000"/>
                </a:solidFill>
                <a:latin typeface="AdvGTIMES-R"/>
              </a:rPr>
              <a:t>conditions (no contingency) using the backward approach. As no contingency is</a:t>
            </a:r>
          </a:p>
          <a:p>
            <a:r>
              <a:rPr lang="en-ID" dirty="0">
                <a:solidFill>
                  <a:srgbClr val="000000"/>
                </a:solidFill>
                <a:latin typeface="AdvGTIMES-R"/>
              </a:rPr>
              <a:t>considered at this stage, the solution speed will be high and acceptable. Thereafter,</a:t>
            </a:r>
          </a:p>
          <a:p>
            <a:r>
              <a:rPr lang="en-ID" dirty="0">
                <a:solidFill>
                  <a:srgbClr val="000000"/>
                </a:solidFill>
                <a:latin typeface="AdvGTIMES-R"/>
              </a:rPr>
              <a:t>the forward approach is employed to find the solution in the presence of all</a:t>
            </a:r>
          </a:p>
          <a:p>
            <a:r>
              <a:rPr lang="en-US" dirty="0">
                <a:solidFill>
                  <a:srgbClr val="000000"/>
                </a:solidFill>
                <a:latin typeface="AdvGTIMES-R"/>
              </a:rPr>
              <a:t>foreseen contingencies (N </a:t>
            </a:r>
            <a:r>
              <a:rPr lang="en-US" dirty="0">
                <a:solidFill>
                  <a:srgbClr val="000000"/>
                </a:solidFill>
                <a:latin typeface="AdvTir_symb"/>
              </a:rPr>
              <a:t>- </a:t>
            </a:r>
            <a:r>
              <a:rPr lang="en-US" dirty="0">
                <a:solidFill>
                  <a:srgbClr val="000000"/>
                </a:solidFill>
                <a:latin typeface="AdvGTIMES-R"/>
              </a:rPr>
              <a:t>1).</a:t>
            </a:r>
          </a:p>
          <a:p>
            <a:r>
              <a:rPr lang="en-ID" dirty="0">
                <a:solidFill>
                  <a:srgbClr val="000000"/>
                </a:solidFill>
                <a:latin typeface="AdvGTIMES-R"/>
              </a:rPr>
              <a:t>To illustrate how this hybrid method works, suppose that the backward</a:t>
            </a:r>
          </a:p>
          <a:p>
            <a:r>
              <a:rPr lang="en-ID" dirty="0">
                <a:solidFill>
                  <a:srgbClr val="000000"/>
                </a:solidFill>
                <a:latin typeface="AdvGTIMES-R"/>
              </a:rPr>
              <a:t>approach is used only for the normal conditions.</a:t>
            </a:r>
            <a:r>
              <a:rPr lang="en-ID" sz="800" dirty="0">
                <a:solidFill>
                  <a:srgbClr val="0000FF"/>
                </a:solidFill>
                <a:latin typeface="AdvGTIMES-R"/>
              </a:rPr>
              <a:t>18 </a:t>
            </a:r>
            <a:r>
              <a:rPr lang="en-ID" dirty="0">
                <a:solidFill>
                  <a:srgbClr val="000000"/>
                </a:solidFill>
                <a:latin typeface="AdvGTIMES-R"/>
              </a:rPr>
              <a:t>If 002220 is the final choice, we</a:t>
            </a:r>
          </a:p>
          <a:p>
            <a:r>
              <a:rPr lang="en-ID" dirty="0">
                <a:solidFill>
                  <a:srgbClr val="000000"/>
                </a:solidFill>
                <a:latin typeface="AdvGTIMES-R"/>
              </a:rPr>
              <a:t>proceed with the forward approach from 002220, as shown in Fig. </a:t>
            </a:r>
            <a:r>
              <a:rPr lang="en-ID" dirty="0">
                <a:solidFill>
                  <a:srgbClr val="0000FF"/>
                </a:solidFill>
                <a:latin typeface="AdvGTIMES-R"/>
              </a:rPr>
              <a:t>8.12</a:t>
            </a:r>
            <a:r>
              <a:rPr lang="en-ID" dirty="0">
                <a:solidFill>
                  <a:srgbClr val="000000"/>
                </a:solidFill>
                <a:latin typeface="AdvGTIMES-R"/>
              </a:rPr>
              <a:t>, now for</a:t>
            </a:r>
          </a:p>
          <a:p>
            <a:r>
              <a:rPr lang="en-ID" dirty="0">
                <a:solidFill>
                  <a:srgbClr val="000000"/>
                </a:solidFill>
                <a:latin typeface="AdvGTIMES-R"/>
              </a:rPr>
              <a:t>N </a:t>
            </a:r>
            <a:r>
              <a:rPr lang="en-ID" dirty="0">
                <a:solidFill>
                  <a:srgbClr val="000000"/>
                </a:solidFill>
                <a:latin typeface="AdvTir_symb"/>
              </a:rPr>
              <a:t>- </a:t>
            </a:r>
            <a:r>
              <a:rPr lang="en-ID" dirty="0">
                <a:solidFill>
                  <a:srgbClr val="000000"/>
                </a:solidFill>
                <a:latin typeface="AdvGTIMES-R"/>
              </a:rPr>
              <a:t>1 conditions. Each time, a candidate is added (blocks 202220–002222) and</a:t>
            </a:r>
          </a:p>
          <a:p>
            <a:r>
              <a:rPr lang="en-ID" dirty="0">
                <a:solidFill>
                  <a:srgbClr val="000000"/>
                </a:solidFill>
                <a:latin typeface="AdvGTIMES-R"/>
              </a:rPr>
              <a:t>the evaluation function (</a:t>
            </a:r>
            <a:r>
              <a:rPr lang="en-ID" dirty="0">
                <a:solidFill>
                  <a:srgbClr val="0000FF"/>
                </a:solidFill>
                <a:latin typeface="AdvGTIMES-R"/>
              </a:rPr>
              <a:t>8.6</a:t>
            </a:r>
            <a:r>
              <a:rPr lang="en-ID" dirty="0">
                <a:solidFill>
                  <a:srgbClr val="000000"/>
                </a:solidFill>
                <a:latin typeface="AdvGTIMES-R"/>
              </a:rPr>
              <a:t>) is calculated, considering all contingences. For</a:t>
            </a:r>
          </a:p>
          <a:p>
            <a:r>
              <a:rPr lang="en-ID" dirty="0">
                <a:solidFill>
                  <a:srgbClr val="000000"/>
                </a:solidFill>
                <a:latin typeface="AdvGTIMES-R"/>
              </a:rPr>
              <a:t>instance, assume 022220 results in the least evaluation function, while still there</a:t>
            </a:r>
          </a:p>
          <a:p>
            <a:r>
              <a:rPr lang="en-ID" dirty="0">
                <a:solidFill>
                  <a:srgbClr val="000000"/>
                </a:solidFill>
                <a:latin typeface="AdvGTIMES-R"/>
              </a:rPr>
              <a:t>are some constraints violations (for some contingencies). Thereafter, blocks</a:t>
            </a:r>
            <a:endParaRPr lang="en-US" dirty="0"/>
          </a:p>
        </p:txBody>
      </p:sp>
    </p:spTree>
    <p:extLst>
      <p:ext uri="{BB962C8B-B14F-4D97-AF65-F5344CB8AC3E}">
        <p14:creationId xmlns:p14="http://schemas.microsoft.com/office/powerpoint/2010/main" val="1752500216"/>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253</a:t>
            </a:fld>
            <a:endParaRPr lang="en-US"/>
          </a:p>
        </p:txBody>
      </p:sp>
      <p:pic>
        <p:nvPicPr>
          <p:cNvPr id="2" name="Picture 1"/>
          <p:cNvPicPr>
            <a:picLocks noChangeAspect="1"/>
          </p:cNvPicPr>
          <p:nvPr/>
        </p:nvPicPr>
        <p:blipFill>
          <a:blip r:embed="rId2"/>
          <a:stretch>
            <a:fillRect/>
          </a:stretch>
        </p:blipFill>
        <p:spPr>
          <a:xfrm>
            <a:off x="241968" y="206804"/>
            <a:ext cx="6268560" cy="5517340"/>
          </a:xfrm>
          <a:prstGeom prst="rect">
            <a:avLst/>
          </a:prstGeom>
        </p:spPr>
      </p:pic>
      <p:sp>
        <p:nvSpPr>
          <p:cNvPr id="3" name="Rectangle 2"/>
          <p:cNvSpPr/>
          <p:nvPr/>
        </p:nvSpPr>
        <p:spPr>
          <a:xfrm>
            <a:off x="6647688" y="206804"/>
            <a:ext cx="2871216" cy="5632311"/>
          </a:xfrm>
          <a:prstGeom prst="rect">
            <a:avLst/>
          </a:prstGeom>
        </p:spPr>
        <p:txBody>
          <a:bodyPr wrap="square">
            <a:spAutoFit/>
          </a:bodyPr>
          <a:lstStyle/>
          <a:p>
            <a:r>
              <a:rPr lang="en-ID" dirty="0">
                <a:solidFill>
                  <a:srgbClr val="000000"/>
                </a:solidFill>
                <a:latin typeface="AdvGTIMES-R"/>
              </a:rPr>
              <a:t>222220 and 022222 are tried to check the one which results in the least </a:t>
            </a:r>
            <a:r>
              <a:rPr lang="en-ID" dirty="0" smtClean="0">
                <a:solidFill>
                  <a:srgbClr val="000000"/>
                </a:solidFill>
                <a:latin typeface="AdvGTIMES-R"/>
              </a:rPr>
              <a:t>evaluation function</a:t>
            </a:r>
            <a:r>
              <a:rPr lang="en-ID" dirty="0">
                <a:solidFill>
                  <a:srgbClr val="000000"/>
                </a:solidFill>
                <a:latin typeface="AdvGTIMES-R"/>
              </a:rPr>
              <a:t>, while no constraints violations happen (for instance block 022222). As </a:t>
            </a:r>
            <a:r>
              <a:rPr lang="en-ID" dirty="0" smtClean="0">
                <a:solidFill>
                  <a:srgbClr val="000000"/>
                </a:solidFill>
                <a:latin typeface="AdvGTIMES-R"/>
              </a:rPr>
              <a:t>a result</a:t>
            </a:r>
            <a:r>
              <a:rPr lang="en-ID" dirty="0">
                <a:solidFill>
                  <a:srgbClr val="000000"/>
                </a:solidFill>
                <a:latin typeface="AdvGTIMES-R"/>
              </a:rPr>
              <a:t>, the final solution which results in the least investment cost and no </a:t>
            </a:r>
            <a:r>
              <a:rPr lang="en-ID" dirty="0" smtClean="0">
                <a:solidFill>
                  <a:srgbClr val="000000"/>
                </a:solidFill>
                <a:latin typeface="AdvGTIMES-R"/>
              </a:rPr>
              <a:t>violations in </a:t>
            </a:r>
            <a:r>
              <a:rPr lang="en-ID" dirty="0">
                <a:solidFill>
                  <a:srgbClr val="000000"/>
                </a:solidFill>
                <a:latin typeface="AdvGTIMES-R"/>
              </a:rPr>
              <a:t>both normal and N </a:t>
            </a:r>
            <a:r>
              <a:rPr lang="en-ID" dirty="0">
                <a:solidFill>
                  <a:srgbClr val="000000"/>
                </a:solidFill>
                <a:latin typeface="AdvTir_symb"/>
              </a:rPr>
              <a:t>- </a:t>
            </a:r>
            <a:r>
              <a:rPr lang="en-ID" dirty="0">
                <a:solidFill>
                  <a:srgbClr val="000000"/>
                </a:solidFill>
                <a:latin typeface="AdvGTIMES-R"/>
              </a:rPr>
              <a:t>1 conditions is the one with candidates 2, 3, 4, 5 and 6 to</a:t>
            </a:r>
          </a:p>
          <a:p>
            <a:r>
              <a:rPr lang="en-ID" dirty="0">
                <a:solidFill>
                  <a:srgbClr val="000000"/>
                </a:solidFill>
                <a:latin typeface="AdvGTIMES-R"/>
              </a:rPr>
              <a:t>be </a:t>
            </a:r>
            <a:r>
              <a:rPr lang="en-ID" dirty="0">
                <a:solidFill>
                  <a:srgbClr val="000000"/>
                </a:solidFill>
                <a:latin typeface="AdvGTIMES-IT"/>
              </a:rPr>
              <a:t>in</a:t>
            </a:r>
            <a:r>
              <a:rPr lang="en-ID" dirty="0">
                <a:solidFill>
                  <a:srgbClr val="000000"/>
                </a:solidFill>
                <a:latin typeface="AdvGTIMES-R"/>
              </a:rPr>
              <a:t>. Then the </a:t>
            </a:r>
            <a:r>
              <a:rPr lang="en-ID" dirty="0">
                <a:solidFill>
                  <a:srgbClr val="000000"/>
                </a:solidFill>
                <a:latin typeface="AdvGTIMES-IT"/>
              </a:rPr>
              <a:t>decrease </a:t>
            </a:r>
            <a:r>
              <a:rPr lang="en-ID" dirty="0">
                <a:solidFill>
                  <a:srgbClr val="000000"/>
                </a:solidFill>
                <a:latin typeface="AdvGTIMES-R"/>
              </a:rPr>
              <a:t>stage is tried to reach at the final solution of 020212 </a:t>
            </a:r>
            <a:r>
              <a:rPr lang="en-ID" dirty="0" smtClean="0">
                <a:solidFill>
                  <a:srgbClr val="000000"/>
                </a:solidFill>
                <a:latin typeface="AdvGTIMES-R"/>
              </a:rPr>
              <a:t>based on </a:t>
            </a:r>
            <a:r>
              <a:rPr lang="en-ID" dirty="0">
                <a:solidFill>
                  <a:srgbClr val="000000"/>
                </a:solidFill>
                <a:latin typeface="AdvGTIMES-R"/>
              </a:rPr>
              <a:t>the process already described</a:t>
            </a:r>
            <a:r>
              <a:rPr lang="en-ID" dirty="0" smtClean="0">
                <a:solidFill>
                  <a:srgbClr val="000000"/>
                </a:solidFill>
                <a:latin typeface="AdvGTIMES-R"/>
              </a:rPr>
              <a:t>.</a:t>
            </a:r>
            <a:endParaRPr lang="en-ID" dirty="0">
              <a:solidFill>
                <a:srgbClr val="000000"/>
              </a:solidFill>
              <a:latin typeface="AdvGTIMES-R"/>
            </a:endParaRPr>
          </a:p>
        </p:txBody>
      </p:sp>
    </p:spTree>
    <p:extLst>
      <p:ext uri="{BB962C8B-B14F-4D97-AF65-F5344CB8AC3E}">
        <p14:creationId xmlns:p14="http://schemas.microsoft.com/office/powerpoint/2010/main" val="657199720"/>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254</a:t>
            </a:fld>
            <a:endParaRPr lang="en-US"/>
          </a:p>
        </p:txBody>
      </p:sp>
      <p:sp>
        <p:nvSpPr>
          <p:cNvPr id="2" name="Rectangle 1"/>
          <p:cNvSpPr/>
          <p:nvPr/>
        </p:nvSpPr>
        <p:spPr>
          <a:xfrm>
            <a:off x="382524" y="304628"/>
            <a:ext cx="9017508" cy="2585323"/>
          </a:xfrm>
          <a:prstGeom prst="rect">
            <a:avLst/>
          </a:prstGeom>
        </p:spPr>
        <p:txBody>
          <a:bodyPr wrap="square">
            <a:spAutoFit/>
          </a:bodyPr>
          <a:lstStyle/>
          <a:p>
            <a:pPr algn="just"/>
            <a:r>
              <a:rPr lang="en-ID" dirty="0">
                <a:solidFill>
                  <a:srgbClr val="000000"/>
                </a:solidFill>
                <a:latin typeface="AdvGTIMES-R"/>
              </a:rPr>
              <a:t>Obviously, for a large scale system, the number of candidates would be high and the solution normally ends up with limited number of choices. Moreover, although the optimality of the solution cannot be guaranteed, the solution </a:t>
            </a:r>
            <a:r>
              <a:rPr lang="en-ID" dirty="0" smtClean="0">
                <a:solidFill>
                  <a:srgbClr val="000000"/>
                </a:solidFill>
                <a:latin typeface="AdvGTIMES-R"/>
              </a:rPr>
              <a:t>speed and </a:t>
            </a:r>
            <a:r>
              <a:rPr lang="en-ID" dirty="0">
                <a:solidFill>
                  <a:srgbClr val="000000"/>
                </a:solidFill>
                <a:latin typeface="AdvGTIMES-R"/>
              </a:rPr>
              <a:t>accuracy would be quite acceptable.</a:t>
            </a:r>
          </a:p>
          <a:p>
            <a:pPr algn="just"/>
            <a:r>
              <a:rPr lang="en-ID" dirty="0">
                <a:solidFill>
                  <a:srgbClr val="000000"/>
                </a:solidFill>
                <a:latin typeface="AdvGTIMES-R"/>
              </a:rPr>
              <a:t>Before proceeding for some numerical results, let us add a new term to </a:t>
            </a:r>
            <a:r>
              <a:rPr lang="en-ID" dirty="0" smtClean="0">
                <a:solidFill>
                  <a:srgbClr val="000000"/>
                </a:solidFill>
                <a:latin typeface="AdvGTIMES-R"/>
              </a:rPr>
              <a:t>the evaluation </a:t>
            </a:r>
            <a:r>
              <a:rPr lang="en-ID" dirty="0">
                <a:solidFill>
                  <a:srgbClr val="000000"/>
                </a:solidFill>
                <a:latin typeface="AdvGTIMES-R"/>
              </a:rPr>
              <a:t>function (</a:t>
            </a:r>
            <a:r>
              <a:rPr lang="en-ID" dirty="0">
                <a:solidFill>
                  <a:srgbClr val="0000FF"/>
                </a:solidFill>
                <a:latin typeface="AdvGTIMES-R"/>
              </a:rPr>
              <a:t>8.6</a:t>
            </a:r>
            <a:r>
              <a:rPr lang="en-ID" dirty="0">
                <a:solidFill>
                  <a:srgbClr val="000000"/>
                </a:solidFill>
                <a:latin typeface="AdvGTIMES-R"/>
              </a:rPr>
              <a:t>) which makes it more practical. Suppose that in </a:t>
            </a:r>
            <a:r>
              <a:rPr lang="en-ID" dirty="0" smtClean="0">
                <a:solidFill>
                  <a:srgbClr val="000000"/>
                </a:solidFill>
                <a:latin typeface="AdvGTIMES-R"/>
              </a:rPr>
              <a:t>an intermediate </a:t>
            </a:r>
            <a:r>
              <a:rPr lang="en-ID" dirty="0">
                <a:solidFill>
                  <a:srgbClr val="000000"/>
                </a:solidFill>
                <a:latin typeface="AdvGTIMES-R"/>
              </a:rPr>
              <a:t>stage, in either normal or any of contingency conditions, a </a:t>
            </a:r>
            <a:r>
              <a:rPr lang="en-ID" dirty="0" smtClean="0">
                <a:solidFill>
                  <a:srgbClr val="000000"/>
                </a:solidFill>
                <a:latin typeface="AdvGTIMES-R"/>
              </a:rPr>
              <a:t>situation happens </a:t>
            </a:r>
            <a:r>
              <a:rPr lang="en-ID" dirty="0">
                <a:solidFill>
                  <a:srgbClr val="000000"/>
                </a:solidFill>
                <a:latin typeface="AdvGTIMES-R"/>
              </a:rPr>
              <a:t>that an isolated substation (bus) appears. This condition </a:t>
            </a:r>
            <a:r>
              <a:rPr lang="en-ID" dirty="0" smtClean="0">
                <a:solidFill>
                  <a:srgbClr val="000000"/>
                </a:solidFill>
                <a:latin typeface="AdvGTIMES-R"/>
              </a:rPr>
              <a:t>is referred </a:t>
            </a:r>
            <a:r>
              <a:rPr lang="en-ID" dirty="0">
                <a:solidFill>
                  <a:srgbClr val="000000"/>
                </a:solidFill>
                <a:latin typeface="AdvGTIMES-R"/>
              </a:rPr>
              <a:t>to an </a:t>
            </a:r>
            <a:r>
              <a:rPr lang="en-ID" dirty="0">
                <a:solidFill>
                  <a:srgbClr val="000000"/>
                </a:solidFill>
                <a:latin typeface="AdvGTIMES-IT"/>
              </a:rPr>
              <a:t>island </a:t>
            </a:r>
            <a:r>
              <a:rPr lang="en-ID" dirty="0">
                <a:solidFill>
                  <a:srgbClr val="000000"/>
                </a:solidFill>
                <a:latin typeface="AdvGTIMES-R"/>
              </a:rPr>
              <a:t>and should be avoided during normal and </a:t>
            </a:r>
            <a:r>
              <a:rPr lang="en-ID" dirty="0" smtClean="0">
                <a:solidFill>
                  <a:srgbClr val="000000"/>
                </a:solidFill>
                <a:latin typeface="AdvGTIMES-R"/>
              </a:rPr>
              <a:t>contingency </a:t>
            </a:r>
            <a:r>
              <a:rPr lang="en-US" dirty="0" smtClean="0">
                <a:solidFill>
                  <a:srgbClr val="000000"/>
                </a:solidFill>
                <a:latin typeface="AdvGTIMES-R"/>
              </a:rPr>
              <a:t>conditions</a:t>
            </a:r>
            <a:r>
              <a:rPr lang="en-US" dirty="0">
                <a:solidFill>
                  <a:srgbClr val="000000"/>
                </a:solidFill>
                <a:latin typeface="AdvGTIMES-R"/>
              </a:rPr>
              <a:t>, so</a:t>
            </a:r>
            <a:endParaRPr lang="en-US" dirty="0"/>
          </a:p>
        </p:txBody>
      </p:sp>
      <p:pic>
        <p:nvPicPr>
          <p:cNvPr id="3" name="Picture 2"/>
          <p:cNvPicPr>
            <a:picLocks noChangeAspect="1"/>
          </p:cNvPicPr>
          <p:nvPr/>
        </p:nvPicPr>
        <p:blipFill>
          <a:blip r:embed="rId2"/>
          <a:stretch>
            <a:fillRect/>
          </a:stretch>
        </p:blipFill>
        <p:spPr>
          <a:xfrm>
            <a:off x="2196016" y="3035809"/>
            <a:ext cx="6094436" cy="477796"/>
          </a:xfrm>
          <a:prstGeom prst="rect">
            <a:avLst/>
          </a:prstGeom>
        </p:spPr>
      </p:pic>
      <p:pic>
        <p:nvPicPr>
          <p:cNvPr id="6" name="Picture 5"/>
          <p:cNvPicPr>
            <a:picLocks noChangeAspect="1"/>
          </p:cNvPicPr>
          <p:nvPr/>
        </p:nvPicPr>
        <p:blipFill>
          <a:blip r:embed="rId3"/>
          <a:stretch>
            <a:fillRect/>
          </a:stretch>
        </p:blipFill>
        <p:spPr>
          <a:xfrm>
            <a:off x="2174587" y="4752350"/>
            <a:ext cx="6115865" cy="507273"/>
          </a:xfrm>
          <a:prstGeom prst="rect">
            <a:avLst/>
          </a:prstGeom>
        </p:spPr>
      </p:pic>
      <p:sp>
        <p:nvSpPr>
          <p:cNvPr id="7" name="Rectangle 6"/>
          <p:cNvSpPr/>
          <p:nvPr/>
        </p:nvSpPr>
        <p:spPr>
          <a:xfrm>
            <a:off x="382524" y="3552021"/>
            <a:ext cx="9108948" cy="1200329"/>
          </a:xfrm>
          <a:prstGeom prst="rect">
            <a:avLst/>
          </a:prstGeom>
        </p:spPr>
        <p:txBody>
          <a:bodyPr wrap="square">
            <a:spAutoFit/>
          </a:bodyPr>
          <a:lstStyle/>
          <a:p>
            <a:r>
              <a:rPr lang="en-ID" dirty="0">
                <a:solidFill>
                  <a:srgbClr val="000000"/>
                </a:solidFill>
                <a:latin typeface="AdvGTIMES-R"/>
              </a:rPr>
              <a:t>for the line reactance, an island is detected by checking the phase angle difference</a:t>
            </a:r>
          </a:p>
          <a:p>
            <a:r>
              <a:rPr lang="en-ID" dirty="0">
                <a:solidFill>
                  <a:srgbClr val="000000"/>
                </a:solidFill>
                <a:latin typeface="AdvGTIMES-R"/>
              </a:rPr>
              <a:t>across the line to be a large number. This happens due to the fact that the far end of</a:t>
            </a:r>
          </a:p>
          <a:p>
            <a:r>
              <a:rPr lang="en-ID" dirty="0">
                <a:solidFill>
                  <a:srgbClr val="000000"/>
                </a:solidFill>
                <a:latin typeface="AdvGTIMES-R"/>
              </a:rPr>
              <a:t>the line terminates at a load bus.</a:t>
            </a:r>
          </a:p>
          <a:p>
            <a:r>
              <a:rPr lang="en-ID" dirty="0">
                <a:solidFill>
                  <a:srgbClr val="000000"/>
                </a:solidFill>
                <a:latin typeface="AdvGTIMES-R"/>
              </a:rPr>
              <a:t>To avoid any islanding, let us expand (</a:t>
            </a:r>
            <a:r>
              <a:rPr lang="en-ID" dirty="0">
                <a:solidFill>
                  <a:srgbClr val="0000FF"/>
                </a:solidFill>
                <a:latin typeface="AdvGTIMES-R"/>
              </a:rPr>
              <a:t>8.6</a:t>
            </a:r>
            <a:r>
              <a:rPr lang="en-ID" dirty="0">
                <a:solidFill>
                  <a:srgbClr val="000000"/>
                </a:solidFill>
                <a:latin typeface="AdvGTIMES-R"/>
              </a:rPr>
              <a:t>) as</a:t>
            </a:r>
            <a:endParaRPr lang="en-US" dirty="0"/>
          </a:p>
        </p:txBody>
      </p:sp>
    </p:spTree>
    <p:extLst>
      <p:ext uri="{BB962C8B-B14F-4D97-AF65-F5344CB8AC3E}">
        <p14:creationId xmlns:p14="http://schemas.microsoft.com/office/powerpoint/2010/main" val="3340970404"/>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255</a:t>
            </a:fld>
            <a:endParaRPr lang="en-US"/>
          </a:p>
        </p:txBody>
      </p:sp>
      <p:sp>
        <p:nvSpPr>
          <p:cNvPr id="2" name="Rectangle 1"/>
          <p:cNvSpPr/>
          <p:nvPr/>
        </p:nvSpPr>
        <p:spPr>
          <a:xfrm>
            <a:off x="510540" y="307307"/>
            <a:ext cx="8852916" cy="2308324"/>
          </a:xfrm>
          <a:prstGeom prst="rect">
            <a:avLst/>
          </a:prstGeom>
        </p:spPr>
        <p:txBody>
          <a:bodyPr wrap="square">
            <a:spAutoFit/>
          </a:bodyPr>
          <a:lstStyle/>
          <a:p>
            <a:r>
              <a:rPr lang="en-ID" dirty="0">
                <a:latin typeface="AdvGTIMES-R"/>
              </a:rPr>
              <a:t>Provided </a:t>
            </a:r>
            <a:r>
              <a:rPr lang="en-ID" dirty="0">
                <a:latin typeface="AdvPSMP10"/>
              </a:rPr>
              <a:t>a </a:t>
            </a:r>
            <a:r>
              <a:rPr lang="en-ID" dirty="0">
                <a:latin typeface="AdvGTIMES-R"/>
              </a:rPr>
              <a:t>and </a:t>
            </a:r>
            <a:r>
              <a:rPr lang="en-ID" dirty="0">
                <a:latin typeface="AdvPSMP10"/>
              </a:rPr>
              <a:t>b </a:t>
            </a:r>
            <a:r>
              <a:rPr lang="en-ID" dirty="0">
                <a:latin typeface="AdvGTIMES-R"/>
              </a:rPr>
              <a:t>are arbitrarily chosen very high, the final solution will end up</a:t>
            </a:r>
          </a:p>
          <a:p>
            <a:r>
              <a:rPr lang="en-ID" dirty="0">
                <a:latin typeface="AdvGTIMES-R"/>
              </a:rPr>
              <a:t>with no islanding conditions as well as with no constraints violations. </a:t>
            </a:r>
            <a:r>
              <a:rPr lang="en-ID" dirty="0">
                <a:latin typeface="AdvPSMP10"/>
              </a:rPr>
              <a:t>b </a:t>
            </a:r>
            <a:r>
              <a:rPr lang="en-ID" dirty="0">
                <a:latin typeface="AdvGTIMES-R"/>
              </a:rPr>
              <a:t>is chosen</a:t>
            </a:r>
          </a:p>
          <a:p>
            <a:r>
              <a:rPr lang="en-ID" dirty="0">
                <a:latin typeface="AdvGTIMES-R"/>
              </a:rPr>
              <a:t>to be much higher than </a:t>
            </a:r>
            <a:r>
              <a:rPr lang="en-ID" dirty="0">
                <a:latin typeface="AdvPSMP10"/>
              </a:rPr>
              <a:t>a </a:t>
            </a:r>
            <a:r>
              <a:rPr lang="en-ID" dirty="0">
                <a:latin typeface="AdvGTIMES-R"/>
              </a:rPr>
              <a:t>for the following two reasons</a:t>
            </a:r>
          </a:p>
          <a:p>
            <a:pPr marL="285750" indent="-285750">
              <a:buFont typeface="Arial" panose="020B0604020202020204" pitchFamily="34" charset="0"/>
              <a:buChar char="•"/>
            </a:pPr>
            <a:r>
              <a:rPr lang="en-ID" dirty="0" smtClean="0">
                <a:latin typeface="AdvGTIMES-R"/>
              </a:rPr>
              <a:t>An </a:t>
            </a:r>
            <a:r>
              <a:rPr lang="en-ID" dirty="0">
                <a:latin typeface="AdvGTIMES-R"/>
              </a:rPr>
              <a:t>islanding removal is considered to be more important that removal of a</a:t>
            </a:r>
          </a:p>
          <a:p>
            <a:pPr marL="285750" indent="-285750">
              <a:buFont typeface="Arial" panose="020B0604020202020204" pitchFamily="34" charset="0"/>
              <a:buChar char="•"/>
            </a:pPr>
            <a:r>
              <a:rPr lang="en-ID" dirty="0">
                <a:latin typeface="AdvGTIMES-R"/>
              </a:rPr>
              <a:t>constraint violation. In fact, if </a:t>
            </a:r>
            <a:r>
              <a:rPr lang="en-ID" dirty="0">
                <a:latin typeface="AdvPSMP10"/>
              </a:rPr>
              <a:t>b </a:t>
            </a:r>
            <a:r>
              <a:rPr lang="en-ID" dirty="0">
                <a:latin typeface="AdvPi1"/>
              </a:rPr>
              <a:t>&amp; </a:t>
            </a:r>
            <a:r>
              <a:rPr lang="en-ID" dirty="0">
                <a:latin typeface="AdvPSMP10"/>
              </a:rPr>
              <a:t>a</a:t>
            </a:r>
            <a:r>
              <a:rPr lang="en-ID" dirty="0">
                <a:latin typeface="AdvGTIMES-R"/>
              </a:rPr>
              <a:t>, the algorithm may attempt to </a:t>
            </a:r>
            <a:r>
              <a:rPr lang="en-ID" dirty="0" smtClean="0">
                <a:latin typeface="AdvGTIMES-R"/>
              </a:rPr>
              <a:t>remove violations</a:t>
            </a:r>
            <a:r>
              <a:rPr lang="en-ID" dirty="0">
                <a:latin typeface="AdvGTIMES-R"/>
              </a:rPr>
              <a:t>, while still there may be islands which are not removed.</a:t>
            </a:r>
          </a:p>
          <a:p>
            <a:pPr marL="285750" indent="-285750">
              <a:buFont typeface="Arial" panose="020B0604020202020204" pitchFamily="34" charset="0"/>
              <a:buChar char="•"/>
            </a:pPr>
            <a:r>
              <a:rPr lang="en-ID" dirty="0" smtClean="0">
                <a:latin typeface="AdvGTIMES-R"/>
              </a:rPr>
              <a:t>The </a:t>
            </a:r>
            <a:r>
              <a:rPr lang="en-ID" dirty="0">
                <a:latin typeface="AdvGTIMES-R"/>
              </a:rPr>
              <a:t>quantity of the term representing the constraints violations is </a:t>
            </a:r>
            <a:r>
              <a:rPr lang="en-ID" dirty="0" smtClean="0">
                <a:latin typeface="AdvGTIMES-R"/>
              </a:rPr>
              <a:t>normally much higher </a:t>
            </a:r>
            <a:r>
              <a:rPr lang="en-ID" dirty="0">
                <a:latin typeface="AdvGTIMES-R"/>
              </a:rPr>
              <a:t>than the term representing the number of islands.</a:t>
            </a:r>
            <a:endParaRPr lang="en-US" dirty="0"/>
          </a:p>
        </p:txBody>
      </p:sp>
      <p:sp>
        <p:nvSpPr>
          <p:cNvPr id="3" name="Rectangle 2"/>
          <p:cNvSpPr/>
          <p:nvPr/>
        </p:nvSpPr>
        <p:spPr>
          <a:xfrm>
            <a:off x="147705" y="2741414"/>
            <a:ext cx="2847254" cy="400110"/>
          </a:xfrm>
          <a:prstGeom prst="rect">
            <a:avLst/>
          </a:prstGeom>
        </p:spPr>
        <p:txBody>
          <a:bodyPr wrap="none">
            <a:spAutoFit/>
          </a:bodyPr>
          <a:lstStyle/>
          <a:p>
            <a:r>
              <a:rPr lang="en-US" sz="2000" b="1" dirty="0">
                <a:latin typeface="AdvGTIMES-B"/>
              </a:rPr>
              <a:t>8.6 Numerical Results</a:t>
            </a:r>
            <a:endParaRPr lang="en-US" sz="2000" b="1" dirty="0"/>
          </a:p>
        </p:txBody>
      </p:sp>
      <p:sp>
        <p:nvSpPr>
          <p:cNvPr id="6" name="Rectangle 5"/>
          <p:cNvSpPr/>
          <p:nvPr/>
        </p:nvSpPr>
        <p:spPr>
          <a:xfrm>
            <a:off x="518458" y="3212890"/>
            <a:ext cx="9046165" cy="923330"/>
          </a:xfrm>
          <a:prstGeom prst="rect">
            <a:avLst/>
          </a:prstGeom>
        </p:spPr>
        <p:txBody>
          <a:bodyPr wrap="square">
            <a:spAutoFit/>
          </a:bodyPr>
          <a:lstStyle/>
          <a:p>
            <a:r>
              <a:rPr lang="en-ID" dirty="0">
                <a:latin typeface="AdvGTIMES-R"/>
              </a:rPr>
              <a:t>Two test cases are used for evaluating the proposed algorithms. One, is a small test</a:t>
            </a:r>
          </a:p>
          <a:p>
            <a:r>
              <a:rPr lang="en-ID" dirty="0">
                <a:latin typeface="AdvGTIMES-R"/>
              </a:rPr>
              <a:t>system for which various algorithms are checked. The other is a large test system</a:t>
            </a:r>
          </a:p>
          <a:p>
            <a:r>
              <a:rPr lang="en-ID" dirty="0">
                <a:latin typeface="AdvGTIMES-R"/>
              </a:rPr>
              <a:t>for which the hybrid algorithm is tried.</a:t>
            </a:r>
            <a:endParaRPr lang="en-US" dirty="0"/>
          </a:p>
        </p:txBody>
      </p:sp>
      <p:sp>
        <p:nvSpPr>
          <p:cNvPr id="7" name="Rectangle 6"/>
          <p:cNvSpPr/>
          <p:nvPr/>
        </p:nvSpPr>
        <p:spPr>
          <a:xfrm>
            <a:off x="156849" y="4360125"/>
            <a:ext cx="3211328" cy="400110"/>
          </a:xfrm>
          <a:prstGeom prst="rect">
            <a:avLst/>
          </a:prstGeom>
        </p:spPr>
        <p:txBody>
          <a:bodyPr wrap="none">
            <a:spAutoFit/>
          </a:bodyPr>
          <a:lstStyle/>
          <a:p>
            <a:r>
              <a:rPr lang="en-US" sz="2000" b="1" dirty="0">
                <a:latin typeface="AdvGTIMES-BI"/>
              </a:rPr>
              <a:t>8.6.1 </a:t>
            </a:r>
            <a:r>
              <a:rPr lang="en-US" sz="2000" b="1" dirty="0" err="1">
                <a:latin typeface="AdvGTIMES-BI"/>
              </a:rPr>
              <a:t>Garver</a:t>
            </a:r>
            <a:r>
              <a:rPr lang="en-US" sz="2000" b="1" dirty="0">
                <a:latin typeface="AdvGTIMES-BI"/>
              </a:rPr>
              <a:t> Test System</a:t>
            </a:r>
            <a:endParaRPr lang="en-US" sz="2000" b="1" dirty="0"/>
          </a:p>
        </p:txBody>
      </p:sp>
      <p:sp>
        <p:nvSpPr>
          <p:cNvPr id="8" name="Rectangle 7"/>
          <p:cNvSpPr/>
          <p:nvPr/>
        </p:nvSpPr>
        <p:spPr>
          <a:xfrm>
            <a:off x="592836" y="4760235"/>
            <a:ext cx="8770620" cy="923330"/>
          </a:xfrm>
          <a:prstGeom prst="rect">
            <a:avLst/>
          </a:prstGeom>
        </p:spPr>
        <p:txBody>
          <a:bodyPr wrap="square">
            <a:spAutoFit/>
          </a:bodyPr>
          <a:lstStyle/>
          <a:p>
            <a:r>
              <a:rPr lang="en-ID" dirty="0">
                <a:solidFill>
                  <a:srgbClr val="000000"/>
                </a:solidFill>
                <a:latin typeface="AdvGTIMES-R"/>
              </a:rPr>
              <a:t>Let us first perform the approaches presented in </a:t>
            </a:r>
            <a:r>
              <a:rPr lang="en-ID" dirty="0">
                <a:solidFill>
                  <a:srgbClr val="0000FF"/>
                </a:solidFill>
                <a:latin typeface="AdvGTIMES-R"/>
              </a:rPr>
              <a:t>Sect. 8.5 </a:t>
            </a:r>
            <a:r>
              <a:rPr lang="en-ID" dirty="0">
                <a:solidFill>
                  <a:srgbClr val="000000"/>
                </a:solidFill>
                <a:latin typeface="AdvGTIMES-R"/>
              </a:rPr>
              <a:t>on the </a:t>
            </a:r>
            <a:r>
              <a:rPr lang="en-ID" dirty="0" err="1">
                <a:solidFill>
                  <a:srgbClr val="000000"/>
                </a:solidFill>
                <a:latin typeface="AdvGTIMES-R"/>
              </a:rPr>
              <a:t>Garver</a:t>
            </a:r>
            <a:r>
              <a:rPr lang="en-ID" dirty="0">
                <a:solidFill>
                  <a:srgbClr val="000000"/>
                </a:solidFill>
                <a:latin typeface="AdvGTIMES-R"/>
              </a:rPr>
              <a:t> test</a:t>
            </a:r>
          </a:p>
          <a:p>
            <a:r>
              <a:rPr lang="en-ID" dirty="0">
                <a:solidFill>
                  <a:srgbClr val="000000"/>
                </a:solidFill>
                <a:latin typeface="AdvGTIMES-R"/>
              </a:rPr>
              <a:t>system</a:t>
            </a:r>
            <a:r>
              <a:rPr lang="en-ID" sz="800" dirty="0">
                <a:solidFill>
                  <a:srgbClr val="0000FF"/>
                </a:solidFill>
                <a:latin typeface="AdvGTIMES-R"/>
              </a:rPr>
              <a:t>19 </a:t>
            </a:r>
            <a:r>
              <a:rPr lang="en-ID" dirty="0">
                <a:solidFill>
                  <a:srgbClr val="000000"/>
                </a:solidFill>
                <a:latin typeface="AdvGTIMES-R"/>
              </a:rPr>
              <a:t>(Appendix F), as follows</a:t>
            </a:r>
          </a:p>
          <a:p>
            <a:pPr marL="285750" indent="-285750">
              <a:buFont typeface="Arial" panose="020B0604020202020204" pitchFamily="34" charset="0"/>
              <a:buChar char="•"/>
            </a:pPr>
            <a:r>
              <a:rPr lang="en-ID" dirty="0" smtClean="0">
                <a:solidFill>
                  <a:srgbClr val="000000"/>
                </a:solidFill>
                <a:latin typeface="AdvGTIMES-R"/>
              </a:rPr>
              <a:t>Case </a:t>
            </a:r>
            <a:r>
              <a:rPr lang="en-ID" dirty="0">
                <a:solidFill>
                  <a:srgbClr val="000000"/>
                </a:solidFill>
                <a:latin typeface="AdvGTIMES-R"/>
              </a:rPr>
              <a:t>I: Enumeration method (</a:t>
            </a:r>
            <a:r>
              <a:rPr lang="en-ID" dirty="0">
                <a:solidFill>
                  <a:srgbClr val="0000FF"/>
                </a:solidFill>
                <a:latin typeface="AdvGTIMES-R"/>
              </a:rPr>
              <a:t>Sect. 8.5.1</a:t>
            </a:r>
            <a:r>
              <a:rPr lang="en-ID" dirty="0">
                <a:solidFill>
                  <a:srgbClr val="000000"/>
                </a:solidFill>
                <a:latin typeface="AdvGTIMES-R"/>
              </a:rPr>
              <a:t>) [#</a:t>
            </a:r>
            <a:r>
              <a:rPr lang="en-ID" dirty="0" err="1">
                <a:solidFill>
                  <a:srgbClr val="000000"/>
                </a:solidFill>
                <a:latin typeface="AdvGTIMES-R"/>
              </a:rPr>
              <a:t>DCLF.m</a:t>
            </a:r>
            <a:r>
              <a:rPr lang="en-ID" dirty="0">
                <a:solidFill>
                  <a:srgbClr val="000000"/>
                </a:solidFill>
                <a:latin typeface="AdvGTIMES-R"/>
              </a:rPr>
              <a:t>; Appendix L: (L.5</a:t>
            </a:r>
            <a:r>
              <a:rPr lang="en-ID" dirty="0" smtClean="0">
                <a:solidFill>
                  <a:srgbClr val="000000"/>
                </a:solidFill>
                <a:latin typeface="AdvGTIMES-R"/>
              </a:rPr>
              <a:t>)]</a:t>
            </a:r>
            <a:endParaRPr lang="en-ID" dirty="0">
              <a:solidFill>
                <a:srgbClr val="000000"/>
              </a:solidFill>
              <a:latin typeface="AdvGTIMES-R"/>
            </a:endParaRPr>
          </a:p>
        </p:txBody>
      </p:sp>
    </p:spTree>
    <p:extLst>
      <p:ext uri="{BB962C8B-B14F-4D97-AF65-F5344CB8AC3E}">
        <p14:creationId xmlns:p14="http://schemas.microsoft.com/office/powerpoint/2010/main" val="1422788838"/>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256</a:t>
            </a:fld>
            <a:endParaRPr lang="en-US"/>
          </a:p>
        </p:txBody>
      </p:sp>
      <p:sp>
        <p:nvSpPr>
          <p:cNvPr id="2" name="Rectangle 1"/>
          <p:cNvSpPr/>
          <p:nvPr/>
        </p:nvSpPr>
        <p:spPr>
          <a:xfrm>
            <a:off x="345948" y="274981"/>
            <a:ext cx="8953500" cy="923330"/>
          </a:xfrm>
          <a:prstGeom prst="rect">
            <a:avLst/>
          </a:prstGeom>
        </p:spPr>
        <p:txBody>
          <a:bodyPr wrap="square">
            <a:spAutoFit/>
          </a:bodyPr>
          <a:lstStyle/>
          <a:p>
            <a:pPr marL="285750" indent="-285750">
              <a:buFont typeface="Arial" panose="020B0604020202020204" pitchFamily="34" charset="0"/>
              <a:buChar char="•"/>
            </a:pPr>
            <a:r>
              <a:rPr lang="en-ID" dirty="0">
                <a:solidFill>
                  <a:srgbClr val="000000"/>
                </a:solidFill>
                <a:latin typeface="AdvGTIMES-R"/>
              </a:rPr>
              <a:t>Case II: </a:t>
            </a:r>
            <a:r>
              <a:rPr lang="en-ID" dirty="0" err="1">
                <a:solidFill>
                  <a:srgbClr val="000000"/>
                </a:solidFill>
                <a:latin typeface="AdvGTIMES-R"/>
              </a:rPr>
              <a:t>Backwardmethod</a:t>
            </a:r>
            <a:r>
              <a:rPr lang="en-ID" dirty="0">
                <a:solidFill>
                  <a:srgbClr val="000000"/>
                </a:solidFill>
                <a:latin typeface="AdvGTIMES-R"/>
              </a:rPr>
              <a:t> (</a:t>
            </a:r>
            <a:r>
              <a:rPr lang="en-ID" dirty="0">
                <a:solidFill>
                  <a:srgbClr val="0000FF"/>
                </a:solidFill>
                <a:latin typeface="AdvGTIMES-R"/>
              </a:rPr>
              <a:t>Sect. 8.5.2.1</a:t>
            </a:r>
            <a:r>
              <a:rPr lang="en-ID" dirty="0">
                <a:solidFill>
                  <a:srgbClr val="000000"/>
                </a:solidFill>
                <a:latin typeface="AdvGTIMES-R"/>
              </a:rPr>
              <a:t>) [#</a:t>
            </a:r>
            <a:r>
              <a:rPr lang="en-ID" dirty="0" err="1">
                <a:solidFill>
                  <a:srgbClr val="000000"/>
                </a:solidFill>
                <a:latin typeface="AdvGTIMES-R"/>
              </a:rPr>
              <a:t>Backwardsearch.m</a:t>
            </a:r>
            <a:r>
              <a:rPr lang="en-ID" dirty="0">
                <a:solidFill>
                  <a:srgbClr val="000000"/>
                </a:solidFill>
                <a:latin typeface="AdvGTIMES-R"/>
              </a:rPr>
              <a:t>; Appendix L: (L.4)]</a:t>
            </a:r>
          </a:p>
          <a:p>
            <a:pPr marL="285750" indent="-285750">
              <a:buFont typeface="Arial" panose="020B0604020202020204" pitchFamily="34" charset="0"/>
              <a:buChar char="•"/>
            </a:pPr>
            <a:r>
              <a:rPr lang="en-ID" dirty="0">
                <a:solidFill>
                  <a:srgbClr val="000000"/>
                </a:solidFill>
                <a:latin typeface="AdvGTIMES-R"/>
              </a:rPr>
              <a:t>Case III: Forward method (</a:t>
            </a:r>
            <a:r>
              <a:rPr lang="en-ID" dirty="0">
                <a:solidFill>
                  <a:srgbClr val="0000FF"/>
                </a:solidFill>
                <a:latin typeface="AdvGTIMES-R"/>
              </a:rPr>
              <a:t>Sect. 8.5.2.2</a:t>
            </a:r>
            <a:r>
              <a:rPr lang="en-ID" dirty="0">
                <a:solidFill>
                  <a:srgbClr val="000000"/>
                </a:solidFill>
                <a:latin typeface="AdvGTIMES-R"/>
              </a:rPr>
              <a:t>) [#</a:t>
            </a:r>
            <a:r>
              <a:rPr lang="en-ID" dirty="0" err="1">
                <a:solidFill>
                  <a:srgbClr val="000000"/>
                </a:solidFill>
                <a:latin typeface="AdvGTIMES-R"/>
              </a:rPr>
              <a:t>Forwardsearch.m</a:t>
            </a:r>
            <a:r>
              <a:rPr lang="en-ID" dirty="0">
                <a:solidFill>
                  <a:srgbClr val="000000"/>
                </a:solidFill>
                <a:latin typeface="AdvGTIMES-R"/>
              </a:rPr>
              <a:t>; Appendix L: (L.4)]</a:t>
            </a:r>
          </a:p>
          <a:p>
            <a:pPr marL="285750" indent="-285750">
              <a:buFont typeface="Arial" panose="020B0604020202020204" pitchFamily="34" charset="0"/>
              <a:buChar char="•"/>
            </a:pPr>
            <a:r>
              <a:rPr lang="en-ID" dirty="0">
                <a:solidFill>
                  <a:srgbClr val="000000"/>
                </a:solidFill>
                <a:latin typeface="AdvGTIMES-R"/>
              </a:rPr>
              <a:t>Case IV: Hybrid method (</a:t>
            </a:r>
            <a:r>
              <a:rPr lang="en-ID" dirty="0">
                <a:solidFill>
                  <a:srgbClr val="0000FF"/>
                </a:solidFill>
                <a:latin typeface="AdvGTIMES-R"/>
              </a:rPr>
              <a:t>Sect. 8.5.2.4</a:t>
            </a:r>
            <a:r>
              <a:rPr lang="en-ID" dirty="0">
                <a:solidFill>
                  <a:srgbClr val="000000"/>
                </a:solidFill>
                <a:latin typeface="AdvGTIMES-R"/>
              </a:rPr>
              <a:t>) [#</a:t>
            </a:r>
            <a:r>
              <a:rPr lang="en-ID" dirty="0" err="1">
                <a:solidFill>
                  <a:srgbClr val="000000"/>
                </a:solidFill>
                <a:latin typeface="AdvGTIMES-R"/>
              </a:rPr>
              <a:t>Hybridsearch.m</a:t>
            </a:r>
            <a:r>
              <a:rPr lang="en-ID" dirty="0">
                <a:solidFill>
                  <a:srgbClr val="000000"/>
                </a:solidFill>
                <a:latin typeface="AdvGTIMES-R"/>
              </a:rPr>
              <a:t>; Appendix L: (L.4)]</a:t>
            </a:r>
            <a:endParaRPr lang="en-US" dirty="0"/>
          </a:p>
        </p:txBody>
      </p:sp>
      <p:sp>
        <p:nvSpPr>
          <p:cNvPr id="3" name="Rectangle 2"/>
          <p:cNvSpPr/>
          <p:nvPr/>
        </p:nvSpPr>
        <p:spPr>
          <a:xfrm>
            <a:off x="345948" y="1387870"/>
            <a:ext cx="8953500" cy="1200329"/>
          </a:xfrm>
          <a:prstGeom prst="rect">
            <a:avLst/>
          </a:prstGeom>
        </p:spPr>
        <p:txBody>
          <a:bodyPr wrap="square">
            <a:spAutoFit/>
          </a:bodyPr>
          <a:lstStyle/>
          <a:p>
            <a:r>
              <a:rPr lang="en-ID" dirty="0">
                <a:solidFill>
                  <a:srgbClr val="000000"/>
                </a:solidFill>
                <a:latin typeface="AdvGTIMES-R"/>
              </a:rPr>
              <a:t>The candidate lines are assumed to be a set of all possible connections between any</a:t>
            </a:r>
          </a:p>
          <a:p>
            <a:r>
              <a:rPr lang="en-ID" dirty="0">
                <a:solidFill>
                  <a:srgbClr val="000000"/>
                </a:solidFill>
                <a:latin typeface="AdvGTIMES-R"/>
              </a:rPr>
              <a:t>two buses.</a:t>
            </a:r>
            <a:r>
              <a:rPr lang="en-ID" sz="800" dirty="0">
                <a:solidFill>
                  <a:srgbClr val="0000FF"/>
                </a:solidFill>
                <a:latin typeface="AdvGTIMES-R"/>
              </a:rPr>
              <a:t>20 </a:t>
            </a:r>
            <a:r>
              <a:rPr lang="en-ID" dirty="0">
                <a:solidFill>
                  <a:srgbClr val="000000"/>
                </a:solidFill>
                <a:latin typeface="AdvGTIMES-R"/>
              </a:rPr>
              <a:t>The plans summarized in Table </a:t>
            </a:r>
            <a:r>
              <a:rPr lang="en-ID" dirty="0">
                <a:solidFill>
                  <a:srgbClr val="0000FF"/>
                </a:solidFill>
                <a:latin typeface="AdvGTIMES-R"/>
              </a:rPr>
              <a:t>8.6 </a:t>
            </a:r>
            <a:r>
              <a:rPr lang="en-ID" dirty="0">
                <a:solidFill>
                  <a:srgbClr val="000000"/>
                </a:solidFill>
                <a:latin typeface="AdvGTIMES-R"/>
              </a:rPr>
              <a:t>show that </a:t>
            </a:r>
            <a:r>
              <a:rPr lang="en-ID" dirty="0" err="1">
                <a:solidFill>
                  <a:srgbClr val="000000"/>
                </a:solidFill>
                <a:latin typeface="AdvGTIMES-R"/>
              </a:rPr>
              <a:t>allmethods</a:t>
            </a:r>
            <a:r>
              <a:rPr lang="en-ID" dirty="0">
                <a:solidFill>
                  <a:srgbClr val="000000"/>
                </a:solidFill>
                <a:latin typeface="AdvGTIMES-R"/>
              </a:rPr>
              <a:t>, except for the</a:t>
            </a:r>
          </a:p>
          <a:p>
            <a:r>
              <a:rPr lang="en-ID" dirty="0">
                <a:solidFill>
                  <a:srgbClr val="000000"/>
                </a:solidFill>
                <a:latin typeface="AdvGTIMES-R"/>
              </a:rPr>
              <a:t>backward case, result in the same optimal configuration. The fact that the backward</a:t>
            </a:r>
          </a:p>
          <a:p>
            <a:r>
              <a:rPr lang="en-ID" dirty="0">
                <a:solidFill>
                  <a:srgbClr val="000000"/>
                </a:solidFill>
                <a:latin typeface="AdvGTIMES-R"/>
              </a:rPr>
              <a:t>approach fails in reaching the same solution was already explained in </a:t>
            </a:r>
            <a:r>
              <a:rPr lang="en-ID" dirty="0">
                <a:solidFill>
                  <a:srgbClr val="0000FF"/>
                </a:solidFill>
                <a:latin typeface="AdvGTIMES-R"/>
              </a:rPr>
              <a:t>Sect. 8.5.2</a:t>
            </a:r>
            <a:r>
              <a:rPr lang="en-ID" dirty="0">
                <a:solidFill>
                  <a:srgbClr val="000000"/>
                </a:solidFill>
                <a:latin typeface="AdvGTIMES-R"/>
              </a:rPr>
              <a:t>.</a:t>
            </a:r>
            <a:endParaRPr lang="en-US" dirty="0"/>
          </a:p>
        </p:txBody>
      </p:sp>
      <p:pic>
        <p:nvPicPr>
          <p:cNvPr id="6" name="Picture 5"/>
          <p:cNvPicPr>
            <a:picLocks noChangeAspect="1"/>
          </p:cNvPicPr>
          <p:nvPr/>
        </p:nvPicPr>
        <p:blipFill>
          <a:blip r:embed="rId2"/>
          <a:stretch>
            <a:fillRect/>
          </a:stretch>
        </p:blipFill>
        <p:spPr>
          <a:xfrm>
            <a:off x="493112" y="2588199"/>
            <a:ext cx="8049523" cy="3081497"/>
          </a:xfrm>
          <a:prstGeom prst="rect">
            <a:avLst/>
          </a:prstGeom>
        </p:spPr>
      </p:pic>
    </p:spTree>
    <p:extLst>
      <p:ext uri="{BB962C8B-B14F-4D97-AF65-F5344CB8AC3E}">
        <p14:creationId xmlns:p14="http://schemas.microsoft.com/office/powerpoint/2010/main" val="3222717249"/>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257</a:t>
            </a:fld>
            <a:endParaRPr lang="en-US"/>
          </a:p>
        </p:txBody>
      </p:sp>
      <p:sp>
        <p:nvSpPr>
          <p:cNvPr id="2" name="Rectangle 1"/>
          <p:cNvSpPr/>
          <p:nvPr/>
        </p:nvSpPr>
        <p:spPr>
          <a:xfrm>
            <a:off x="239848" y="217670"/>
            <a:ext cx="3322192" cy="400110"/>
          </a:xfrm>
          <a:prstGeom prst="rect">
            <a:avLst/>
          </a:prstGeom>
        </p:spPr>
        <p:txBody>
          <a:bodyPr wrap="none">
            <a:spAutoFit/>
          </a:bodyPr>
          <a:lstStyle/>
          <a:p>
            <a:r>
              <a:rPr lang="en-ID" sz="2000" b="1" dirty="0">
                <a:latin typeface="AdvGTIMES-BI"/>
              </a:rPr>
              <a:t>8.6.2 A Large Test System</a:t>
            </a:r>
            <a:endParaRPr lang="en-US" sz="2000" b="1" dirty="0"/>
          </a:p>
        </p:txBody>
      </p:sp>
      <p:sp>
        <p:nvSpPr>
          <p:cNvPr id="3" name="Rectangle 2"/>
          <p:cNvSpPr/>
          <p:nvPr/>
        </p:nvSpPr>
        <p:spPr>
          <a:xfrm>
            <a:off x="419100" y="617780"/>
            <a:ext cx="8935212" cy="1754326"/>
          </a:xfrm>
          <a:prstGeom prst="rect">
            <a:avLst/>
          </a:prstGeom>
        </p:spPr>
        <p:txBody>
          <a:bodyPr wrap="square">
            <a:spAutoFit/>
          </a:bodyPr>
          <a:lstStyle/>
          <a:p>
            <a:r>
              <a:rPr lang="en-ID" dirty="0">
                <a:solidFill>
                  <a:srgbClr val="000000"/>
                </a:solidFill>
                <a:latin typeface="AdvGTIMES-R"/>
              </a:rPr>
              <a:t>To assess the capability of the proposed hybrid approach for a large scale system,</a:t>
            </a:r>
          </a:p>
          <a:p>
            <a:r>
              <a:rPr lang="en-ID" dirty="0">
                <a:solidFill>
                  <a:srgbClr val="000000"/>
                </a:solidFill>
                <a:latin typeface="AdvGTIMES-R"/>
              </a:rPr>
              <a:t>an 84-bus test system as depicted in Fig. </a:t>
            </a:r>
            <a:r>
              <a:rPr lang="en-ID" dirty="0">
                <a:solidFill>
                  <a:srgbClr val="0000FF"/>
                </a:solidFill>
                <a:latin typeface="AdvGTIMES-R"/>
              </a:rPr>
              <a:t>8.13 </a:t>
            </a:r>
            <a:r>
              <a:rPr lang="en-ID" dirty="0">
                <a:solidFill>
                  <a:srgbClr val="000000"/>
                </a:solidFill>
                <a:latin typeface="AdvGTIMES-R"/>
              </a:rPr>
              <a:t>is employed.</a:t>
            </a:r>
          </a:p>
          <a:p>
            <a:r>
              <a:rPr lang="en-ID" dirty="0">
                <a:solidFill>
                  <a:srgbClr val="000000"/>
                </a:solidFill>
                <a:latin typeface="AdvGTIMES-R"/>
              </a:rPr>
              <a:t>This is a single level voltage network with detailed information as outlined in</a:t>
            </a:r>
          </a:p>
          <a:p>
            <a:r>
              <a:rPr lang="en-ID" dirty="0">
                <a:solidFill>
                  <a:srgbClr val="000000"/>
                </a:solidFill>
                <a:latin typeface="AdvGTIMES-R"/>
              </a:rPr>
              <a:t>Appendix H. The general data are provided in Table </a:t>
            </a:r>
            <a:r>
              <a:rPr lang="en-ID" dirty="0">
                <a:solidFill>
                  <a:srgbClr val="0000FF"/>
                </a:solidFill>
                <a:latin typeface="AdvGTIMES-R"/>
              </a:rPr>
              <a:t>8.7</a:t>
            </a:r>
            <a:r>
              <a:rPr lang="en-ID" dirty="0">
                <a:solidFill>
                  <a:srgbClr val="000000"/>
                </a:solidFill>
                <a:latin typeface="AdvGTIMES-R"/>
              </a:rPr>
              <a:t>.</a:t>
            </a:r>
          </a:p>
          <a:p>
            <a:r>
              <a:rPr lang="en-ID" dirty="0">
                <a:solidFill>
                  <a:srgbClr val="000000"/>
                </a:solidFill>
                <a:latin typeface="AdvGTIMES-R"/>
              </a:rPr>
              <a:t>DCLF results in observing some violations in both normal and contingency</a:t>
            </a:r>
          </a:p>
          <a:p>
            <a:r>
              <a:rPr lang="en-ID" dirty="0">
                <a:solidFill>
                  <a:srgbClr val="000000"/>
                </a:solidFill>
                <a:latin typeface="AdvGTIMES-R"/>
              </a:rPr>
              <a:t>conditions, a summary of which is provided in Table </a:t>
            </a:r>
            <a:r>
              <a:rPr lang="en-ID" dirty="0">
                <a:solidFill>
                  <a:srgbClr val="0000FF"/>
                </a:solidFill>
                <a:latin typeface="AdvGTIMES-R"/>
              </a:rPr>
              <a:t>8.8</a:t>
            </a:r>
            <a:r>
              <a:rPr lang="en-ID" dirty="0">
                <a:solidFill>
                  <a:srgbClr val="000000"/>
                </a:solidFill>
                <a:latin typeface="AdvGTIMES-R"/>
              </a:rPr>
              <a:t>. </a:t>
            </a:r>
            <a:endParaRPr lang="en-US" dirty="0"/>
          </a:p>
        </p:txBody>
      </p:sp>
      <p:pic>
        <p:nvPicPr>
          <p:cNvPr id="6" name="Picture 5"/>
          <p:cNvPicPr>
            <a:picLocks noChangeAspect="1"/>
          </p:cNvPicPr>
          <p:nvPr/>
        </p:nvPicPr>
        <p:blipFill>
          <a:blip r:embed="rId2"/>
          <a:stretch>
            <a:fillRect/>
          </a:stretch>
        </p:blipFill>
        <p:spPr>
          <a:xfrm>
            <a:off x="549290" y="2412933"/>
            <a:ext cx="7993346" cy="933299"/>
          </a:xfrm>
          <a:prstGeom prst="rect">
            <a:avLst/>
          </a:prstGeom>
        </p:spPr>
      </p:pic>
      <p:pic>
        <p:nvPicPr>
          <p:cNvPr id="7" name="Picture 6"/>
          <p:cNvPicPr>
            <a:picLocks noChangeAspect="1"/>
          </p:cNvPicPr>
          <p:nvPr/>
        </p:nvPicPr>
        <p:blipFill>
          <a:blip r:embed="rId3"/>
          <a:stretch>
            <a:fillRect/>
          </a:stretch>
        </p:blipFill>
        <p:spPr>
          <a:xfrm>
            <a:off x="549290" y="3536742"/>
            <a:ext cx="7993346" cy="1514696"/>
          </a:xfrm>
          <a:prstGeom prst="rect">
            <a:avLst/>
          </a:prstGeom>
        </p:spPr>
      </p:pic>
      <p:sp>
        <p:nvSpPr>
          <p:cNvPr id="8" name="Rectangle 7"/>
          <p:cNvSpPr/>
          <p:nvPr/>
        </p:nvSpPr>
        <p:spPr>
          <a:xfrm>
            <a:off x="419100" y="5103674"/>
            <a:ext cx="8852916" cy="923330"/>
          </a:xfrm>
          <a:prstGeom prst="rect">
            <a:avLst/>
          </a:prstGeom>
        </p:spPr>
        <p:txBody>
          <a:bodyPr wrap="square">
            <a:spAutoFit/>
          </a:bodyPr>
          <a:lstStyle/>
          <a:p>
            <a:r>
              <a:rPr lang="en-ID" dirty="0">
                <a:solidFill>
                  <a:srgbClr val="000000"/>
                </a:solidFill>
                <a:latin typeface="AdvGTIMES-R"/>
              </a:rPr>
              <a:t>The contingencies </a:t>
            </a:r>
            <a:r>
              <a:rPr lang="en-ID" dirty="0" smtClean="0">
                <a:solidFill>
                  <a:srgbClr val="000000"/>
                </a:solidFill>
                <a:latin typeface="AdvGTIMES-R"/>
              </a:rPr>
              <a:t>are assumed </a:t>
            </a:r>
            <a:r>
              <a:rPr lang="en-ID" dirty="0">
                <a:solidFill>
                  <a:srgbClr val="000000"/>
                </a:solidFill>
                <a:latin typeface="AdvGTIMES-R"/>
              </a:rPr>
              <a:t>to be tripping of any single transmission line or 10% reduction in </a:t>
            </a:r>
            <a:r>
              <a:rPr lang="en-ID" dirty="0" smtClean="0">
                <a:solidFill>
                  <a:srgbClr val="000000"/>
                </a:solidFill>
                <a:latin typeface="AdvGTIMES-R"/>
              </a:rPr>
              <a:t>the generation </a:t>
            </a:r>
            <a:r>
              <a:rPr lang="en-ID" dirty="0">
                <a:solidFill>
                  <a:srgbClr val="000000"/>
                </a:solidFill>
                <a:latin typeface="AdvGTIMES-R"/>
              </a:rPr>
              <a:t>level of any generation bus. As shown, the system is confronted </a:t>
            </a:r>
            <a:r>
              <a:rPr lang="en-ID" dirty="0" smtClean="0">
                <a:solidFill>
                  <a:srgbClr val="000000"/>
                </a:solidFill>
                <a:latin typeface="AdvGTIMES-R"/>
              </a:rPr>
              <a:t>by some </a:t>
            </a:r>
            <a:r>
              <a:rPr lang="en-ID" dirty="0">
                <a:solidFill>
                  <a:srgbClr val="000000"/>
                </a:solidFill>
                <a:latin typeface="AdvGTIMES-R"/>
              </a:rPr>
              <a:t>violations for which NEP has to provide some types of solutions</a:t>
            </a:r>
            <a:r>
              <a:rPr lang="en-ID" dirty="0" smtClean="0">
                <a:solidFill>
                  <a:srgbClr val="000000"/>
                </a:solidFill>
                <a:latin typeface="AdvGTIMES-R"/>
              </a:rPr>
              <a:t>.</a:t>
            </a:r>
            <a:endParaRPr lang="en-ID" dirty="0">
              <a:solidFill>
                <a:srgbClr val="000000"/>
              </a:solidFill>
              <a:latin typeface="AdvGTIMES-R"/>
            </a:endParaRPr>
          </a:p>
        </p:txBody>
      </p:sp>
    </p:spTree>
    <p:extLst>
      <p:ext uri="{BB962C8B-B14F-4D97-AF65-F5344CB8AC3E}">
        <p14:creationId xmlns:p14="http://schemas.microsoft.com/office/powerpoint/2010/main" val="236797895"/>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258</a:t>
            </a:fld>
            <a:endParaRPr lang="en-US"/>
          </a:p>
        </p:txBody>
      </p:sp>
      <p:sp>
        <p:nvSpPr>
          <p:cNvPr id="2" name="Rectangle 1"/>
          <p:cNvSpPr/>
          <p:nvPr/>
        </p:nvSpPr>
        <p:spPr>
          <a:xfrm>
            <a:off x="6674838" y="363088"/>
            <a:ext cx="3231162" cy="5324535"/>
          </a:xfrm>
          <a:prstGeom prst="rect">
            <a:avLst/>
          </a:prstGeom>
        </p:spPr>
        <p:txBody>
          <a:bodyPr wrap="square">
            <a:spAutoFit/>
          </a:bodyPr>
          <a:lstStyle/>
          <a:p>
            <a:r>
              <a:rPr lang="en-ID" sz="1700" dirty="0">
                <a:solidFill>
                  <a:srgbClr val="000000"/>
                </a:solidFill>
                <a:latin typeface="AdvGTIMES-R"/>
              </a:rPr>
              <a:t>In order to perform NEP, some candidate lines should be initially selected. </a:t>
            </a:r>
            <a:r>
              <a:rPr lang="en-ID" sz="1700" dirty="0" smtClean="0">
                <a:solidFill>
                  <a:srgbClr val="000000"/>
                </a:solidFill>
                <a:latin typeface="AdvGTIMES-R"/>
              </a:rPr>
              <a:t>To do </a:t>
            </a:r>
            <a:r>
              <a:rPr lang="en-ID" sz="1700" dirty="0">
                <a:solidFill>
                  <a:srgbClr val="000000"/>
                </a:solidFill>
                <a:latin typeface="AdvGTIMES-R"/>
              </a:rPr>
              <a:t>so, in our test example, we have assumed that any route between any two of </a:t>
            </a:r>
            <a:r>
              <a:rPr lang="en-ID" sz="1700" dirty="0" smtClean="0">
                <a:solidFill>
                  <a:srgbClr val="000000"/>
                </a:solidFill>
                <a:latin typeface="AdvGTIMES-R"/>
              </a:rPr>
              <a:t>the </a:t>
            </a:r>
            <a:r>
              <a:rPr lang="en-ID" sz="1700" dirty="0">
                <a:latin typeface="AdvGTIMES-R"/>
              </a:rPr>
              <a:t>buses with a straight length of less than 500 km may be a choice. The </a:t>
            </a:r>
            <a:r>
              <a:rPr lang="en-ID" sz="1700" dirty="0" smtClean="0">
                <a:latin typeface="AdvGTIMES-R"/>
              </a:rPr>
              <a:t>geographical information </a:t>
            </a:r>
            <a:r>
              <a:rPr lang="en-ID" sz="1700" dirty="0">
                <a:latin typeface="AdvGTIMES-R"/>
              </a:rPr>
              <a:t>of the buses is provided in Appendix H. As a result, 1,287 </a:t>
            </a:r>
            <a:r>
              <a:rPr lang="en-ID" sz="1700" dirty="0" smtClean="0">
                <a:latin typeface="AdvGTIMES-R"/>
              </a:rPr>
              <a:t>candidate routes </a:t>
            </a:r>
            <a:r>
              <a:rPr lang="en-ID" sz="1700" dirty="0">
                <a:latin typeface="AdvGTIMES-R"/>
              </a:rPr>
              <a:t>are selected. With due attention to the existing overloads (in either </a:t>
            </a:r>
            <a:r>
              <a:rPr lang="en-ID" sz="1700" dirty="0" smtClean="0">
                <a:latin typeface="AdvGTIMES-R"/>
              </a:rPr>
              <a:t>normal or </a:t>
            </a:r>
            <a:r>
              <a:rPr lang="en-ID" sz="1700" dirty="0">
                <a:latin typeface="AdvGTIMES-R"/>
              </a:rPr>
              <a:t>contingency conditions), an extra four candidate routes are added by </a:t>
            </a:r>
            <a:r>
              <a:rPr lang="en-ID" sz="1700" dirty="0" smtClean="0">
                <a:latin typeface="AdvGTIMES-R"/>
              </a:rPr>
              <a:t>the planner</a:t>
            </a:r>
            <a:r>
              <a:rPr lang="en-ID" sz="1700" dirty="0">
                <a:latin typeface="AdvGTIMES-R"/>
              </a:rPr>
              <a:t>. The list of total 1,291 candidate routes is provided in Appendix </a:t>
            </a:r>
            <a:r>
              <a:rPr lang="en-ID" sz="1700" dirty="0" smtClean="0">
                <a:latin typeface="AdvGTIMES-R"/>
              </a:rPr>
              <a:t>H.</a:t>
            </a:r>
            <a:endParaRPr lang="en-US" sz="1700" dirty="0">
              <a:latin typeface="AdvGTIMES-R"/>
            </a:endParaRPr>
          </a:p>
        </p:txBody>
      </p:sp>
      <p:pic>
        <p:nvPicPr>
          <p:cNvPr id="3" name="Picture 2"/>
          <p:cNvPicPr>
            <a:picLocks noChangeAspect="1"/>
          </p:cNvPicPr>
          <p:nvPr/>
        </p:nvPicPr>
        <p:blipFill>
          <a:blip r:embed="rId2"/>
          <a:stretch>
            <a:fillRect/>
          </a:stretch>
        </p:blipFill>
        <p:spPr>
          <a:xfrm>
            <a:off x="177959" y="280792"/>
            <a:ext cx="6607965" cy="5699384"/>
          </a:xfrm>
          <a:prstGeom prst="rect">
            <a:avLst/>
          </a:prstGeom>
        </p:spPr>
      </p:pic>
    </p:spTree>
    <p:extLst>
      <p:ext uri="{BB962C8B-B14F-4D97-AF65-F5344CB8AC3E}">
        <p14:creationId xmlns:p14="http://schemas.microsoft.com/office/powerpoint/2010/main" val="2373864130"/>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259</a:t>
            </a:fld>
            <a:endParaRPr lang="en-US"/>
          </a:p>
        </p:txBody>
      </p:sp>
      <p:sp>
        <p:nvSpPr>
          <p:cNvPr id="2" name="Rectangle 1"/>
          <p:cNvSpPr/>
          <p:nvPr/>
        </p:nvSpPr>
        <p:spPr>
          <a:xfrm>
            <a:off x="254508" y="251103"/>
            <a:ext cx="9090660" cy="2862322"/>
          </a:xfrm>
          <a:prstGeom prst="rect">
            <a:avLst/>
          </a:prstGeom>
        </p:spPr>
        <p:txBody>
          <a:bodyPr wrap="square">
            <a:spAutoFit/>
          </a:bodyPr>
          <a:lstStyle/>
          <a:p>
            <a:r>
              <a:rPr lang="en-ID" dirty="0">
                <a:latin typeface="AdvGTIMES-R"/>
              </a:rPr>
              <a:t>For each route, we assume that either a single or two circuits </a:t>
            </a:r>
            <a:r>
              <a:rPr lang="en-ID" dirty="0" smtClean="0">
                <a:latin typeface="AdvGTIMES-R"/>
              </a:rPr>
              <a:t>with </a:t>
            </a:r>
            <a:r>
              <a:rPr lang="en-ID" dirty="0" smtClean="0">
                <a:latin typeface="AdvGTIMES-IT"/>
              </a:rPr>
              <a:t>R </a:t>
            </a:r>
            <a:r>
              <a:rPr lang="en-ID" dirty="0">
                <a:latin typeface="AdvTir_symb"/>
              </a:rPr>
              <a:t>= </a:t>
            </a:r>
            <a:r>
              <a:rPr lang="en-ID" dirty="0">
                <a:latin typeface="AdvGTIMES-R"/>
              </a:rPr>
              <a:t>0.000015 </a:t>
            </a:r>
            <a:r>
              <a:rPr lang="en-ID" dirty="0" err="1">
                <a:latin typeface="AdvGTIMES-R"/>
              </a:rPr>
              <a:t>p.u</a:t>
            </a:r>
            <a:r>
              <a:rPr lang="en-ID" dirty="0">
                <a:latin typeface="AdvGTIMES-R"/>
              </a:rPr>
              <a:t>./km and </a:t>
            </a:r>
            <a:r>
              <a:rPr lang="en-ID" dirty="0">
                <a:latin typeface="AdvGTIMES-IT"/>
              </a:rPr>
              <a:t>X </a:t>
            </a:r>
            <a:r>
              <a:rPr lang="en-ID" dirty="0">
                <a:latin typeface="AdvTir_symb"/>
              </a:rPr>
              <a:t>= </a:t>
            </a:r>
            <a:r>
              <a:rPr lang="en-ID" dirty="0">
                <a:latin typeface="AdvGTIMES-R"/>
              </a:rPr>
              <a:t>0.00025 </a:t>
            </a:r>
            <a:r>
              <a:rPr lang="en-ID" dirty="0" err="1">
                <a:latin typeface="AdvGTIMES-R"/>
              </a:rPr>
              <a:t>p.u</a:t>
            </a:r>
            <a:r>
              <a:rPr lang="en-ID" dirty="0">
                <a:latin typeface="AdvGTIMES-R"/>
              </a:rPr>
              <a:t>./km (each) may be constructed. </a:t>
            </a:r>
            <a:r>
              <a:rPr lang="en-ID" dirty="0" smtClean="0">
                <a:latin typeface="AdvGTIMES-R"/>
              </a:rPr>
              <a:t>The loading </a:t>
            </a:r>
            <a:r>
              <a:rPr lang="en-ID" dirty="0">
                <a:latin typeface="AdvGTIMES-R"/>
              </a:rPr>
              <a:t>capacity of each candidate line is assumed to be 3.3 </a:t>
            </a:r>
            <a:r>
              <a:rPr lang="en-ID" dirty="0" err="1">
                <a:latin typeface="AdvGTIMES-R"/>
              </a:rPr>
              <a:t>p.u</a:t>
            </a:r>
            <a:r>
              <a:rPr lang="en-ID" dirty="0">
                <a:latin typeface="AdvGTIMES-R"/>
              </a:rPr>
              <a:t>. The costs </a:t>
            </a:r>
            <a:r>
              <a:rPr lang="en-ID" dirty="0" smtClean="0">
                <a:latin typeface="AdvGTIMES-R"/>
              </a:rPr>
              <a:t>are considered </a:t>
            </a:r>
            <a:r>
              <a:rPr lang="en-ID" dirty="0">
                <a:latin typeface="AdvGTIMES-R"/>
              </a:rPr>
              <a:t>to be </a:t>
            </a:r>
            <a:r>
              <a:rPr lang="en-ID" dirty="0">
                <a:latin typeface="AdvPTimes"/>
              </a:rPr>
              <a:t>R</a:t>
            </a:r>
            <a:r>
              <a:rPr lang="en-ID" dirty="0">
                <a:latin typeface="AdvP4C4E74"/>
              </a:rPr>
              <a:t> </a:t>
            </a:r>
            <a:r>
              <a:rPr lang="en-ID" dirty="0">
                <a:latin typeface="AdvGTIMES-R"/>
              </a:rPr>
              <a:t>250,000/km and </a:t>
            </a:r>
            <a:r>
              <a:rPr lang="en-ID" dirty="0">
                <a:latin typeface="AdvPTimes"/>
              </a:rPr>
              <a:t>R</a:t>
            </a:r>
            <a:r>
              <a:rPr lang="en-ID" dirty="0">
                <a:latin typeface="AdvP4C4E74"/>
              </a:rPr>
              <a:t> </a:t>
            </a:r>
            <a:r>
              <a:rPr lang="en-ID" dirty="0">
                <a:latin typeface="AdvGTIMES-R"/>
              </a:rPr>
              <a:t>400,000/km, respectively</a:t>
            </a:r>
            <a:r>
              <a:rPr lang="en-ID" dirty="0" smtClean="0">
                <a:latin typeface="AdvGTIMES-R"/>
              </a:rPr>
              <a:t>. The </a:t>
            </a:r>
            <a:r>
              <a:rPr lang="en-ID" dirty="0">
                <a:latin typeface="AdvGTIMES-R"/>
              </a:rPr>
              <a:t>problem is solved by the hybrid algorithm already outlined. Initially </a:t>
            </a:r>
            <a:r>
              <a:rPr lang="en-ID" dirty="0" smtClean="0">
                <a:latin typeface="AdvGTIMES-R"/>
              </a:rPr>
              <a:t>the backward </a:t>
            </a:r>
            <a:r>
              <a:rPr lang="en-ID" dirty="0">
                <a:latin typeface="AdvGTIMES-R"/>
              </a:rPr>
              <a:t>stage is tried to remove all violations in normal condition, with </a:t>
            </a:r>
            <a:r>
              <a:rPr lang="en-ID" dirty="0" smtClean="0">
                <a:latin typeface="AdvGTIMES-R"/>
              </a:rPr>
              <a:t>the </a:t>
            </a:r>
            <a:r>
              <a:rPr lang="en-US" dirty="0" smtClean="0">
                <a:latin typeface="AdvGTIMES-R"/>
              </a:rPr>
              <a:t>following </a:t>
            </a:r>
            <a:r>
              <a:rPr lang="en-US" dirty="0">
                <a:latin typeface="AdvGTIMES-R"/>
              </a:rPr>
              <a:t>results</a:t>
            </a:r>
          </a:p>
          <a:p>
            <a:r>
              <a:rPr lang="en-ID" dirty="0">
                <a:latin typeface="AdvPSSym"/>
              </a:rPr>
              <a:t>• </a:t>
            </a:r>
            <a:r>
              <a:rPr lang="en-ID" dirty="0">
                <a:latin typeface="AdvGTIMES-R"/>
              </a:rPr>
              <a:t>Number of selected routes </a:t>
            </a:r>
            <a:r>
              <a:rPr lang="en-ID" dirty="0">
                <a:latin typeface="AdvTir_symb"/>
              </a:rPr>
              <a:t>= </a:t>
            </a:r>
            <a:r>
              <a:rPr lang="en-ID" dirty="0">
                <a:latin typeface="AdvGTIMES-R"/>
              </a:rPr>
              <a:t>6</a:t>
            </a:r>
          </a:p>
          <a:p>
            <a:r>
              <a:rPr lang="en-ID" dirty="0">
                <a:latin typeface="AdvPSSym"/>
              </a:rPr>
              <a:t>• </a:t>
            </a:r>
            <a:r>
              <a:rPr lang="en-ID" dirty="0">
                <a:latin typeface="AdvGTIMES-R"/>
              </a:rPr>
              <a:t>Number of selected lines </a:t>
            </a:r>
            <a:r>
              <a:rPr lang="en-ID" dirty="0">
                <a:latin typeface="AdvTir_symb"/>
              </a:rPr>
              <a:t>= </a:t>
            </a:r>
            <a:r>
              <a:rPr lang="en-ID" dirty="0">
                <a:latin typeface="AdvGTIMES-R"/>
              </a:rPr>
              <a:t>12</a:t>
            </a:r>
          </a:p>
          <a:p>
            <a:r>
              <a:rPr lang="en-ID" dirty="0">
                <a:latin typeface="AdvPSSym"/>
              </a:rPr>
              <a:t>• </a:t>
            </a:r>
            <a:r>
              <a:rPr lang="en-ID" dirty="0">
                <a:latin typeface="AdvGTIMES-R"/>
              </a:rPr>
              <a:t>Length of selected lines </a:t>
            </a:r>
            <a:r>
              <a:rPr lang="en-ID" dirty="0">
                <a:latin typeface="AdvTir_symb"/>
              </a:rPr>
              <a:t>= </a:t>
            </a:r>
            <a:r>
              <a:rPr lang="en-ID" dirty="0">
                <a:latin typeface="AdvGTIMES-R"/>
              </a:rPr>
              <a:t>337 </a:t>
            </a:r>
            <a:r>
              <a:rPr lang="en-ID" dirty="0" smtClean="0">
                <a:latin typeface="AdvTir_symb"/>
              </a:rPr>
              <a:t>x </a:t>
            </a:r>
            <a:r>
              <a:rPr lang="en-ID" dirty="0">
                <a:latin typeface="AdvGTIMES-R"/>
              </a:rPr>
              <a:t>2 </a:t>
            </a:r>
            <a:r>
              <a:rPr lang="en-ID" dirty="0">
                <a:latin typeface="AdvTir_symb"/>
              </a:rPr>
              <a:t>= </a:t>
            </a:r>
            <a:r>
              <a:rPr lang="en-ID" dirty="0">
                <a:latin typeface="AdvGTIMES-R"/>
              </a:rPr>
              <a:t>674 km</a:t>
            </a:r>
          </a:p>
          <a:p>
            <a:r>
              <a:rPr lang="en-ID" dirty="0">
                <a:latin typeface="AdvPSSym"/>
              </a:rPr>
              <a:t>• </a:t>
            </a:r>
            <a:r>
              <a:rPr lang="en-ID" dirty="0">
                <a:latin typeface="AdvGTIMES-R"/>
              </a:rPr>
              <a:t>Total cost of lines </a:t>
            </a:r>
            <a:r>
              <a:rPr lang="en-ID" dirty="0">
                <a:latin typeface="AdvTir_symb"/>
              </a:rPr>
              <a:t>= </a:t>
            </a:r>
            <a:r>
              <a:rPr lang="en-ID" dirty="0">
                <a:latin typeface="AdvPTimes"/>
              </a:rPr>
              <a:t>R</a:t>
            </a:r>
            <a:r>
              <a:rPr lang="en-ID" dirty="0">
                <a:latin typeface="AdvP4C4E74"/>
              </a:rPr>
              <a:t> </a:t>
            </a:r>
            <a:r>
              <a:rPr lang="en-ID" dirty="0">
                <a:latin typeface="AdvGTIMES-R"/>
              </a:rPr>
              <a:t>134,800 </a:t>
            </a:r>
            <a:r>
              <a:rPr lang="en-ID" dirty="0" smtClean="0">
                <a:latin typeface="AdvGTIMES-R"/>
              </a:rPr>
              <a:t>x</a:t>
            </a:r>
            <a:r>
              <a:rPr lang="en-ID" dirty="0" smtClean="0">
                <a:latin typeface="AdvTir_symb"/>
              </a:rPr>
              <a:t> </a:t>
            </a:r>
            <a:r>
              <a:rPr lang="en-ID" dirty="0">
                <a:latin typeface="AdvGTIMES-R"/>
              </a:rPr>
              <a:t>10</a:t>
            </a:r>
            <a:r>
              <a:rPr lang="en-ID" baseline="30000" dirty="0">
                <a:latin typeface="AdvGTIMES-R"/>
              </a:rPr>
              <a:t>3</a:t>
            </a:r>
            <a:endParaRPr lang="en-US" baseline="30000" dirty="0"/>
          </a:p>
        </p:txBody>
      </p:sp>
      <p:sp>
        <p:nvSpPr>
          <p:cNvPr id="3" name="Rectangle 2"/>
          <p:cNvSpPr/>
          <p:nvPr/>
        </p:nvSpPr>
        <p:spPr>
          <a:xfrm>
            <a:off x="254508" y="3311896"/>
            <a:ext cx="9291828" cy="2031325"/>
          </a:xfrm>
          <a:prstGeom prst="rect">
            <a:avLst/>
          </a:prstGeom>
        </p:spPr>
        <p:txBody>
          <a:bodyPr wrap="square">
            <a:spAutoFit/>
          </a:bodyPr>
          <a:lstStyle/>
          <a:p>
            <a:r>
              <a:rPr lang="en-ID" dirty="0">
                <a:latin typeface="AdvGTIMES-R"/>
              </a:rPr>
              <a:t>As shown, six routes, each with two lines, are justified to remove the violations.</a:t>
            </a:r>
          </a:p>
          <a:p>
            <a:r>
              <a:rPr lang="en-ID" dirty="0">
                <a:latin typeface="AdvGTIMES-R"/>
              </a:rPr>
              <a:t>Following that, the forward stage is tried to make the system robust for all N </a:t>
            </a:r>
            <a:r>
              <a:rPr lang="en-ID" dirty="0">
                <a:latin typeface="AdvTir_symb"/>
              </a:rPr>
              <a:t>- </a:t>
            </a:r>
            <a:r>
              <a:rPr lang="en-ID" dirty="0">
                <a:latin typeface="AdvGTIMES-R"/>
              </a:rPr>
              <a:t>1</a:t>
            </a:r>
          </a:p>
          <a:p>
            <a:r>
              <a:rPr lang="en-ID" dirty="0">
                <a:latin typeface="AdvGTIMES-R"/>
              </a:rPr>
              <a:t>contingency conditions. The results are as follows</a:t>
            </a:r>
          </a:p>
          <a:p>
            <a:r>
              <a:rPr lang="en-ID" dirty="0">
                <a:latin typeface="AdvPSSym"/>
              </a:rPr>
              <a:t>• </a:t>
            </a:r>
            <a:r>
              <a:rPr lang="en-ID" dirty="0">
                <a:latin typeface="AdvGTIMES-R"/>
              </a:rPr>
              <a:t>Number of selected routes </a:t>
            </a:r>
            <a:r>
              <a:rPr lang="en-ID" dirty="0">
                <a:latin typeface="AdvTir_symb"/>
              </a:rPr>
              <a:t>= </a:t>
            </a:r>
            <a:r>
              <a:rPr lang="en-ID" dirty="0">
                <a:latin typeface="AdvGTIMES-R"/>
              </a:rPr>
              <a:t>21 </a:t>
            </a:r>
            <a:r>
              <a:rPr lang="en-ID" dirty="0">
                <a:latin typeface="AdvTir_symb"/>
              </a:rPr>
              <a:t>? </a:t>
            </a:r>
            <a:r>
              <a:rPr lang="en-ID" dirty="0">
                <a:latin typeface="AdvGTIMES-R"/>
              </a:rPr>
              <a:t>6</a:t>
            </a:r>
          </a:p>
          <a:p>
            <a:r>
              <a:rPr lang="en-ID" dirty="0">
                <a:latin typeface="AdvPSSym"/>
              </a:rPr>
              <a:t>• </a:t>
            </a:r>
            <a:r>
              <a:rPr lang="en-ID" dirty="0">
                <a:latin typeface="AdvGTIMES-R"/>
              </a:rPr>
              <a:t>Number of selected lines </a:t>
            </a:r>
            <a:r>
              <a:rPr lang="en-ID" dirty="0">
                <a:latin typeface="AdvTir_symb"/>
              </a:rPr>
              <a:t>= </a:t>
            </a:r>
            <a:r>
              <a:rPr lang="en-ID" dirty="0">
                <a:latin typeface="AdvGTIMES-R"/>
              </a:rPr>
              <a:t>42 </a:t>
            </a:r>
            <a:r>
              <a:rPr lang="en-ID" dirty="0" smtClean="0">
                <a:latin typeface="AdvTir_symb"/>
              </a:rPr>
              <a:t>+ </a:t>
            </a:r>
            <a:r>
              <a:rPr lang="en-ID" dirty="0">
                <a:latin typeface="AdvGTIMES-R"/>
              </a:rPr>
              <a:t>12 </a:t>
            </a:r>
            <a:r>
              <a:rPr lang="en-ID" dirty="0">
                <a:latin typeface="AdvTir_symb"/>
              </a:rPr>
              <a:t>= </a:t>
            </a:r>
            <a:r>
              <a:rPr lang="en-ID" dirty="0">
                <a:latin typeface="AdvGTIMES-R"/>
              </a:rPr>
              <a:t>54</a:t>
            </a:r>
          </a:p>
          <a:p>
            <a:r>
              <a:rPr lang="en-ID" dirty="0">
                <a:latin typeface="AdvPSSym"/>
              </a:rPr>
              <a:t>• </a:t>
            </a:r>
            <a:r>
              <a:rPr lang="en-ID" dirty="0">
                <a:latin typeface="AdvGTIMES-R"/>
              </a:rPr>
              <a:t>Length of selected lines </a:t>
            </a:r>
            <a:r>
              <a:rPr lang="en-ID" dirty="0">
                <a:latin typeface="AdvTir_symb"/>
              </a:rPr>
              <a:t>= </a:t>
            </a:r>
            <a:r>
              <a:rPr lang="en-ID" dirty="0">
                <a:latin typeface="AdvGTIMES-R"/>
              </a:rPr>
              <a:t>(3,880 </a:t>
            </a:r>
            <a:r>
              <a:rPr lang="en-ID" dirty="0" smtClean="0">
                <a:latin typeface="AdvTir_symb"/>
              </a:rPr>
              <a:t>+ </a:t>
            </a:r>
            <a:r>
              <a:rPr lang="en-ID" dirty="0">
                <a:latin typeface="AdvGTIMES-R"/>
              </a:rPr>
              <a:t>337) </a:t>
            </a:r>
            <a:r>
              <a:rPr lang="en-ID" dirty="0" smtClean="0">
                <a:latin typeface="AdvTir_symb"/>
              </a:rPr>
              <a:t>x </a:t>
            </a:r>
            <a:r>
              <a:rPr lang="en-ID" dirty="0">
                <a:latin typeface="AdvGTIMES-R"/>
              </a:rPr>
              <a:t>2 </a:t>
            </a:r>
            <a:r>
              <a:rPr lang="en-ID" dirty="0">
                <a:latin typeface="AdvTir_symb"/>
              </a:rPr>
              <a:t>= </a:t>
            </a:r>
            <a:r>
              <a:rPr lang="en-ID" dirty="0">
                <a:latin typeface="AdvGTIMES-R"/>
              </a:rPr>
              <a:t>8,434 km</a:t>
            </a:r>
          </a:p>
          <a:p>
            <a:r>
              <a:rPr lang="en-ID" dirty="0">
                <a:latin typeface="AdvPSSym"/>
              </a:rPr>
              <a:t>• </a:t>
            </a:r>
            <a:r>
              <a:rPr lang="en-ID" dirty="0">
                <a:latin typeface="AdvGTIMES-R"/>
              </a:rPr>
              <a:t>Total cost of lines </a:t>
            </a:r>
            <a:r>
              <a:rPr lang="en-ID" dirty="0">
                <a:latin typeface="AdvTir_symb"/>
              </a:rPr>
              <a:t>= </a:t>
            </a:r>
            <a:r>
              <a:rPr lang="en-ID" dirty="0">
                <a:latin typeface="AdvGTIMES-R"/>
              </a:rPr>
              <a:t>1,552,000 </a:t>
            </a:r>
            <a:r>
              <a:rPr lang="en-ID" dirty="0">
                <a:latin typeface="AdvTir_symb"/>
              </a:rPr>
              <a:t>9 </a:t>
            </a:r>
            <a:r>
              <a:rPr lang="en-ID" dirty="0">
                <a:latin typeface="AdvGTIMES-R"/>
              </a:rPr>
              <a:t>10</a:t>
            </a:r>
            <a:r>
              <a:rPr lang="en-ID" sz="800" dirty="0">
                <a:latin typeface="AdvGTIMES-R"/>
              </a:rPr>
              <a:t>3 </a:t>
            </a:r>
            <a:r>
              <a:rPr lang="en-ID" dirty="0">
                <a:latin typeface="AdvTir_symb"/>
              </a:rPr>
              <a:t>? </a:t>
            </a:r>
            <a:r>
              <a:rPr lang="en-ID" dirty="0">
                <a:latin typeface="AdvGTIMES-R"/>
              </a:rPr>
              <a:t>134,800 </a:t>
            </a:r>
            <a:r>
              <a:rPr lang="en-ID" dirty="0">
                <a:latin typeface="AdvTir_symb"/>
              </a:rPr>
              <a:t>9 </a:t>
            </a:r>
            <a:r>
              <a:rPr lang="en-ID" dirty="0">
                <a:latin typeface="AdvGTIMES-R"/>
              </a:rPr>
              <a:t>10</a:t>
            </a:r>
            <a:r>
              <a:rPr lang="en-ID" sz="800" dirty="0">
                <a:latin typeface="AdvGTIMES-R"/>
              </a:rPr>
              <a:t>3 </a:t>
            </a:r>
            <a:r>
              <a:rPr lang="en-ID" dirty="0">
                <a:latin typeface="AdvTir_symb"/>
              </a:rPr>
              <a:t>= </a:t>
            </a:r>
            <a:r>
              <a:rPr lang="en-ID" dirty="0">
                <a:latin typeface="AdvPTimes"/>
              </a:rPr>
              <a:t>R</a:t>
            </a:r>
            <a:r>
              <a:rPr lang="en-ID" dirty="0">
                <a:latin typeface="AdvP4C4E74"/>
              </a:rPr>
              <a:t> </a:t>
            </a:r>
            <a:r>
              <a:rPr lang="en-ID" dirty="0">
                <a:latin typeface="AdvGTIMES-R"/>
              </a:rPr>
              <a:t>1,686,800 x</a:t>
            </a:r>
            <a:r>
              <a:rPr lang="en-ID" dirty="0">
                <a:latin typeface="AdvTir_symb"/>
              </a:rPr>
              <a:t> </a:t>
            </a:r>
            <a:r>
              <a:rPr lang="en-ID" dirty="0">
                <a:latin typeface="AdvGTIMES-R"/>
              </a:rPr>
              <a:t>10</a:t>
            </a:r>
            <a:r>
              <a:rPr lang="en-ID" baseline="30000" dirty="0">
                <a:latin typeface="AdvGTIMES-R"/>
              </a:rPr>
              <a:t>3</a:t>
            </a:r>
            <a:endParaRPr lang="en-US" baseline="30000" dirty="0"/>
          </a:p>
        </p:txBody>
      </p:sp>
    </p:spTree>
    <p:extLst>
      <p:ext uri="{BB962C8B-B14F-4D97-AF65-F5344CB8AC3E}">
        <p14:creationId xmlns:p14="http://schemas.microsoft.com/office/powerpoint/2010/main" val="1282070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2459" y="235958"/>
            <a:ext cx="4890762" cy="461665"/>
          </a:xfrm>
          <a:prstGeom prst="rect">
            <a:avLst/>
          </a:prstGeom>
        </p:spPr>
        <p:txBody>
          <a:bodyPr wrap="none">
            <a:spAutoFit/>
          </a:bodyPr>
          <a:lstStyle/>
          <a:p>
            <a:r>
              <a:rPr lang="id-ID" sz="2400" dirty="0"/>
              <a:t>1.5.4.3 Perencanaan Perluasan Gardu</a:t>
            </a:r>
            <a:endParaRPr lang="en-US" sz="2400" dirty="0"/>
          </a:p>
        </p:txBody>
      </p:sp>
      <p:sp>
        <p:nvSpPr>
          <p:cNvPr id="3" name="Rectangle 2"/>
          <p:cNvSpPr/>
          <p:nvPr/>
        </p:nvSpPr>
        <p:spPr>
          <a:xfrm>
            <a:off x="489216" y="829956"/>
            <a:ext cx="8916924" cy="1200329"/>
          </a:xfrm>
          <a:prstGeom prst="rect">
            <a:avLst/>
          </a:prstGeom>
        </p:spPr>
        <p:txBody>
          <a:bodyPr wrap="square">
            <a:spAutoFit/>
          </a:bodyPr>
          <a:lstStyle/>
          <a:p>
            <a:r>
              <a:rPr lang="en-ID" dirty="0" err="1">
                <a:latin typeface="AdvGTIMES-R"/>
              </a:rPr>
              <a:t>Setelah</a:t>
            </a:r>
            <a:r>
              <a:rPr lang="en-ID" dirty="0">
                <a:latin typeface="AdvGTIMES-R"/>
              </a:rPr>
              <a:t> </a:t>
            </a:r>
            <a:r>
              <a:rPr lang="en-ID" dirty="0" err="1">
                <a:latin typeface="AdvGTIMES-R"/>
              </a:rPr>
              <a:t>beban</a:t>
            </a:r>
            <a:r>
              <a:rPr lang="en-ID" dirty="0">
                <a:latin typeface="AdvGTIMES-R"/>
              </a:rPr>
              <a:t> </a:t>
            </a:r>
            <a:r>
              <a:rPr lang="en-ID" dirty="0" err="1">
                <a:latin typeface="AdvGTIMES-R"/>
              </a:rPr>
              <a:t>diprediksi</a:t>
            </a:r>
            <a:r>
              <a:rPr lang="en-ID" dirty="0">
                <a:latin typeface="AdvGTIMES-R"/>
              </a:rPr>
              <a:t> </a:t>
            </a:r>
            <a:r>
              <a:rPr lang="en-ID" dirty="0" err="1">
                <a:latin typeface="AdvGTIMES-R"/>
              </a:rPr>
              <a:t>dan</a:t>
            </a:r>
            <a:r>
              <a:rPr lang="en-ID" dirty="0">
                <a:latin typeface="AdvGTIMES-R"/>
              </a:rPr>
              <a:t> </a:t>
            </a:r>
            <a:r>
              <a:rPr lang="en-ID" dirty="0" err="1">
                <a:latin typeface="AdvGTIMES-R"/>
              </a:rPr>
              <a:t>persyaratan</a:t>
            </a:r>
            <a:r>
              <a:rPr lang="en-ID" dirty="0">
                <a:latin typeface="AdvGTIMES-R"/>
              </a:rPr>
              <a:t> </a:t>
            </a:r>
            <a:r>
              <a:rPr lang="en-ID" dirty="0" err="1">
                <a:latin typeface="AdvGTIMES-R"/>
              </a:rPr>
              <a:t>pembangkitan</a:t>
            </a:r>
            <a:r>
              <a:rPr lang="en-ID" dirty="0">
                <a:latin typeface="AdvGTIMES-R"/>
              </a:rPr>
              <a:t> </a:t>
            </a:r>
            <a:r>
              <a:rPr lang="en-ID" dirty="0" err="1">
                <a:latin typeface="AdvGTIMES-R"/>
              </a:rPr>
              <a:t>diketahui</a:t>
            </a:r>
            <a:r>
              <a:rPr lang="en-ID" dirty="0">
                <a:latin typeface="AdvGTIMES-R"/>
              </a:rPr>
              <a:t>, </a:t>
            </a:r>
            <a:r>
              <a:rPr lang="en-ID" dirty="0" err="1">
                <a:latin typeface="AdvGTIMES-R"/>
              </a:rPr>
              <a:t>Langkahnya</a:t>
            </a:r>
            <a:r>
              <a:rPr lang="en-ID" dirty="0">
                <a:latin typeface="AdvGTIMES-R"/>
              </a:rPr>
              <a:t> </a:t>
            </a:r>
            <a:r>
              <a:rPr lang="en-ID" dirty="0" err="1">
                <a:latin typeface="AdvGTIMES-R"/>
              </a:rPr>
              <a:t>berikutnya</a:t>
            </a:r>
            <a:r>
              <a:rPr lang="en-ID" dirty="0">
                <a:latin typeface="AdvGTIMES-R"/>
              </a:rPr>
              <a:t> </a:t>
            </a:r>
            <a:r>
              <a:rPr lang="en-ID" dirty="0" err="1">
                <a:latin typeface="AdvGTIMES-R"/>
              </a:rPr>
              <a:t>adalah</a:t>
            </a:r>
            <a:r>
              <a:rPr lang="en-ID" dirty="0">
                <a:latin typeface="AdvGTIMES-R"/>
              </a:rPr>
              <a:t> </a:t>
            </a:r>
            <a:r>
              <a:rPr lang="en-ID" dirty="0" err="1">
                <a:latin typeface="AdvGTIMES-R"/>
              </a:rPr>
              <a:t>untuk</a:t>
            </a:r>
            <a:r>
              <a:rPr lang="en-ID" dirty="0">
                <a:latin typeface="AdvGTIMES-R"/>
              </a:rPr>
              <a:t> </a:t>
            </a:r>
            <a:r>
              <a:rPr lang="en-ID" dirty="0" err="1">
                <a:latin typeface="AdvGTIMES-R"/>
              </a:rPr>
              <a:t>menentukan</a:t>
            </a:r>
            <a:r>
              <a:rPr lang="en-ID" dirty="0">
                <a:latin typeface="AdvGTIMES-R"/>
              </a:rPr>
              <a:t> </a:t>
            </a:r>
            <a:r>
              <a:rPr lang="en-ID" dirty="0" err="1">
                <a:latin typeface="AdvGTIMES-R"/>
              </a:rPr>
              <a:t>persyaratan</a:t>
            </a:r>
            <a:r>
              <a:rPr lang="en-ID" dirty="0">
                <a:latin typeface="AdvGTIMES-R"/>
              </a:rPr>
              <a:t> </a:t>
            </a:r>
            <a:r>
              <a:rPr lang="en-ID" dirty="0" err="1">
                <a:latin typeface="AdvGTIMES-R"/>
              </a:rPr>
              <a:t>gardu</a:t>
            </a:r>
            <a:r>
              <a:rPr lang="en-ID" dirty="0">
                <a:latin typeface="AdvGTIMES-R"/>
              </a:rPr>
              <a:t> </a:t>
            </a:r>
            <a:r>
              <a:rPr lang="en-ID" dirty="0" err="1">
                <a:latin typeface="AdvGTIMES-R"/>
              </a:rPr>
              <a:t>induk</a:t>
            </a:r>
            <a:r>
              <a:rPr lang="en-ID" dirty="0">
                <a:latin typeface="AdvGTIMES-R"/>
              </a:rPr>
              <a:t>, </a:t>
            </a:r>
            <a:r>
              <a:rPr lang="en-ID" dirty="0" err="1">
                <a:latin typeface="AdvGTIMES-R"/>
              </a:rPr>
              <a:t>keduanya</a:t>
            </a:r>
            <a:r>
              <a:rPr lang="en-ID" dirty="0">
                <a:latin typeface="AdvGTIMES-R"/>
              </a:rPr>
              <a:t>, </a:t>
            </a:r>
            <a:r>
              <a:rPr lang="en-ID" dirty="0" err="1">
                <a:latin typeface="AdvGTIMES-R"/>
              </a:rPr>
              <a:t>dalam</a:t>
            </a:r>
            <a:r>
              <a:rPr lang="en-ID" dirty="0">
                <a:latin typeface="AdvGTIMES-R"/>
              </a:rPr>
              <a:t> </a:t>
            </a:r>
            <a:r>
              <a:rPr lang="en-ID" dirty="0" err="1" smtClean="0">
                <a:latin typeface="AdvGTIMES-R"/>
              </a:rPr>
              <a:t>hal</a:t>
            </a:r>
            <a:endParaRPr lang="en-ID" dirty="0" smtClean="0">
              <a:latin typeface="AdvGTIMES-R"/>
            </a:endParaRPr>
          </a:p>
          <a:p>
            <a:r>
              <a:rPr lang="en-ID" dirty="0" smtClean="0">
                <a:latin typeface="AdvGTIMES-R"/>
              </a:rPr>
              <a:t>• </a:t>
            </a:r>
            <a:r>
              <a:rPr lang="en-ID" dirty="0" err="1">
                <a:latin typeface="AdvGTIMES-R"/>
              </a:rPr>
              <a:t>Memperluas</a:t>
            </a:r>
            <a:r>
              <a:rPr lang="en-ID" dirty="0">
                <a:latin typeface="AdvGTIMES-R"/>
              </a:rPr>
              <a:t> yang </a:t>
            </a:r>
            <a:r>
              <a:rPr lang="en-ID" dirty="0" err="1">
                <a:latin typeface="AdvGTIMES-R"/>
              </a:rPr>
              <a:t>sudah</a:t>
            </a:r>
            <a:r>
              <a:rPr lang="en-ID" dirty="0">
                <a:latin typeface="AdvGTIMES-R"/>
              </a:rPr>
              <a:t> </a:t>
            </a:r>
            <a:r>
              <a:rPr lang="en-ID" dirty="0" err="1">
                <a:latin typeface="AdvGTIMES-R"/>
              </a:rPr>
              <a:t>ada</a:t>
            </a:r>
            <a:r>
              <a:rPr lang="en-ID" dirty="0" smtClean="0">
                <a:latin typeface="AdvGTIMES-R"/>
              </a:rPr>
              <a:t>,</a:t>
            </a:r>
          </a:p>
          <a:p>
            <a:r>
              <a:rPr lang="en-ID" dirty="0" smtClean="0">
                <a:latin typeface="AdvGTIMES-R"/>
              </a:rPr>
              <a:t>• </a:t>
            </a:r>
            <a:r>
              <a:rPr lang="en-ID" dirty="0" err="1">
                <a:latin typeface="AdvGTIMES-R"/>
              </a:rPr>
              <a:t>Memasang</a:t>
            </a:r>
            <a:r>
              <a:rPr lang="en-ID" dirty="0">
                <a:latin typeface="AdvGTIMES-R"/>
              </a:rPr>
              <a:t> yang </a:t>
            </a:r>
            <a:r>
              <a:rPr lang="en-ID" dirty="0" err="1">
                <a:latin typeface="AdvGTIMES-R"/>
              </a:rPr>
              <a:t>baru</a:t>
            </a:r>
            <a:r>
              <a:rPr lang="en-ID" dirty="0">
                <a:latin typeface="AdvGTIMES-R"/>
              </a:rPr>
              <a:t>.</a:t>
            </a:r>
            <a:endParaRPr lang="en-US" dirty="0">
              <a:latin typeface="AdvGTIMES-R"/>
            </a:endParaRPr>
          </a:p>
        </p:txBody>
      </p:sp>
      <p:sp>
        <p:nvSpPr>
          <p:cNvPr id="4" name="Rectangle 3"/>
          <p:cNvSpPr/>
          <p:nvPr/>
        </p:nvSpPr>
        <p:spPr>
          <a:xfrm>
            <a:off x="489216" y="2156504"/>
            <a:ext cx="8798052" cy="1477328"/>
          </a:xfrm>
          <a:prstGeom prst="rect">
            <a:avLst/>
          </a:prstGeom>
        </p:spPr>
        <p:txBody>
          <a:bodyPr wrap="square">
            <a:spAutoFit/>
          </a:bodyPr>
          <a:lstStyle/>
          <a:p>
            <a:r>
              <a:rPr lang="en-ID" dirty="0" err="1">
                <a:latin typeface="AdvGTIMES-R"/>
              </a:rPr>
              <a:t>Ini</a:t>
            </a:r>
            <a:r>
              <a:rPr lang="en-ID" dirty="0">
                <a:latin typeface="AdvGTIMES-R"/>
              </a:rPr>
              <a:t> </a:t>
            </a:r>
            <a:r>
              <a:rPr lang="en-ID" dirty="0" err="1">
                <a:latin typeface="AdvGTIMES-R"/>
              </a:rPr>
              <a:t>disebut</a:t>
            </a:r>
            <a:r>
              <a:rPr lang="en-ID" dirty="0">
                <a:latin typeface="AdvGTIMES-R"/>
              </a:rPr>
              <a:t> </a:t>
            </a:r>
            <a:r>
              <a:rPr lang="en-ID" dirty="0" err="1">
                <a:latin typeface="AdvGTIMES-R"/>
              </a:rPr>
              <a:t>sebagai</a:t>
            </a:r>
            <a:r>
              <a:rPr lang="en-ID" dirty="0">
                <a:latin typeface="AdvGTIMES-R"/>
              </a:rPr>
              <a:t> </a:t>
            </a:r>
            <a:r>
              <a:rPr lang="en-ID" dirty="0" err="1">
                <a:latin typeface="AdvGTIMES-R"/>
              </a:rPr>
              <a:t>Perencanaan</a:t>
            </a:r>
            <a:r>
              <a:rPr lang="en-ID" dirty="0">
                <a:latin typeface="AdvGTIMES-R"/>
              </a:rPr>
              <a:t> </a:t>
            </a:r>
            <a:r>
              <a:rPr lang="en-ID" dirty="0" err="1">
                <a:latin typeface="AdvGTIMES-R"/>
              </a:rPr>
              <a:t>Ekspansi</a:t>
            </a:r>
            <a:r>
              <a:rPr lang="en-ID" dirty="0">
                <a:latin typeface="AdvGTIMES-R"/>
              </a:rPr>
              <a:t> </a:t>
            </a:r>
            <a:r>
              <a:rPr lang="en-ID" dirty="0" err="1">
                <a:latin typeface="AdvGTIMES-R"/>
              </a:rPr>
              <a:t>Gardu</a:t>
            </a:r>
            <a:r>
              <a:rPr lang="en-ID" dirty="0">
                <a:latin typeface="AdvGTIMES-R"/>
              </a:rPr>
              <a:t> (SEP). SEP </a:t>
            </a:r>
            <a:r>
              <a:rPr lang="en-ID" dirty="0" err="1">
                <a:latin typeface="AdvGTIMES-R"/>
              </a:rPr>
              <a:t>itu</a:t>
            </a:r>
            <a:r>
              <a:rPr lang="en-ID" dirty="0">
                <a:latin typeface="AdvGTIMES-R"/>
              </a:rPr>
              <a:t> </a:t>
            </a:r>
            <a:r>
              <a:rPr lang="en-ID" dirty="0" err="1">
                <a:latin typeface="AdvGTIMES-R"/>
              </a:rPr>
              <a:t>adalah</a:t>
            </a:r>
            <a:r>
              <a:rPr lang="en-ID" dirty="0">
                <a:latin typeface="AdvGTIMES-R"/>
              </a:rPr>
              <a:t> </a:t>
            </a:r>
            <a:r>
              <a:rPr lang="en-ID" dirty="0" err="1">
                <a:latin typeface="AdvGTIMES-R"/>
              </a:rPr>
              <a:t>tugas</a:t>
            </a:r>
            <a:r>
              <a:rPr lang="en-ID" dirty="0">
                <a:latin typeface="AdvGTIMES-R"/>
              </a:rPr>
              <a:t> </a:t>
            </a:r>
            <a:r>
              <a:rPr lang="en-ID" dirty="0" err="1">
                <a:latin typeface="AdvGTIMES-R"/>
              </a:rPr>
              <a:t>sulit</a:t>
            </a:r>
            <a:r>
              <a:rPr lang="en-ID" dirty="0">
                <a:latin typeface="AdvGTIMES-R"/>
              </a:rPr>
              <a:t> </a:t>
            </a:r>
            <a:r>
              <a:rPr lang="en-ID" dirty="0" err="1">
                <a:latin typeface="AdvGTIMES-R"/>
              </a:rPr>
              <a:t>karena</a:t>
            </a:r>
            <a:r>
              <a:rPr lang="en-ID" dirty="0">
                <a:latin typeface="AdvGTIMES-R"/>
              </a:rPr>
              <a:t> </a:t>
            </a:r>
            <a:r>
              <a:rPr lang="en-ID" dirty="0" err="1">
                <a:latin typeface="AdvGTIMES-R"/>
              </a:rPr>
              <a:t>banyak</a:t>
            </a:r>
            <a:r>
              <a:rPr lang="en-ID" dirty="0">
                <a:latin typeface="AdvGTIMES-R"/>
              </a:rPr>
              <a:t> </a:t>
            </a:r>
            <a:r>
              <a:rPr lang="en-ID" dirty="0" err="1">
                <a:latin typeface="AdvGTIMES-R"/>
              </a:rPr>
              <a:t>faktor</a:t>
            </a:r>
            <a:r>
              <a:rPr lang="en-ID" dirty="0">
                <a:latin typeface="AdvGTIMES-R"/>
              </a:rPr>
              <a:t> yang </a:t>
            </a:r>
            <a:r>
              <a:rPr lang="en-ID" dirty="0" err="1">
                <a:latin typeface="AdvGTIMES-R"/>
              </a:rPr>
              <a:t>terlibat</a:t>
            </a:r>
            <a:r>
              <a:rPr lang="en-ID" dirty="0">
                <a:latin typeface="AdvGTIMES-R"/>
              </a:rPr>
              <a:t> </a:t>
            </a:r>
            <a:r>
              <a:rPr lang="en-ID" dirty="0" err="1">
                <a:latin typeface="AdvGTIMES-R"/>
              </a:rPr>
              <a:t>seperti</a:t>
            </a:r>
            <a:endParaRPr lang="en-ID" dirty="0">
              <a:latin typeface="AdvGTIMES-R"/>
            </a:endParaRPr>
          </a:p>
          <a:p>
            <a:pPr marL="285750" indent="-285750">
              <a:buFont typeface="Arial" panose="020B0604020202020204" pitchFamily="34" charset="0"/>
              <a:buChar char="•"/>
            </a:pPr>
            <a:r>
              <a:rPr lang="en-ID" dirty="0" err="1">
                <a:latin typeface="AdvGTIMES-R"/>
              </a:rPr>
              <a:t>Kendala</a:t>
            </a:r>
            <a:r>
              <a:rPr lang="en-ID" dirty="0">
                <a:latin typeface="AdvGTIMES-R"/>
              </a:rPr>
              <a:t> </a:t>
            </a:r>
            <a:r>
              <a:rPr lang="en-ID" dirty="0" err="1">
                <a:latin typeface="AdvGTIMES-R"/>
              </a:rPr>
              <a:t>tersebut</a:t>
            </a:r>
            <a:r>
              <a:rPr lang="en-ID" dirty="0">
                <a:latin typeface="AdvGTIMES-R"/>
              </a:rPr>
              <a:t> </a:t>
            </a:r>
            <a:r>
              <a:rPr lang="en-ID" dirty="0" err="1">
                <a:latin typeface="AdvGTIMES-R"/>
              </a:rPr>
              <a:t>karena</a:t>
            </a:r>
            <a:r>
              <a:rPr lang="en-ID" dirty="0">
                <a:latin typeface="AdvGTIMES-R"/>
              </a:rPr>
              <a:t> grid </a:t>
            </a:r>
            <a:r>
              <a:rPr lang="en-ID" dirty="0" err="1">
                <a:latin typeface="AdvGTIMES-R"/>
              </a:rPr>
              <a:t>ke</a:t>
            </a:r>
            <a:r>
              <a:rPr lang="en-ID" dirty="0">
                <a:latin typeface="AdvGTIMES-R"/>
              </a:rPr>
              <a:t> </a:t>
            </a:r>
            <a:r>
              <a:rPr lang="en-ID" dirty="0" err="1">
                <a:latin typeface="AdvGTIMES-R"/>
              </a:rPr>
              <a:t>atas</a:t>
            </a:r>
            <a:r>
              <a:rPr lang="en-ID" dirty="0">
                <a:latin typeface="AdvGTIMES-R"/>
              </a:rPr>
              <a:t>, </a:t>
            </a:r>
            <a:r>
              <a:rPr lang="en-ID" dirty="0" err="1">
                <a:latin typeface="AdvGTIMES-R"/>
              </a:rPr>
              <a:t>memberi</a:t>
            </a:r>
            <a:r>
              <a:rPr lang="en-ID" dirty="0">
                <a:latin typeface="AdvGTIMES-R"/>
              </a:rPr>
              <a:t> </a:t>
            </a:r>
            <a:r>
              <a:rPr lang="en-ID" dirty="0" err="1">
                <a:latin typeface="AdvGTIMES-R"/>
              </a:rPr>
              <a:t>pasokan</a:t>
            </a:r>
            <a:r>
              <a:rPr lang="en-ID" dirty="0">
                <a:latin typeface="AdvGTIMES-R"/>
              </a:rPr>
              <a:t> </a:t>
            </a:r>
            <a:r>
              <a:rPr lang="en-ID" dirty="0" err="1">
                <a:latin typeface="AdvGTIMES-R"/>
              </a:rPr>
              <a:t>gardu</a:t>
            </a:r>
            <a:r>
              <a:rPr lang="en-ID" dirty="0">
                <a:latin typeface="AdvGTIMES-R"/>
              </a:rPr>
              <a:t>,</a:t>
            </a:r>
          </a:p>
          <a:p>
            <a:pPr marL="285750" indent="-285750">
              <a:buFont typeface="Arial" panose="020B0604020202020204" pitchFamily="34" charset="0"/>
              <a:buChar char="•"/>
            </a:pPr>
            <a:r>
              <a:rPr lang="en-ID" dirty="0" err="1">
                <a:latin typeface="AdvGTIMES-R"/>
              </a:rPr>
              <a:t>Kendala</a:t>
            </a:r>
            <a:r>
              <a:rPr lang="en-ID" dirty="0">
                <a:latin typeface="AdvGTIMES-R"/>
              </a:rPr>
              <a:t> </a:t>
            </a:r>
            <a:r>
              <a:rPr lang="en-ID" dirty="0" err="1">
                <a:latin typeface="AdvGTIMES-R"/>
              </a:rPr>
              <a:t>tersebut</a:t>
            </a:r>
            <a:r>
              <a:rPr lang="en-ID" dirty="0">
                <a:latin typeface="AdvGTIMES-R"/>
              </a:rPr>
              <a:t> </a:t>
            </a:r>
            <a:r>
              <a:rPr lang="en-ID" dirty="0" err="1">
                <a:latin typeface="AdvGTIMES-R"/>
              </a:rPr>
              <a:t>karena</a:t>
            </a:r>
            <a:r>
              <a:rPr lang="en-ID" dirty="0">
                <a:latin typeface="AdvGTIMES-R"/>
              </a:rPr>
              <a:t> grid </a:t>
            </a:r>
            <a:r>
              <a:rPr lang="en-ID" dirty="0" err="1">
                <a:latin typeface="AdvGTIMES-R"/>
              </a:rPr>
              <a:t>ke</a:t>
            </a:r>
            <a:r>
              <a:rPr lang="en-ID" dirty="0">
                <a:latin typeface="AdvGTIMES-R"/>
              </a:rPr>
              <a:t> </a:t>
            </a:r>
            <a:r>
              <a:rPr lang="en-ID" dirty="0" err="1">
                <a:latin typeface="AdvGTIMES-R"/>
              </a:rPr>
              <a:t>bawah</a:t>
            </a:r>
            <a:r>
              <a:rPr lang="en-ID" dirty="0">
                <a:latin typeface="AdvGTIMES-R"/>
              </a:rPr>
              <a:t>, </a:t>
            </a:r>
            <a:r>
              <a:rPr lang="en-ID" dirty="0" err="1">
                <a:latin typeface="AdvGTIMES-R"/>
              </a:rPr>
              <a:t>dimana</a:t>
            </a:r>
            <a:r>
              <a:rPr lang="en-ID" dirty="0">
                <a:latin typeface="AdvGTIMES-R"/>
              </a:rPr>
              <a:t> </a:t>
            </a:r>
            <a:r>
              <a:rPr lang="en-ID" dirty="0" err="1">
                <a:latin typeface="AdvGTIMES-R"/>
              </a:rPr>
              <a:t>gardu</a:t>
            </a:r>
            <a:r>
              <a:rPr lang="en-ID" dirty="0">
                <a:latin typeface="AdvGTIMES-R"/>
              </a:rPr>
              <a:t> </a:t>
            </a:r>
            <a:r>
              <a:rPr lang="en-ID" dirty="0" err="1">
                <a:latin typeface="AdvGTIMES-R"/>
              </a:rPr>
              <a:t>memasok</a:t>
            </a:r>
            <a:r>
              <a:rPr lang="en-ID" dirty="0">
                <a:latin typeface="AdvGTIMES-R"/>
              </a:rPr>
              <a:t> </a:t>
            </a:r>
            <a:r>
              <a:rPr lang="en-ID" dirty="0" err="1">
                <a:latin typeface="AdvGTIMES-R"/>
              </a:rPr>
              <a:t>beban</a:t>
            </a:r>
            <a:r>
              <a:rPr lang="en-ID" dirty="0">
                <a:latin typeface="AdvGTIMES-R"/>
              </a:rPr>
              <a:t>,</a:t>
            </a:r>
          </a:p>
          <a:p>
            <a:pPr marL="285750" indent="-285750">
              <a:buFont typeface="Arial" panose="020B0604020202020204" pitchFamily="34" charset="0"/>
              <a:buChar char="•"/>
            </a:pPr>
            <a:r>
              <a:rPr lang="en-ID" dirty="0" err="1">
                <a:latin typeface="AdvGTIMES-R"/>
              </a:rPr>
              <a:t>Kendala</a:t>
            </a:r>
            <a:r>
              <a:rPr lang="en-ID" dirty="0">
                <a:latin typeface="AdvGTIMES-R"/>
              </a:rPr>
              <a:t> </a:t>
            </a:r>
            <a:r>
              <a:rPr lang="en-ID" dirty="0" err="1">
                <a:latin typeface="AdvGTIMES-R"/>
              </a:rPr>
              <a:t>tersebut</a:t>
            </a:r>
            <a:r>
              <a:rPr lang="en-ID" dirty="0">
                <a:latin typeface="AdvGTIMES-R"/>
              </a:rPr>
              <a:t> </a:t>
            </a:r>
            <a:r>
              <a:rPr lang="en-ID" dirty="0" err="1">
                <a:latin typeface="AdvGTIMES-R"/>
              </a:rPr>
              <a:t>karena</a:t>
            </a:r>
            <a:r>
              <a:rPr lang="en-ID" dirty="0">
                <a:latin typeface="AdvGTIMES-R"/>
              </a:rPr>
              <a:t> </a:t>
            </a:r>
            <a:r>
              <a:rPr lang="en-ID" dirty="0" err="1">
                <a:latin typeface="AdvGTIMES-R"/>
              </a:rPr>
              <a:t>faktor</a:t>
            </a:r>
            <a:r>
              <a:rPr lang="en-ID" dirty="0">
                <a:latin typeface="AdvGTIMES-R"/>
              </a:rPr>
              <a:t> yang </a:t>
            </a:r>
            <a:r>
              <a:rPr lang="en-ID" dirty="0" err="1">
                <a:latin typeface="AdvGTIMES-R"/>
              </a:rPr>
              <a:t>harus</a:t>
            </a:r>
            <a:r>
              <a:rPr lang="en-ID" dirty="0">
                <a:latin typeface="AdvGTIMES-R"/>
              </a:rPr>
              <a:t> </a:t>
            </a:r>
            <a:r>
              <a:rPr lang="en-ID" dirty="0" err="1">
                <a:latin typeface="AdvGTIMES-R"/>
              </a:rPr>
              <a:t>diperhatikan</a:t>
            </a:r>
            <a:r>
              <a:rPr lang="en-ID" dirty="0">
                <a:latin typeface="AdvGTIMES-R"/>
              </a:rPr>
              <a:t> </a:t>
            </a:r>
            <a:r>
              <a:rPr lang="en-ID" dirty="0" err="1">
                <a:latin typeface="AdvGTIMES-R"/>
              </a:rPr>
              <a:t>untuk</a:t>
            </a:r>
            <a:r>
              <a:rPr lang="en-ID" dirty="0">
                <a:latin typeface="AdvGTIMES-R"/>
              </a:rPr>
              <a:t> </a:t>
            </a:r>
            <a:r>
              <a:rPr lang="en-ID" dirty="0" err="1">
                <a:latin typeface="AdvGTIMES-R"/>
              </a:rPr>
              <a:t>gardu</a:t>
            </a:r>
            <a:r>
              <a:rPr lang="en-ID" dirty="0">
                <a:latin typeface="AdvGTIMES-R"/>
              </a:rPr>
              <a:t> </a:t>
            </a:r>
            <a:r>
              <a:rPr lang="en-ID" dirty="0" err="1">
                <a:latin typeface="AdvGTIMES-R"/>
              </a:rPr>
              <a:t>itu</a:t>
            </a:r>
            <a:r>
              <a:rPr lang="en-ID" dirty="0">
                <a:latin typeface="AdvGTIMES-R"/>
              </a:rPr>
              <a:t> </a:t>
            </a:r>
            <a:r>
              <a:rPr lang="en-ID" dirty="0" err="1">
                <a:latin typeface="AdvGTIMES-R"/>
              </a:rPr>
              <a:t>sendiri</a:t>
            </a:r>
            <a:r>
              <a:rPr lang="en-ID" dirty="0">
                <a:latin typeface="AdvGTIMES-R"/>
              </a:rPr>
              <a:t>.</a:t>
            </a:r>
            <a:endParaRPr lang="en-US" dirty="0"/>
          </a:p>
        </p:txBody>
      </p:sp>
      <p:sp>
        <p:nvSpPr>
          <p:cNvPr id="5" name="Rectangle 4"/>
          <p:cNvSpPr/>
          <p:nvPr/>
        </p:nvSpPr>
        <p:spPr>
          <a:xfrm>
            <a:off x="282459" y="3921982"/>
            <a:ext cx="5134867" cy="461665"/>
          </a:xfrm>
          <a:prstGeom prst="rect">
            <a:avLst/>
          </a:prstGeom>
        </p:spPr>
        <p:txBody>
          <a:bodyPr wrap="none">
            <a:spAutoFit/>
          </a:bodyPr>
          <a:lstStyle/>
          <a:p>
            <a:r>
              <a:rPr lang="id-ID" sz="2400" dirty="0"/>
              <a:t>1.5.4.4 Perencanaan Perluasan Jaringan</a:t>
            </a:r>
            <a:endParaRPr lang="en-US" sz="2000" dirty="0"/>
          </a:p>
        </p:txBody>
      </p:sp>
      <p:sp>
        <p:nvSpPr>
          <p:cNvPr id="6" name="Rectangle 5"/>
          <p:cNvSpPr/>
          <p:nvPr/>
        </p:nvSpPr>
        <p:spPr>
          <a:xfrm>
            <a:off x="620268" y="4383647"/>
            <a:ext cx="9063228" cy="1477328"/>
          </a:xfrm>
          <a:prstGeom prst="rect">
            <a:avLst/>
          </a:prstGeom>
        </p:spPr>
        <p:txBody>
          <a:bodyPr wrap="square">
            <a:spAutoFit/>
          </a:bodyPr>
          <a:lstStyle/>
          <a:p>
            <a:r>
              <a:rPr lang="en-ID" dirty="0" err="1">
                <a:latin typeface="AdvGTIMES-IT"/>
              </a:rPr>
              <a:t>Perencanaan</a:t>
            </a:r>
            <a:r>
              <a:rPr lang="en-ID" dirty="0">
                <a:latin typeface="AdvGTIMES-IT"/>
              </a:rPr>
              <a:t> </a:t>
            </a:r>
            <a:r>
              <a:rPr lang="en-ID" dirty="0" err="1">
                <a:latin typeface="AdvGTIMES-IT"/>
              </a:rPr>
              <a:t>Perluasan</a:t>
            </a:r>
            <a:r>
              <a:rPr lang="en-ID" dirty="0">
                <a:latin typeface="AdvGTIMES-IT"/>
              </a:rPr>
              <a:t> </a:t>
            </a:r>
            <a:r>
              <a:rPr lang="en-ID" dirty="0" err="1">
                <a:latin typeface="AdvGTIMES-IT"/>
              </a:rPr>
              <a:t>Jaringan</a:t>
            </a:r>
            <a:r>
              <a:rPr lang="en-ID" dirty="0">
                <a:latin typeface="AdvGTIMES-IT"/>
              </a:rPr>
              <a:t> (NEP) </a:t>
            </a:r>
            <a:r>
              <a:rPr lang="en-ID" dirty="0" err="1">
                <a:latin typeface="AdvGTIMES-IT"/>
              </a:rPr>
              <a:t>adalah</a:t>
            </a:r>
            <a:r>
              <a:rPr lang="en-ID" dirty="0">
                <a:latin typeface="AdvGTIMES-IT"/>
              </a:rPr>
              <a:t> proses </a:t>
            </a:r>
            <a:r>
              <a:rPr lang="en-ID" dirty="0" err="1">
                <a:latin typeface="AdvGTIMES-IT"/>
              </a:rPr>
              <a:t>dimana</a:t>
            </a:r>
            <a:r>
              <a:rPr lang="en-ID" dirty="0">
                <a:latin typeface="AdvGTIMES-IT"/>
              </a:rPr>
              <a:t> </a:t>
            </a:r>
            <a:r>
              <a:rPr lang="en-ID" dirty="0" err="1">
                <a:latin typeface="AdvGTIMES-IT"/>
              </a:rPr>
              <a:t>jaringan</a:t>
            </a:r>
            <a:r>
              <a:rPr lang="en-ID" dirty="0">
                <a:latin typeface="AdvGTIMES-IT"/>
              </a:rPr>
              <a:t> (</a:t>
            </a:r>
            <a:r>
              <a:rPr lang="en-ID" dirty="0" err="1">
                <a:latin typeface="AdvGTIMES-IT"/>
              </a:rPr>
              <a:t>saluran</a:t>
            </a:r>
            <a:r>
              <a:rPr lang="en-ID" dirty="0">
                <a:latin typeface="AdvGTIMES-IT"/>
              </a:rPr>
              <a:t> </a:t>
            </a:r>
            <a:r>
              <a:rPr lang="en-ID" dirty="0" err="1">
                <a:latin typeface="AdvGTIMES-IT"/>
              </a:rPr>
              <a:t>transmisigaris</a:t>
            </a:r>
            <a:r>
              <a:rPr lang="en-ID" dirty="0">
                <a:latin typeface="AdvGTIMES-IT"/>
              </a:rPr>
              <a:t>, </a:t>
            </a:r>
            <a:r>
              <a:rPr lang="en-ID" dirty="0" err="1">
                <a:latin typeface="AdvGTIMES-IT"/>
              </a:rPr>
              <a:t>kabel</a:t>
            </a:r>
            <a:r>
              <a:rPr lang="en-ID" dirty="0">
                <a:latin typeface="AdvGTIMES-IT"/>
              </a:rPr>
              <a:t>, </a:t>
            </a:r>
            <a:r>
              <a:rPr lang="en-ID" dirty="0" err="1">
                <a:latin typeface="AdvGTIMES-IT"/>
              </a:rPr>
              <a:t>dll</a:t>
            </a:r>
            <a:r>
              <a:rPr lang="en-ID" dirty="0">
                <a:latin typeface="AdvGTIMES-IT"/>
              </a:rPr>
              <a:t>) </a:t>
            </a:r>
            <a:r>
              <a:rPr lang="en-ID" dirty="0" err="1">
                <a:latin typeface="AdvGTIMES-IT"/>
              </a:rPr>
              <a:t>spesifikasi</a:t>
            </a:r>
            <a:r>
              <a:rPr lang="en-ID" dirty="0">
                <a:latin typeface="AdvGTIMES-IT"/>
              </a:rPr>
              <a:t> </a:t>
            </a:r>
            <a:r>
              <a:rPr lang="en-ID" dirty="0" err="1">
                <a:latin typeface="AdvGTIMES-IT"/>
              </a:rPr>
              <a:t>ditentukan</a:t>
            </a:r>
            <a:r>
              <a:rPr lang="en-ID" dirty="0">
                <a:latin typeface="AdvGTIMES-IT"/>
              </a:rPr>
              <a:t>. </a:t>
            </a:r>
            <a:r>
              <a:rPr lang="en-ID" dirty="0" err="1">
                <a:latin typeface="AdvGTIMES-IT"/>
              </a:rPr>
              <a:t>Sebenarnya</a:t>
            </a:r>
            <a:r>
              <a:rPr lang="en-ID" dirty="0">
                <a:latin typeface="AdvGTIMES-IT"/>
              </a:rPr>
              <a:t>, </a:t>
            </a:r>
            <a:r>
              <a:rPr lang="en-ID" dirty="0" err="1">
                <a:latin typeface="AdvGTIMES-IT"/>
              </a:rPr>
              <a:t>jaringan</a:t>
            </a:r>
            <a:r>
              <a:rPr lang="en-ID" dirty="0">
                <a:latin typeface="AdvGTIMES-IT"/>
              </a:rPr>
              <a:t> </a:t>
            </a:r>
            <a:r>
              <a:rPr lang="en-ID" dirty="0" err="1">
                <a:latin typeface="AdvGTIMES-IT"/>
              </a:rPr>
              <a:t>adalah</a:t>
            </a:r>
            <a:r>
              <a:rPr lang="en-ID" dirty="0">
                <a:latin typeface="AdvGTIMES-IT"/>
              </a:rPr>
              <a:t> media </a:t>
            </a:r>
            <a:r>
              <a:rPr lang="en-ID" dirty="0" err="1">
                <a:latin typeface="AdvGTIMES-IT"/>
              </a:rPr>
              <a:t>untuk</a:t>
            </a:r>
            <a:r>
              <a:rPr lang="en-ID" dirty="0">
                <a:latin typeface="AdvGTIMES-IT"/>
              </a:rPr>
              <a:t> </a:t>
            </a:r>
            <a:r>
              <a:rPr lang="en-ID" dirty="0" err="1">
                <a:latin typeface="AdvGTIMES-IT"/>
              </a:rPr>
              <a:t>mentransmisikan</a:t>
            </a:r>
            <a:r>
              <a:rPr lang="en-ID" dirty="0">
                <a:latin typeface="AdvGTIMES-IT"/>
              </a:rPr>
              <a:t> </a:t>
            </a:r>
            <a:r>
              <a:rPr lang="en-ID" dirty="0" err="1">
                <a:latin typeface="AdvGTIMES-IT"/>
              </a:rPr>
              <a:t>daya</a:t>
            </a:r>
            <a:r>
              <a:rPr lang="en-ID" dirty="0">
                <a:latin typeface="AdvGTIMES-IT"/>
              </a:rPr>
              <a:t>, </a:t>
            </a:r>
            <a:r>
              <a:rPr lang="en-ID" dirty="0" err="1">
                <a:latin typeface="AdvGTIMES-IT"/>
              </a:rPr>
              <a:t>efisien</a:t>
            </a:r>
            <a:r>
              <a:rPr lang="en-ID" dirty="0">
                <a:latin typeface="AdvGTIMES-IT"/>
              </a:rPr>
              <a:t> </a:t>
            </a:r>
            <a:r>
              <a:rPr lang="en-ID" dirty="0" err="1">
                <a:latin typeface="AdvGTIMES-IT"/>
              </a:rPr>
              <a:t>dan</a:t>
            </a:r>
            <a:r>
              <a:rPr lang="en-ID" dirty="0">
                <a:latin typeface="AdvGTIMES-IT"/>
              </a:rPr>
              <a:t> </a:t>
            </a:r>
            <a:r>
              <a:rPr lang="en-ID" dirty="0" err="1">
                <a:latin typeface="AdvGTIMES-IT"/>
              </a:rPr>
              <a:t>dengan</a:t>
            </a:r>
            <a:r>
              <a:rPr lang="en-ID" dirty="0">
                <a:latin typeface="AdvGTIMES-IT"/>
              </a:rPr>
              <a:t> </a:t>
            </a:r>
            <a:r>
              <a:rPr lang="en-ID" dirty="0" err="1">
                <a:latin typeface="AdvGTIMES-IT"/>
              </a:rPr>
              <a:t>cara</a:t>
            </a:r>
            <a:r>
              <a:rPr lang="en-ID" dirty="0">
                <a:latin typeface="AdvGTIMES-IT"/>
              </a:rPr>
              <a:t> yang </a:t>
            </a:r>
            <a:r>
              <a:rPr lang="en-ID" dirty="0" err="1">
                <a:latin typeface="AdvGTIMES-IT"/>
              </a:rPr>
              <a:t>dapat</a:t>
            </a:r>
            <a:r>
              <a:rPr lang="en-ID" dirty="0">
                <a:latin typeface="AdvGTIMES-IT"/>
              </a:rPr>
              <a:t> </a:t>
            </a:r>
            <a:r>
              <a:rPr lang="en-ID" dirty="0" err="1">
                <a:latin typeface="AdvGTIMES-IT"/>
              </a:rPr>
              <a:t>diandalkan</a:t>
            </a:r>
            <a:r>
              <a:rPr lang="en-ID" dirty="0">
                <a:latin typeface="AdvGTIMES-IT"/>
              </a:rPr>
              <a:t> </a:t>
            </a:r>
            <a:r>
              <a:rPr lang="en-ID" dirty="0" err="1">
                <a:latin typeface="AdvGTIMES-IT"/>
              </a:rPr>
              <a:t>dari</a:t>
            </a:r>
            <a:r>
              <a:rPr lang="en-ID" dirty="0">
                <a:latin typeface="AdvGTIMES-IT"/>
              </a:rPr>
              <a:t> </a:t>
            </a:r>
            <a:r>
              <a:rPr lang="en-ID" dirty="0" err="1">
                <a:latin typeface="AdvGTIMES-IT"/>
              </a:rPr>
              <a:t>sumber</a:t>
            </a:r>
            <a:r>
              <a:rPr lang="en-ID" dirty="0">
                <a:latin typeface="AdvGTIMES-IT"/>
              </a:rPr>
              <a:t> </a:t>
            </a:r>
            <a:r>
              <a:rPr lang="en-ID" dirty="0" err="1">
                <a:latin typeface="AdvGTIMES-IT"/>
              </a:rPr>
              <a:t>daya</a:t>
            </a:r>
            <a:r>
              <a:rPr lang="en-ID" dirty="0">
                <a:latin typeface="AdvGTIMES-IT"/>
              </a:rPr>
              <a:t> </a:t>
            </a:r>
            <a:r>
              <a:rPr lang="en-ID" dirty="0" err="1">
                <a:latin typeface="AdvGTIMES-IT"/>
              </a:rPr>
              <a:t>pembangkit</a:t>
            </a:r>
            <a:r>
              <a:rPr lang="en-ID" dirty="0">
                <a:latin typeface="AdvGTIMES-IT"/>
              </a:rPr>
              <a:t> </a:t>
            </a:r>
            <a:r>
              <a:rPr lang="en-ID" dirty="0" err="1">
                <a:latin typeface="AdvGTIMES-IT"/>
              </a:rPr>
              <a:t>ke</a:t>
            </a:r>
            <a:r>
              <a:rPr lang="en-ID" dirty="0">
                <a:latin typeface="AdvGTIMES-IT"/>
              </a:rPr>
              <a:t> </a:t>
            </a:r>
            <a:r>
              <a:rPr lang="en-ID" dirty="0" err="1">
                <a:latin typeface="AdvGTIMES-IT"/>
              </a:rPr>
              <a:t>pusat</a:t>
            </a:r>
            <a:r>
              <a:rPr lang="en-ID" dirty="0">
                <a:latin typeface="AdvGTIMES-IT"/>
              </a:rPr>
              <a:t> </a:t>
            </a:r>
            <a:r>
              <a:rPr lang="en-ID" dirty="0" err="1">
                <a:latin typeface="AdvGTIMES-IT"/>
              </a:rPr>
              <a:t>beban</a:t>
            </a:r>
            <a:r>
              <a:rPr lang="en-ID" dirty="0">
                <a:latin typeface="AdvGTIMES-IT"/>
              </a:rPr>
              <a:t>. Kita </a:t>
            </a:r>
            <a:r>
              <a:rPr lang="en-ID" dirty="0" err="1">
                <a:latin typeface="AdvGTIMES-IT"/>
              </a:rPr>
              <a:t>akan</a:t>
            </a:r>
            <a:r>
              <a:rPr lang="en-ID" dirty="0">
                <a:latin typeface="AdvGTIMES-IT"/>
              </a:rPr>
              <a:t> </a:t>
            </a:r>
            <a:r>
              <a:rPr lang="en-ID" dirty="0" err="1">
                <a:latin typeface="AdvGTIMES-IT"/>
              </a:rPr>
              <a:t>melihat</a:t>
            </a:r>
            <a:r>
              <a:rPr lang="en-ID" dirty="0">
                <a:latin typeface="AdvGTIMES-IT"/>
              </a:rPr>
              <a:t> </a:t>
            </a:r>
            <a:r>
              <a:rPr lang="en-ID" dirty="0" err="1">
                <a:latin typeface="AdvGTIMES-IT"/>
              </a:rPr>
              <a:t>dalam</a:t>
            </a:r>
            <a:r>
              <a:rPr lang="en-ID" dirty="0">
                <a:latin typeface="AdvGTIMES-IT"/>
              </a:rPr>
              <a:t> </a:t>
            </a:r>
            <a:r>
              <a:rPr lang="en-ID" dirty="0" err="1">
                <a:latin typeface="AdvGTIMES-IT"/>
              </a:rPr>
              <a:t>buku</a:t>
            </a:r>
            <a:r>
              <a:rPr lang="en-ID" dirty="0">
                <a:latin typeface="AdvGTIMES-IT"/>
              </a:rPr>
              <a:t> </a:t>
            </a:r>
            <a:r>
              <a:rPr lang="en-ID" dirty="0" err="1">
                <a:latin typeface="AdvGTIMES-IT"/>
              </a:rPr>
              <a:t>ini</a:t>
            </a:r>
            <a:r>
              <a:rPr lang="en-ID" dirty="0">
                <a:latin typeface="AdvGTIMES-IT"/>
              </a:rPr>
              <a:t> </a:t>
            </a:r>
            <a:r>
              <a:rPr lang="en-ID" dirty="0" err="1">
                <a:latin typeface="AdvGTIMES-IT"/>
              </a:rPr>
              <a:t>bahwa</a:t>
            </a:r>
            <a:r>
              <a:rPr lang="en-ID" dirty="0">
                <a:latin typeface="AdvGTIMES-IT"/>
              </a:rPr>
              <a:t> </a:t>
            </a:r>
            <a:r>
              <a:rPr lang="en-ID" dirty="0" err="1">
                <a:latin typeface="AdvGTIMES-IT"/>
              </a:rPr>
              <a:t>cara</a:t>
            </a:r>
            <a:r>
              <a:rPr lang="en-ID" dirty="0">
                <a:latin typeface="AdvGTIMES-IT"/>
              </a:rPr>
              <a:t> yang </a:t>
            </a:r>
            <a:r>
              <a:rPr lang="en-ID" dirty="0" err="1">
                <a:latin typeface="AdvGTIMES-IT"/>
              </a:rPr>
              <a:t>efisien</a:t>
            </a:r>
            <a:r>
              <a:rPr lang="en-ID" dirty="0">
                <a:latin typeface="AdvGTIMES-IT"/>
              </a:rPr>
              <a:t> </a:t>
            </a:r>
            <a:r>
              <a:rPr lang="en-ID" dirty="0" err="1">
                <a:latin typeface="AdvGTIMES-IT"/>
              </a:rPr>
              <a:t>dan</a:t>
            </a:r>
            <a:r>
              <a:rPr lang="en-ID" dirty="0">
                <a:latin typeface="AdvGTIMES-IT"/>
              </a:rPr>
              <a:t> </a:t>
            </a:r>
            <a:r>
              <a:rPr lang="en-ID" dirty="0" err="1">
                <a:latin typeface="AdvGTIMES-IT"/>
              </a:rPr>
              <a:t>dapat</a:t>
            </a:r>
            <a:r>
              <a:rPr lang="en-ID" dirty="0">
                <a:latin typeface="AdvGTIMES-IT"/>
              </a:rPr>
              <a:t> </a:t>
            </a:r>
            <a:r>
              <a:rPr lang="en-ID" dirty="0" err="1">
                <a:latin typeface="AdvGTIMES-IT"/>
              </a:rPr>
              <a:t>diandalkan</a:t>
            </a:r>
            <a:r>
              <a:rPr lang="en-ID" dirty="0">
                <a:latin typeface="AdvGTIMES-IT"/>
              </a:rPr>
              <a:t> </a:t>
            </a:r>
            <a:r>
              <a:rPr lang="en-ID" dirty="0" err="1">
                <a:latin typeface="AdvGTIMES-IT"/>
              </a:rPr>
              <a:t>berarti</a:t>
            </a:r>
            <a:r>
              <a:rPr lang="en-ID" dirty="0">
                <a:latin typeface="AdvGTIMES-IT"/>
              </a:rPr>
              <a:t> </a:t>
            </a:r>
            <a:r>
              <a:rPr lang="en-ID" dirty="0" err="1">
                <a:latin typeface="AdvGTIMES-IT"/>
              </a:rPr>
              <a:t>dalam</a:t>
            </a:r>
            <a:r>
              <a:rPr lang="en-ID" dirty="0">
                <a:latin typeface="AdvGTIMES-IT"/>
              </a:rPr>
              <a:t> </a:t>
            </a:r>
            <a:r>
              <a:rPr lang="en-ID" dirty="0" err="1">
                <a:latin typeface="AdvGTIMES-IT"/>
              </a:rPr>
              <a:t>hal</a:t>
            </a:r>
            <a:r>
              <a:rPr lang="en-ID" dirty="0">
                <a:latin typeface="AdvGTIMES-IT"/>
              </a:rPr>
              <a:t> </a:t>
            </a:r>
            <a:r>
              <a:rPr lang="en-ID" dirty="0" err="1">
                <a:latin typeface="AdvGTIMES-IT"/>
              </a:rPr>
              <a:t>praktis</a:t>
            </a:r>
            <a:r>
              <a:rPr lang="en-ID" dirty="0">
                <a:latin typeface="AdvGTIMES-IT"/>
              </a:rPr>
              <a:t>. </a:t>
            </a:r>
            <a:endParaRPr lang="en-US" dirty="0"/>
          </a:p>
        </p:txBody>
      </p:sp>
      <p:sp>
        <p:nvSpPr>
          <p:cNvPr id="7" name="Date Placeholder 6"/>
          <p:cNvSpPr>
            <a:spLocks noGrp="1"/>
          </p:cNvSpPr>
          <p:nvPr>
            <p:ph type="dt" sz="half" idx="10"/>
          </p:nvPr>
        </p:nvSpPr>
        <p:spPr/>
        <p:txBody>
          <a:bodyPr/>
          <a:lstStyle/>
          <a:p>
            <a:fld id="{1BAB7EFF-B640-42B7-8F24-2B32D3735D3D}" type="datetime9">
              <a:rPr lang="en-US" smtClean="0"/>
              <a:t>10/18/2017 1:14:56 PM</a:t>
            </a:fld>
            <a:endParaRPr lang="en-US"/>
          </a:p>
        </p:txBody>
      </p:sp>
      <p:sp>
        <p:nvSpPr>
          <p:cNvPr id="8" name="Slide Number Placeholder 7"/>
          <p:cNvSpPr>
            <a:spLocks noGrp="1"/>
          </p:cNvSpPr>
          <p:nvPr>
            <p:ph type="sldNum" sz="quarter" idx="12"/>
          </p:nvPr>
        </p:nvSpPr>
        <p:spPr/>
        <p:txBody>
          <a:bodyPr/>
          <a:lstStyle/>
          <a:p>
            <a:fld id="{C7448EEC-1D14-4DD9-B8EB-772171F61A1D}" type="slidenum">
              <a:rPr lang="en-US" smtClean="0"/>
              <a:t>26</a:t>
            </a:fld>
            <a:endParaRPr lang="en-US"/>
          </a:p>
        </p:txBody>
      </p:sp>
    </p:spTree>
    <p:extLst>
      <p:ext uri="{BB962C8B-B14F-4D97-AF65-F5344CB8AC3E}">
        <p14:creationId xmlns:p14="http://schemas.microsoft.com/office/powerpoint/2010/main" val="262619147"/>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260</a:t>
            </a:fld>
            <a:endParaRPr lang="en-US"/>
          </a:p>
        </p:txBody>
      </p:sp>
      <p:sp>
        <p:nvSpPr>
          <p:cNvPr id="2" name="Rectangle 1"/>
          <p:cNvSpPr/>
          <p:nvPr/>
        </p:nvSpPr>
        <p:spPr>
          <a:xfrm>
            <a:off x="400812" y="250966"/>
            <a:ext cx="8606028" cy="3416320"/>
          </a:xfrm>
          <a:prstGeom prst="rect">
            <a:avLst/>
          </a:prstGeom>
        </p:spPr>
        <p:txBody>
          <a:bodyPr wrap="square">
            <a:spAutoFit/>
          </a:bodyPr>
          <a:lstStyle/>
          <a:p>
            <a:r>
              <a:rPr lang="en-ID" dirty="0">
                <a:latin typeface="AdvGTIMES-R"/>
              </a:rPr>
              <a:t>21 extra routes (42 extra lines), are now justified for reaching at a robust</a:t>
            </a:r>
          </a:p>
          <a:p>
            <a:r>
              <a:rPr lang="en-US" dirty="0">
                <a:latin typeface="AdvGTIMES-R"/>
              </a:rPr>
              <a:t>network for contingency conditions.</a:t>
            </a:r>
          </a:p>
          <a:p>
            <a:r>
              <a:rPr lang="en-ID" dirty="0">
                <a:latin typeface="AdvGTIMES-R"/>
              </a:rPr>
              <a:t>As the final stage, the decrease stage is tried to check that if lower capacity</a:t>
            </a:r>
          </a:p>
          <a:p>
            <a:r>
              <a:rPr lang="en-ID" dirty="0">
                <a:latin typeface="AdvGTIMES-R"/>
              </a:rPr>
              <a:t>solutions may be used. The results shown below demonstrate the fact that number</a:t>
            </a:r>
          </a:p>
          <a:p>
            <a:r>
              <a:rPr lang="en-ID" dirty="0">
                <a:latin typeface="AdvGTIMES-R"/>
              </a:rPr>
              <a:t>of the routes would not decrease, but the number of the lines is reduced by five.</a:t>
            </a:r>
          </a:p>
          <a:p>
            <a:pPr marL="285750" indent="-285750">
              <a:buFont typeface="Arial" panose="020B0604020202020204" pitchFamily="34" charset="0"/>
              <a:buChar char="•"/>
            </a:pPr>
            <a:r>
              <a:rPr lang="en-ID" dirty="0" smtClean="0">
                <a:latin typeface="AdvGTIMES-R"/>
              </a:rPr>
              <a:t>Number </a:t>
            </a:r>
            <a:r>
              <a:rPr lang="en-ID" dirty="0">
                <a:latin typeface="AdvGTIMES-R"/>
              </a:rPr>
              <a:t>of selected routes </a:t>
            </a:r>
            <a:r>
              <a:rPr lang="en-ID" dirty="0">
                <a:latin typeface="AdvTir_symb"/>
              </a:rPr>
              <a:t>= </a:t>
            </a:r>
            <a:r>
              <a:rPr lang="en-ID" dirty="0">
                <a:latin typeface="AdvGTIMES-R"/>
              </a:rPr>
              <a:t>21 </a:t>
            </a:r>
            <a:r>
              <a:rPr lang="en-ID" dirty="0" smtClean="0">
                <a:latin typeface="AdvGTIMES-R"/>
              </a:rPr>
              <a:t>+</a:t>
            </a:r>
            <a:r>
              <a:rPr lang="en-ID" dirty="0" smtClean="0">
                <a:latin typeface="AdvTir_symb"/>
              </a:rPr>
              <a:t> </a:t>
            </a:r>
            <a:r>
              <a:rPr lang="en-ID" dirty="0">
                <a:latin typeface="AdvGTIMES-R"/>
              </a:rPr>
              <a:t>6 </a:t>
            </a:r>
            <a:r>
              <a:rPr lang="en-ID" dirty="0">
                <a:latin typeface="AdvTir_symb"/>
              </a:rPr>
              <a:t>= </a:t>
            </a:r>
            <a:r>
              <a:rPr lang="en-ID" dirty="0">
                <a:latin typeface="AdvGTIMES-R"/>
              </a:rPr>
              <a:t>27</a:t>
            </a:r>
          </a:p>
          <a:p>
            <a:pPr marL="285750" indent="-285750">
              <a:buFont typeface="Arial" panose="020B0604020202020204" pitchFamily="34" charset="0"/>
              <a:buChar char="•"/>
            </a:pPr>
            <a:r>
              <a:rPr lang="en-ID" dirty="0" smtClean="0">
                <a:latin typeface="AdvGTIMES-R"/>
              </a:rPr>
              <a:t>Number </a:t>
            </a:r>
            <a:r>
              <a:rPr lang="en-ID" dirty="0">
                <a:latin typeface="AdvGTIMES-R"/>
              </a:rPr>
              <a:t>of selected lines </a:t>
            </a:r>
            <a:r>
              <a:rPr lang="en-ID" dirty="0">
                <a:latin typeface="AdvTir_symb"/>
              </a:rPr>
              <a:t>= </a:t>
            </a:r>
            <a:r>
              <a:rPr lang="en-ID" dirty="0">
                <a:latin typeface="AdvGTIMES-R"/>
              </a:rPr>
              <a:t>42 </a:t>
            </a:r>
            <a:r>
              <a:rPr lang="en-ID" dirty="0" smtClean="0">
                <a:latin typeface="AdvTir_symb"/>
              </a:rPr>
              <a:t>+ </a:t>
            </a:r>
            <a:r>
              <a:rPr lang="en-ID" dirty="0">
                <a:latin typeface="AdvGTIMES-R"/>
              </a:rPr>
              <a:t>12 </a:t>
            </a:r>
            <a:r>
              <a:rPr lang="en-ID" dirty="0">
                <a:latin typeface="AdvTir_symb"/>
              </a:rPr>
              <a:t>- </a:t>
            </a:r>
            <a:r>
              <a:rPr lang="en-ID" dirty="0">
                <a:latin typeface="AdvGTIMES-R"/>
              </a:rPr>
              <a:t>5 </a:t>
            </a:r>
            <a:r>
              <a:rPr lang="en-ID" dirty="0">
                <a:latin typeface="AdvTir_symb"/>
              </a:rPr>
              <a:t>= </a:t>
            </a:r>
            <a:r>
              <a:rPr lang="en-ID" dirty="0">
                <a:latin typeface="AdvGTIMES-R"/>
              </a:rPr>
              <a:t>49</a:t>
            </a:r>
          </a:p>
          <a:p>
            <a:pPr marL="285750" indent="-285750">
              <a:buFont typeface="Arial" panose="020B0604020202020204" pitchFamily="34" charset="0"/>
              <a:buChar char="•"/>
            </a:pPr>
            <a:r>
              <a:rPr lang="en-ID" dirty="0" smtClean="0">
                <a:latin typeface="AdvGTIMES-R"/>
              </a:rPr>
              <a:t>Length </a:t>
            </a:r>
            <a:r>
              <a:rPr lang="en-ID" dirty="0">
                <a:latin typeface="AdvGTIMES-R"/>
              </a:rPr>
              <a:t>of selected lines (single circuits) </a:t>
            </a:r>
            <a:r>
              <a:rPr lang="en-ID" dirty="0">
                <a:latin typeface="AdvTir_symb"/>
              </a:rPr>
              <a:t>= </a:t>
            </a:r>
            <a:r>
              <a:rPr lang="en-ID" dirty="0">
                <a:latin typeface="AdvGTIMES-R"/>
              </a:rPr>
              <a:t>532 km</a:t>
            </a:r>
          </a:p>
          <a:p>
            <a:pPr marL="285750" indent="-285750">
              <a:buFont typeface="Arial" panose="020B0604020202020204" pitchFamily="34" charset="0"/>
              <a:buChar char="•"/>
            </a:pPr>
            <a:r>
              <a:rPr lang="en-ID" dirty="0" smtClean="0">
                <a:latin typeface="AdvGTIMES-R"/>
              </a:rPr>
              <a:t>Length </a:t>
            </a:r>
            <a:r>
              <a:rPr lang="en-ID" dirty="0">
                <a:latin typeface="AdvGTIMES-R"/>
              </a:rPr>
              <a:t>of selected lines </a:t>
            </a:r>
            <a:r>
              <a:rPr lang="en-ID" dirty="0">
                <a:latin typeface="AdvTir_symb"/>
              </a:rPr>
              <a:t>= </a:t>
            </a:r>
            <a:r>
              <a:rPr lang="en-ID" dirty="0">
                <a:latin typeface="AdvGTIMES-R"/>
              </a:rPr>
              <a:t>(3,880 </a:t>
            </a:r>
            <a:r>
              <a:rPr lang="en-ID" dirty="0" smtClean="0">
                <a:latin typeface="AdvGTIMES-R"/>
              </a:rPr>
              <a:t>+</a:t>
            </a:r>
            <a:r>
              <a:rPr lang="en-ID" dirty="0" smtClean="0">
                <a:latin typeface="AdvTir_symb"/>
              </a:rPr>
              <a:t> </a:t>
            </a:r>
            <a:r>
              <a:rPr lang="en-ID" dirty="0">
                <a:latin typeface="AdvGTIMES-R"/>
              </a:rPr>
              <a:t>337) </a:t>
            </a:r>
            <a:r>
              <a:rPr lang="en-ID" dirty="0" smtClean="0">
                <a:latin typeface="AdvTir_symb"/>
              </a:rPr>
              <a:t>x </a:t>
            </a:r>
            <a:r>
              <a:rPr lang="en-ID" dirty="0">
                <a:latin typeface="AdvGTIMES-R"/>
              </a:rPr>
              <a:t>2 </a:t>
            </a:r>
            <a:r>
              <a:rPr lang="en-ID" dirty="0">
                <a:latin typeface="AdvTir_symb"/>
              </a:rPr>
              <a:t>- </a:t>
            </a:r>
            <a:r>
              <a:rPr lang="en-ID" dirty="0">
                <a:latin typeface="AdvGTIMES-R"/>
              </a:rPr>
              <a:t>532 </a:t>
            </a:r>
            <a:r>
              <a:rPr lang="en-ID" dirty="0">
                <a:latin typeface="AdvTir_symb"/>
              </a:rPr>
              <a:t>= </a:t>
            </a:r>
            <a:r>
              <a:rPr lang="en-ID" dirty="0">
                <a:latin typeface="AdvGTIMES-R"/>
              </a:rPr>
              <a:t>7,902 km</a:t>
            </a:r>
          </a:p>
          <a:p>
            <a:pPr marL="285750" indent="-285750">
              <a:buFont typeface="Arial" panose="020B0604020202020204" pitchFamily="34" charset="0"/>
              <a:buChar char="•"/>
            </a:pPr>
            <a:r>
              <a:rPr lang="en-ID" dirty="0" smtClean="0">
                <a:latin typeface="AdvGTIMES-R"/>
              </a:rPr>
              <a:t>Total </a:t>
            </a:r>
            <a:r>
              <a:rPr lang="en-ID" dirty="0">
                <a:latin typeface="AdvGTIMES-R"/>
              </a:rPr>
              <a:t>cost of lines </a:t>
            </a:r>
            <a:r>
              <a:rPr lang="en-ID" dirty="0">
                <a:latin typeface="AdvTir_symb"/>
              </a:rPr>
              <a:t>= </a:t>
            </a:r>
            <a:r>
              <a:rPr lang="en-ID" dirty="0">
                <a:latin typeface="AdvGTIMES-R"/>
              </a:rPr>
              <a:t>1,552,000 </a:t>
            </a:r>
            <a:r>
              <a:rPr lang="en-ID" dirty="0" smtClean="0">
                <a:latin typeface="AdvTir_symb"/>
              </a:rPr>
              <a:t>x </a:t>
            </a:r>
            <a:r>
              <a:rPr lang="en-ID" dirty="0">
                <a:latin typeface="AdvGTIMES-R"/>
              </a:rPr>
              <a:t>10</a:t>
            </a:r>
            <a:r>
              <a:rPr lang="en-ID" baseline="30000" dirty="0">
                <a:latin typeface="AdvGTIMES-R"/>
              </a:rPr>
              <a:t>3</a:t>
            </a:r>
            <a:r>
              <a:rPr lang="en-ID" sz="800" dirty="0">
                <a:latin typeface="AdvGTIMES-R"/>
              </a:rPr>
              <a:t> </a:t>
            </a:r>
            <a:r>
              <a:rPr lang="en-ID" dirty="0" smtClean="0">
                <a:latin typeface="AdvTir_symb"/>
              </a:rPr>
              <a:t>+ </a:t>
            </a:r>
            <a:r>
              <a:rPr lang="en-ID" dirty="0">
                <a:latin typeface="AdvGTIMES-R"/>
              </a:rPr>
              <a:t>134,800 </a:t>
            </a:r>
            <a:r>
              <a:rPr lang="en-ID" dirty="0">
                <a:latin typeface="AdvTir_symb"/>
              </a:rPr>
              <a:t>x </a:t>
            </a:r>
            <a:r>
              <a:rPr lang="en-ID" dirty="0">
                <a:latin typeface="AdvGTIMES-R"/>
              </a:rPr>
              <a:t>10</a:t>
            </a:r>
            <a:r>
              <a:rPr lang="en-ID" baseline="30000" dirty="0">
                <a:latin typeface="AdvGTIMES-R"/>
              </a:rPr>
              <a:t>3</a:t>
            </a:r>
            <a:r>
              <a:rPr lang="en-ID" sz="800" dirty="0">
                <a:latin typeface="AdvGTIMES-R"/>
              </a:rPr>
              <a:t> </a:t>
            </a:r>
            <a:r>
              <a:rPr lang="en-ID" sz="800" dirty="0" smtClean="0">
                <a:latin typeface="AdvGTIMES-R"/>
              </a:rPr>
              <a:t> </a:t>
            </a:r>
            <a:r>
              <a:rPr lang="en-ID" dirty="0" smtClean="0">
                <a:latin typeface="AdvGTIMES-R"/>
              </a:rPr>
              <a:t>– </a:t>
            </a:r>
            <a:r>
              <a:rPr lang="en-ID" dirty="0">
                <a:latin typeface="AdvGTIMES-R"/>
              </a:rPr>
              <a:t>79,800 </a:t>
            </a:r>
            <a:r>
              <a:rPr lang="en-ID" dirty="0">
                <a:latin typeface="AdvTir_symb"/>
              </a:rPr>
              <a:t>x </a:t>
            </a:r>
            <a:r>
              <a:rPr lang="en-ID" dirty="0">
                <a:latin typeface="AdvGTIMES-R"/>
              </a:rPr>
              <a:t>10</a:t>
            </a:r>
            <a:r>
              <a:rPr lang="en-ID" baseline="30000" dirty="0">
                <a:latin typeface="AdvGTIMES-R"/>
              </a:rPr>
              <a:t>3</a:t>
            </a:r>
            <a:r>
              <a:rPr lang="en-ID" sz="800" dirty="0">
                <a:latin typeface="AdvGTIMES-R"/>
              </a:rPr>
              <a:t> </a:t>
            </a:r>
            <a:r>
              <a:rPr lang="en-ID" dirty="0" smtClean="0">
                <a:latin typeface="AdvTir_symb"/>
              </a:rPr>
              <a:t>= </a:t>
            </a:r>
            <a:r>
              <a:rPr lang="en-US" dirty="0" smtClean="0">
                <a:latin typeface="AdvPTimes"/>
              </a:rPr>
              <a:t>R</a:t>
            </a:r>
            <a:r>
              <a:rPr lang="en-US" dirty="0" smtClean="0">
                <a:latin typeface="AdvP4C4E74"/>
              </a:rPr>
              <a:t> </a:t>
            </a:r>
            <a:r>
              <a:rPr lang="en-US" dirty="0">
                <a:latin typeface="AdvGTIMES-R"/>
              </a:rPr>
              <a:t>1,607,000 </a:t>
            </a:r>
            <a:r>
              <a:rPr lang="en-ID" dirty="0">
                <a:latin typeface="AdvTir_symb"/>
              </a:rPr>
              <a:t>x </a:t>
            </a:r>
            <a:r>
              <a:rPr lang="en-ID" dirty="0">
                <a:latin typeface="AdvGTIMES-R"/>
              </a:rPr>
              <a:t>10</a:t>
            </a:r>
            <a:r>
              <a:rPr lang="en-ID" baseline="30000" dirty="0">
                <a:latin typeface="AdvGTIMES-R"/>
              </a:rPr>
              <a:t>3</a:t>
            </a:r>
            <a:r>
              <a:rPr lang="en-ID" sz="800" dirty="0">
                <a:latin typeface="AdvGTIMES-R"/>
              </a:rPr>
              <a:t> </a:t>
            </a:r>
            <a:endParaRPr lang="en-ID" sz="800" dirty="0" smtClean="0">
              <a:latin typeface="AdvGTIMES-R"/>
            </a:endParaRPr>
          </a:p>
          <a:p>
            <a:r>
              <a:rPr lang="en-ID" dirty="0" smtClean="0">
                <a:latin typeface="AdvGTIMES-R"/>
              </a:rPr>
              <a:t>Some </a:t>
            </a:r>
            <a:r>
              <a:rPr lang="en-ID" dirty="0">
                <a:latin typeface="AdvGTIMES-R"/>
              </a:rPr>
              <a:t>details of the results for the large test system are provided in Appendix I.</a:t>
            </a:r>
            <a:endParaRPr lang="en-US" dirty="0"/>
          </a:p>
        </p:txBody>
      </p:sp>
    </p:spTree>
    <p:extLst>
      <p:ext uri="{BB962C8B-B14F-4D97-AF65-F5344CB8AC3E}">
        <p14:creationId xmlns:p14="http://schemas.microsoft.com/office/powerpoint/2010/main" val="1665157993"/>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261</a:t>
            </a:fld>
            <a:endParaRPr lang="en-US"/>
          </a:p>
        </p:txBody>
      </p:sp>
      <p:sp>
        <p:nvSpPr>
          <p:cNvPr id="2" name="Rectangle 1"/>
          <p:cNvSpPr/>
          <p:nvPr/>
        </p:nvSpPr>
        <p:spPr>
          <a:xfrm>
            <a:off x="2043720" y="2156198"/>
            <a:ext cx="5775940" cy="1200329"/>
          </a:xfrm>
          <a:prstGeom prst="rect">
            <a:avLst/>
          </a:prstGeom>
        </p:spPr>
        <p:txBody>
          <a:bodyPr wrap="none">
            <a:spAutoFit/>
          </a:bodyPr>
          <a:lstStyle/>
          <a:p>
            <a:r>
              <a:rPr lang="en-ID" sz="7200" dirty="0" smtClean="0">
                <a:latin typeface="AdvTir_symb"/>
              </a:rPr>
              <a:t>TUGAS 2 &amp; 3</a:t>
            </a:r>
            <a:endParaRPr lang="en-US" dirty="0"/>
          </a:p>
        </p:txBody>
      </p:sp>
    </p:spTree>
    <p:extLst>
      <p:ext uri="{BB962C8B-B14F-4D97-AF65-F5344CB8AC3E}">
        <p14:creationId xmlns:p14="http://schemas.microsoft.com/office/powerpoint/2010/main" val="1134324266"/>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262</a:t>
            </a:fld>
            <a:endParaRPr lang="en-US"/>
          </a:p>
        </p:txBody>
      </p:sp>
      <p:sp>
        <p:nvSpPr>
          <p:cNvPr id="2" name="Rectangle 1"/>
          <p:cNvSpPr/>
          <p:nvPr/>
        </p:nvSpPr>
        <p:spPr>
          <a:xfrm>
            <a:off x="507528" y="1479542"/>
            <a:ext cx="8528297" cy="1569660"/>
          </a:xfrm>
          <a:prstGeom prst="rect">
            <a:avLst/>
          </a:prstGeom>
        </p:spPr>
        <p:txBody>
          <a:bodyPr wrap="none">
            <a:spAutoFit/>
          </a:bodyPr>
          <a:lstStyle/>
          <a:p>
            <a:r>
              <a:rPr lang="en-ID" sz="9600" dirty="0" smtClean="0">
                <a:latin typeface="AdvTir_symb"/>
              </a:rPr>
              <a:t>TERIMAKASIH</a:t>
            </a:r>
            <a:endParaRPr lang="en-US" dirty="0"/>
          </a:p>
        </p:txBody>
      </p:sp>
    </p:spTree>
    <p:extLst>
      <p:ext uri="{BB962C8B-B14F-4D97-AF65-F5344CB8AC3E}">
        <p14:creationId xmlns:p14="http://schemas.microsoft.com/office/powerpoint/2010/main" val="2507239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196" y="1378065"/>
            <a:ext cx="4416978" cy="461665"/>
          </a:xfrm>
          <a:prstGeom prst="rect">
            <a:avLst/>
          </a:prstGeom>
        </p:spPr>
        <p:txBody>
          <a:bodyPr wrap="none">
            <a:spAutoFit/>
          </a:bodyPr>
          <a:lstStyle/>
          <a:p>
            <a:r>
              <a:rPr lang="id-ID" sz="2400" dirty="0"/>
              <a:t>1.5.4.5 Perencanaan Daya Reaktif</a:t>
            </a:r>
            <a:endParaRPr lang="en-US" sz="2000" dirty="0"/>
          </a:p>
        </p:txBody>
      </p:sp>
      <p:sp>
        <p:nvSpPr>
          <p:cNvPr id="3" name="Rectangle 2"/>
          <p:cNvSpPr/>
          <p:nvPr/>
        </p:nvSpPr>
        <p:spPr>
          <a:xfrm>
            <a:off x="473964" y="1839730"/>
            <a:ext cx="8798052" cy="1015663"/>
          </a:xfrm>
          <a:prstGeom prst="rect">
            <a:avLst/>
          </a:prstGeom>
        </p:spPr>
        <p:txBody>
          <a:bodyPr wrap="square">
            <a:spAutoFit/>
          </a:bodyPr>
          <a:lstStyle/>
          <a:p>
            <a:r>
              <a:rPr lang="id-ID" sz="2000" dirty="0"/>
              <a:t>Dalam menjalankan NEP, tegangan diasumsikan datar (mis. 1 p.u.) dan aliran daya reaktif diabaikan. Alasan utamanya adalah fakta bahwa membangun sebuah saluran tidak dianggap sebagai alat utama untuk perbaikan tegangan. </a:t>
            </a:r>
            <a:endParaRPr lang="en-US" sz="2000" dirty="0"/>
          </a:p>
        </p:txBody>
      </p:sp>
      <p:sp>
        <p:nvSpPr>
          <p:cNvPr id="5" name="Date Placeholder 4"/>
          <p:cNvSpPr>
            <a:spLocks noGrp="1"/>
          </p:cNvSpPr>
          <p:nvPr>
            <p:ph type="dt" sz="half" idx="10"/>
          </p:nvPr>
        </p:nvSpPr>
        <p:spPr/>
        <p:txBody>
          <a:bodyPr/>
          <a:lstStyle/>
          <a:p>
            <a:fld id="{000259DE-5113-439E-9E85-858A3CF1ED7B}" type="datetime9">
              <a:rPr lang="en-US" smtClean="0"/>
              <a:t>10/18/2017 1:14:56 PM</a:t>
            </a:fld>
            <a:endParaRPr lang="en-US" dirty="0"/>
          </a:p>
        </p:txBody>
      </p:sp>
      <p:sp>
        <p:nvSpPr>
          <p:cNvPr id="6" name="Slide Number Placeholder 5"/>
          <p:cNvSpPr>
            <a:spLocks noGrp="1"/>
          </p:cNvSpPr>
          <p:nvPr>
            <p:ph type="sldNum" sz="quarter" idx="12"/>
          </p:nvPr>
        </p:nvSpPr>
        <p:spPr/>
        <p:txBody>
          <a:bodyPr/>
          <a:lstStyle/>
          <a:p>
            <a:fld id="{C7448EEC-1D14-4DD9-B8EB-772171F61A1D}" type="slidenum">
              <a:rPr lang="en-US" smtClean="0"/>
              <a:t>27</a:t>
            </a:fld>
            <a:endParaRPr lang="en-US"/>
          </a:p>
        </p:txBody>
      </p:sp>
      <p:sp>
        <p:nvSpPr>
          <p:cNvPr id="7" name="Rectangle 6"/>
          <p:cNvSpPr/>
          <p:nvPr/>
        </p:nvSpPr>
        <p:spPr>
          <a:xfrm>
            <a:off x="473964" y="2797153"/>
            <a:ext cx="9227820" cy="1015663"/>
          </a:xfrm>
          <a:prstGeom prst="rect">
            <a:avLst/>
          </a:prstGeom>
        </p:spPr>
        <p:txBody>
          <a:bodyPr wrap="square">
            <a:spAutoFit/>
          </a:bodyPr>
          <a:lstStyle/>
          <a:p>
            <a:r>
              <a:rPr lang="id-ID" sz="2000" dirty="0"/>
              <a:t>Apalagi, waktu luangnya NEP bisa sangat tinggi atau bahkan solusinya tidak mungkin dilakukan jika AC Load Load (ACLF) digunakan. Itulah sebabnya dalam praktiknya, NEP biasanya didasarkan pada penggunaan Direct Current Load Flow (DCLF).</a:t>
            </a:r>
            <a:r>
              <a:rPr lang="en-ID" sz="2000" dirty="0"/>
              <a:t> </a:t>
            </a:r>
            <a:endParaRPr lang="en-US" sz="2000" dirty="0"/>
          </a:p>
        </p:txBody>
      </p:sp>
      <p:sp>
        <p:nvSpPr>
          <p:cNvPr id="8" name="Rectangle 7"/>
          <p:cNvSpPr/>
          <p:nvPr/>
        </p:nvSpPr>
        <p:spPr>
          <a:xfrm>
            <a:off x="473964" y="3828110"/>
            <a:ext cx="8980932" cy="1938992"/>
          </a:xfrm>
          <a:prstGeom prst="rect">
            <a:avLst/>
          </a:prstGeom>
        </p:spPr>
        <p:txBody>
          <a:bodyPr wrap="square">
            <a:spAutoFit/>
          </a:bodyPr>
          <a:lstStyle/>
          <a:p>
            <a:r>
              <a:rPr lang="id-ID" sz="2000" dirty="0"/>
              <a:t>Setelah menjalankan GEP, SEP dan NEP, topologi jaringan ditentukan. Namun, kinerjanya tidak memuaskan, jika Flow Load AC yang rinci (ACLF) dilakukan, berdasarkan pada algoritma yang ada. Untuk mengatasi kesulitan tersebut, kompensator daya reaktif statis, seperti kapasitor dan reaktor dapat digunakan. Apalagi ada beberapa sumber daya reaktif yang lebih fleksibel seperti itu seperti SVCs21 juga mungkin diperlukan.</a:t>
            </a:r>
            <a:endParaRPr lang="en-US" sz="2000" dirty="0"/>
          </a:p>
        </p:txBody>
      </p:sp>
      <p:sp>
        <p:nvSpPr>
          <p:cNvPr id="9" name="Rectangle 8"/>
          <p:cNvSpPr/>
          <p:nvPr/>
        </p:nvSpPr>
        <p:spPr>
          <a:xfrm>
            <a:off x="473964" y="223903"/>
            <a:ext cx="8898636" cy="923330"/>
          </a:xfrm>
          <a:prstGeom prst="rect">
            <a:avLst/>
          </a:prstGeom>
        </p:spPr>
        <p:txBody>
          <a:bodyPr wrap="square">
            <a:spAutoFit/>
          </a:bodyPr>
          <a:lstStyle/>
          <a:p>
            <a:r>
              <a:rPr lang="en-ID" dirty="0">
                <a:latin typeface="AdvGTIMES-IT"/>
              </a:rPr>
              <a:t>Kita </a:t>
            </a:r>
            <a:r>
              <a:rPr lang="en-ID" dirty="0" err="1">
                <a:latin typeface="AdvGTIMES-IT"/>
              </a:rPr>
              <a:t>akan</a:t>
            </a:r>
            <a:r>
              <a:rPr lang="en-ID" dirty="0">
                <a:latin typeface="AdvGTIMES-IT"/>
              </a:rPr>
              <a:t> </a:t>
            </a:r>
            <a:r>
              <a:rPr lang="en-ID" dirty="0" err="1">
                <a:latin typeface="AdvGTIMES-IT"/>
              </a:rPr>
              <a:t>melihat</a:t>
            </a:r>
            <a:r>
              <a:rPr lang="en-ID" dirty="0">
                <a:latin typeface="AdvGTIMES-IT"/>
              </a:rPr>
              <a:t> </a:t>
            </a:r>
            <a:r>
              <a:rPr lang="en-ID" dirty="0" err="1">
                <a:latin typeface="AdvGTIMES-IT"/>
              </a:rPr>
              <a:t>bagaimana</a:t>
            </a:r>
            <a:r>
              <a:rPr lang="en-ID" dirty="0">
                <a:latin typeface="AdvGTIMES-IT"/>
              </a:rPr>
              <a:t> </a:t>
            </a:r>
            <a:r>
              <a:rPr lang="en-ID" dirty="0" err="1">
                <a:latin typeface="AdvGTIMES-IT"/>
              </a:rPr>
              <a:t>faktor-faktor</a:t>
            </a:r>
            <a:r>
              <a:rPr lang="en-ID" dirty="0">
                <a:latin typeface="AdvGTIMES-IT"/>
              </a:rPr>
              <a:t> </a:t>
            </a:r>
            <a:r>
              <a:rPr lang="en-ID" dirty="0" err="1">
                <a:latin typeface="AdvGTIMES-IT"/>
              </a:rPr>
              <a:t>ini</a:t>
            </a:r>
            <a:r>
              <a:rPr lang="en-ID" dirty="0">
                <a:latin typeface="AdvGTIMES-IT"/>
              </a:rPr>
              <a:t> </a:t>
            </a:r>
            <a:r>
              <a:rPr lang="en-ID" dirty="0" err="1">
                <a:latin typeface="AdvGTIMES-IT"/>
              </a:rPr>
              <a:t>mempengaruhi</a:t>
            </a:r>
            <a:r>
              <a:rPr lang="en-ID" dirty="0">
                <a:latin typeface="AdvGTIMES-IT"/>
              </a:rPr>
              <a:t> </a:t>
            </a:r>
            <a:r>
              <a:rPr lang="en-ID" dirty="0" err="1">
                <a:latin typeface="AdvGTIMES-IT"/>
              </a:rPr>
              <a:t>keputusan</a:t>
            </a:r>
            <a:r>
              <a:rPr lang="en-ID" dirty="0">
                <a:latin typeface="AdvGTIMES-IT"/>
              </a:rPr>
              <a:t> </a:t>
            </a:r>
            <a:r>
              <a:rPr lang="en-ID" dirty="0" err="1">
                <a:latin typeface="AdvGTIMES-IT"/>
              </a:rPr>
              <a:t>kita</a:t>
            </a:r>
            <a:r>
              <a:rPr lang="en-ID" dirty="0">
                <a:latin typeface="AdvGTIMES-IT"/>
              </a:rPr>
              <a:t> </a:t>
            </a:r>
            <a:r>
              <a:rPr lang="en-ID" dirty="0" err="1">
                <a:latin typeface="AdvGTIMES-IT"/>
              </a:rPr>
              <a:t>sehingga</a:t>
            </a:r>
            <a:r>
              <a:rPr lang="en-ID" dirty="0">
                <a:latin typeface="AdvGTIMES-IT"/>
              </a:rPr>
              <a:t> </a:t>
            </a:r>
            <a:r>
              <a:rPr lang="en-ID" dirty="0" err="1">
                <a:latin typeface="AdvGTIMES-IT"/>
              </a:rPr>
              <a:t>kita</a:t>
            </a:r>
            <a:r>
              <a:rPr lang="en-ID" dirty="0">
                <a:latin typeface="AdvGTIMES-IT"/>
              </a:rPr>
              <a:t> </a:t>
            </a:r>
            <a:r>
              <a:rPr lang="en-ID" dirty="0" err="1">
                <a:latin typeface="AdvGTIMES-IT"/>
              </a:rPr>
              <a:t>harus</a:t>
            </a:r>
            <a:r>
              <a:rPr lang="en-ID" dirty="0">
                <a:latin typeface="AdvGTIMES-IT"/>
              </a:rPr>
              <a:t> </a:t>
            </a:r>
            <a:r>
              <a:rPr lang="en-ID" dirty="0" err="1">
                <a:latin typeface="AdvGTIMES-IT"/>
              </a:rPr>
              <a:t>memutuskan</a:t>
            </a:r>
            <a:r>
              <a:rPr lang="en-ID" dirty="0">
                <a:latin typeface="AdvGTIMES-IT"/>
              </a:rPr>
              <a:t> </a:t>
            </a:r>
            <a:r>
              <a:rPr lang="en-ID" dirty="0" err="1">
                <a:latin typeface="AdvGTIMES-IT"/>
              </a:rPr>
              <a:t>dari</a:t>
            </a:r>
            <a:r>
              <a:rPr lang="en-ID" dirty="0">
                <a:latin typeface="AdvGTIMES-IT"/>
              </a:rPr>
              <a:t> </a:t>
            </a:r>
            <a:r>
              <a:rPr lang="en-ID" dirty="0" err="1">
                <a:latin typeface="AdvGTIMES-IT"/>
              </a:rPr>
              <a:t>sejumlah</a:t>
            </a:r>
            <a:r>
              <a:rPr lang="en-ID" dirty="0">
                <a:latin typeface="AdvGTIMES-IT"/>
              </a:rPr>
              <a:t> </a:t>
            </a:r>
            <a:r>
              <a:rPr lang="en-ID" dirty="0" err="1">
                <a:latin typeface="AdvGTIMES-IT"/>
              </a:rPr>
              <a:t>besar</a:t>
            </a:r>
            <a:r>
              <a:rPr lang="en-ID" dirty="0">
                <a:latin typeface="AdvGTIMES-IT"/>
              </a:rPr>
              <a:t> </a:t>
            </a:r>
            <a:r>
              <a:rPr lang="en-ID" dirty="0" err="1">
                <a:latin typeface="AdvGTIMES-IT"/>
              </a:rPr>
              <a:t>alternatif</a:t>
            </a:r>
            <a:r>
              <a:rPr lang="en-ID" dirty="0">
                <a:latin typeface="AdvGTIMES-IT"/>
              </a:rPr>
              <a:t>. </a:t>
            </a:r>
            <a:r>
              <a:rPr lang="en-ID" dirty="0" err="1">
                <a:latin typeface="AdvGTIMES-IT"/>
              </a:rPr>
              <a:t>Sebagai</a:t>
            </a:r>
            <a:r>
              <a:rPr lang="en-ID" dirty="0">
                <a:latin typeface="AdvGTIMES-IT"/>
              </a:rPr>
              <a:t> </a:t>
            </a:r>
            <a:r>
              <a:rPr lang="en-ID" dirty="0" err="1">
                <a:latin typeface="AdvGTIMES-IT"/>
              </a:rPr>
              <a:t>masukan</a:t>
            </a:r>
            <a:r>
              <a:rPr lang="en-ID" dirty="0">
                <a:latin typeface="AdvGTIMES-IT"/>
              </a:rPr>
              <a:t> </a:t>
            </a:r>
            <a:r>
              <a:rPr lang="en-ID" dirty="0" err="1">
                <a:latin typeface="AdvGTIMES-IT"/>
              </a:rPr>
              <a:t>terhadap</a:t>
            </a:r>
            <a:r>
              <a:rPr lang="en-ID" dirty="0">
                <a:latin typeface="AdvGTIMES-IT"/>
              </a:rPr>
              <a:t> </a:t>
            </a:r>
            <a:r>
              <a:rPr lang="en-ID" dirty="0" err="1">
                <a:latin typeface="AdvGTIMES-IT"/>
              </a:rPr>
              <a:t>masalah</a:t>
            </a:r>
            <a:r>
              <a:rPr lang="en-ID" dirty="0">
                <a:latin typeface="AdvGTIMES-IT"/>
              </a:rPr>
              <a:t> NEP, </a:t>
            </a:r>
            <a:r>
              <a:rPr lang="en-ID" dirty="0" err="1">
                <a:latin typeface="AdvGTIMES-IT"/>
              </a:rPr>
              <a:t>hasil</a:t>
            </a:r>
            <a:r>
              <a:rPr lang="en-ID" dirty="0">
                <a:latin typeface="AdvGTIMES-IT"/>
              </a:rPr>
              <a:t> GEP </a:t>
            </a:r>
            <a:r>
              <a:rPr lang="en-ID" dirty="0" err="1">
                <a:latin typeface="AdvGTIMES-IT"/>
              </a:rPr>
              <a:t>dan</a:t>
            </a:r>
            <a:r>
              <a:rPr lang="en-ID" dirty="0">
                <a:latin typeface="AdvGTIMES-IT"/>
              </a:rPr>
              <a:t> SEP </a:t>
            </a:r>
            <a:r>
              <a:rPr lang="en-ID" dirty="0" err="1">
                <a:latin typeface="AdvGTIMES-IT"/>
              </a:rPr>
              <a:t>diasumsikan</a:t>
            </a:r>
            <a:r>
              <a:rPr lang="en-ID" dirty="0">
                <a:latin typeface="AdvGTIMES-IT"/>
              </a:rPr>
              <a:t> </a:t>
            </a:r>
            <a:r>
              <a:rPr lang="en-ID" dirty="0" err="1">
                <a:latin typeface="AdvGTIMES-IT"/>
              </a:rPr>
              <a:t>diketahui</a:t>
            </a:r>
            <a:r>
              <a:rPr lang="en-ID" dirty="0">
                <a:latin typeface="AdvGTIMES-IT"/>
              </a:rPr>
              <a:t>.</a:t>
            </a:r>
            <a:endParaRPr lang="en-US" dirty="0"/>
          </a:p>
        </p:txBody>
      </p:sp>
    </p:spTree>
    <p:extLst>
      <p:ext uri="{BB962C8B-B14F-4D97-AF65-F5344CB8AC3E}">
        <p14:creationId xmlns:p14="http://schemas.microsoft.com/office/powerpoint/2010/main" val="6659750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631" y="2430518"/>
            <a:ext cx="6295313" cy="461665"/>
          </a:xfrm>
          <a:prstGeom prst="rect">
            <a:avLst/>
          </a:prstGeom>
        </p:spPr>
        <p:txBody>
          <a:bodyPr wrap="none">
            <a:spAutoFit/>
          </a:bodyPr>
          <a:lstStyle/>
          <a:p>
            <a:r>
              <a:rPr lang="id-ID" sz="2400" dirty="0"/>
              <a:t>1.5.4.6 Perencanaan Keberadaan Ketidakpastian</a:t>
            </a:r>
            <a:endParaRPr lang="en-US" sz="2400" dirty="0"/>
          </a:p>
        </p:txBody>
      </p:sp>
      <p:sp>
        <p:nvSpPr>
          <p:cNvPr id="3" name="Rectangle 2"/>
          <p:cNvSpPr/>
          <p:nvPr/>
        </p:nvSpPr>
        <p:spPr>
          <a:xfrm>
            <a:off x="501396" y="2930295"/>
            <a:ext cx="8706612" cy="2585323"/>
          </a:xfrm>
          <a:prstGeom prst="rect">
            <a:avLst/>
          </a:prstGeom>
        </p:spPr>
        <p:txBody>
          <a:bodyPr wrap="square">
            <a:spAutoFit/>
          </a:bodyPr>
          <a:lstStyle/>
          <a:p>
            <a:r>
              <a:rPr lang="en-ID" dirty="0" err="1">
                <a:solidFill>
                  <a:srgbClr val="000000"/>
                </a:solidFill>
                <a:latin typeface="AdvGTIMES-R"/>
              </a:rPr>
              <a:t>Industri</a:t>
            </a:r>
            <a:r>
              <a:rPr lang="en-ID" dirty="0">
                <a:solidFill>
                  <a:srgbClr val="000000"/>
                </a:solidFill>
                <a:latin typeface="AdvGTIMES-R"/>
              </a:rPr>
              <a:t> </a:t>
            </a:r>
            <a:r>
              <a:rPr lang="en-ID" dirty="0" err="1">
                <a:solidFill>
                  <a:srgbClr val="000000"/>
                </a:solidFill>
                <a:latin typeface="AdvGTIMES-R"/>
              </a:rPr>
              <a:t>tenaga</a:t>
            </a:r>
            <a:r>
              <a:rPr lang="en-ID" dirty="0">
                <a:solidFill>
                  <a:srgbClr val="000000"/>
                </a:solidFill>
                <a:latin typeface="AdvGTIMES-R"/>
              </a:rPr>
              <a:t> </a:t>
            </a:r>
            <a:r>
              <a:rPr lang="en-ID" dirty="0" err="1">
                <a:solidFill>
                  <a:srgbClr val="000000"/>
                </a:solidFill>
                <a:latin typeface="AdvGTIMES-R"/>
              </a:rPr>
              <a:t>listrik</a:t>
            </a:r>
            <a:r>
              <a:rPr lang="en-ID" dirty="0">
                <a:solidFill>
                  <a:srgbClr val="000000"/>
                </a:solidFill>
                <a:latin typeface="AdvGTIMES-R"/>
              </a:rPr>
              <a:t> </a:t>
            </a:r>
            <a:r>
              <a:rPr lang="en-ID" dirty="0" err="1">
                <a:solidFill>
                  <a:srgbClr val="000000"/>
                </a:solidFill>
                <a:latin typeface="AdvGTIMES-R"/>
              </a:rPr>
              <a:t>telah</a:t>
            </a:r>
            <a:r>
              <a:rPr lang="en-ID" dirty="0">
                <a:solidFill>
                  <a:srgbClr val="000000"/>
                </a:solidFill>
                <a:latin typeface="AdvGTIMES-R"/>
              </a:rPr>
              <a:t> </a:t>
            </a:r>
            <a:r>
              <a:rPr lang="en-ID" dirty="0" err="1">
                <a:solidFill>
                  <a:srgbClr val="000000"/>
                </a:solidFill>
                <a:latin typeface="AdvGTIMES-R"/>
              </a:rPr>
              <a:t>berubah</a:t>
            </a:r>
            <a:r>
              <a:rPr lang="en-ID" dirty="0">
                <a:solidFill>
                  <a:srgbClr val="000000"/>
                </a:solidFill>
                <a:latin typeface="AdvGTIMES-R"/>
              </a:rPr>
              <a:t> </a:t>
            </a:r>
            <a:r>
              <a:rPr lang="en-ID" dirty="0" err="1">
                <a:solidFill>
                  <a:srgbClr val="000000"/>
                </a:solidFill>
                <a:latin typeface="AdvGTIMES-R"/>
              </a:rPr>
              <a:t>drastis</a:t>
            </a:r>
            <a:r>
              <a:rPr lang="en-ID" dirty="0">
                <a:solidFill>
                  <a:srgbClr val="000000"/>
                </a:solidFill>
                <a:latin typeface="AdvGTIMES-R"/>
              </a:rPr>
              <a:t> </a:t>
            </a:r>
            <a:r>
              <a:rPr lang="en-ID" dirty="0" err="1">
                <a:solidFill>
                  <a:srgbClr val="000000"/>
                </a:solidFill>
                <a:latin typeface="AdvGTIMES-R"/>
              </a:rPr>
              <a:t>selama</a:t>
            </a:r>
            <a:r>
              <a:rPr lang="en-ID" dirty="0">
                <a:solidFill>
                  <a:srgbClr val="000000"/>
                </a:solidFill>
                <a:latin typeface="AdvGTIMES-R"/>
              </a:rPr>
              <a:t> </a:t>
            </a:r>
            <a:r>
              <a:rPr lang="en-ID" dirty="0" err="1">
                <a:solidFill>
                  <a:srgbClr val="000000"/>
                </a:solidFill>
                <a:latin typeface="AdvGTIMES-R"/>
              </a:rPr>
              <a:t>dua</a:t>
            </a:r>
            <a:r>
              <a:rPr lang="en-ID" dirty="0">
                <a:solidFill>
                  <a:srgbClr val="000000"/>
                </a:solidFill>
                <a:latin typeface="AdvGTIMES-R"/>
              </a:rPr>
              <a:t> </a:t>
            </a:r>
            <a:r>
              <a:rPr lang="en-ID" dirty="0" err="1">
                <a:solidFill>
                  <a:srgbClr val="000000"/>
                </a:solidFill>
                <a:latin typeface="AdvGTIMES-R"/>
              </a:rPr>
              <a:t>dekade</a:t>
            </a:r>
            <a:r>
              <a:rPr lang="en-ID" dirty="0">
                <a:solidFill>
                  <a:srgbClr val="000000"/>
                </a:solidFill>
                <a:latin typeface="AdvGTIMES-R"/>
              </a:rPr>
              <a:t> </a:t>
            </a:r>
            <a:r>
              <a:rPr lang="en-ID" dirty="0" err="1">
                <a:solidFill>
                  <a:srgbClr val="000000"/>
                </a:solidFill>
                <a:latin typeface="AdvGTIMES-R"/>
              </a:rPr>
              <a:t>terakhir</a:t>
            </a:r>
            <a:r>
              <a:rPr lang="en-ID" dirty="0">
                <a:solidFill>
                  <a:srgbClr val="000000"/>
                </a:solidFill>
                <a:latin typeface="AdvGTIMES-R"/>
              </a:rPr>
              <a:t>. </a:t>
            </a:r>
            <a:r>
              <a:rPr lang="en-ID" dirty="0" err="1">
                <a:solidFill>
                  <a:srgbClr val="000000"/>
                </a:solidFill>
                <a:latin typeface="AdvGTIMES-R"/>
              </a:rPr>
              <a:t>Industri</a:t>
            </a:r>
            <a:r>
              <a:rPr lang="en-ID" dirty="0">
                <a:solidFill>
                  <a:srgbClr val="000000"/>
                </a:solidFill>
                <a:latin typeface="AdvGTIMES-R"/>
              </a:rPr>
              <a:t> </a:t>
            </a:r>
            <a:r>
              <a:rPr lang="en-ID" dirty="0" err="1">
                <a:solidFill>
                  <a:srgbClr val="000000"/>
                </a:solidFill>
                <a:latin typeface="AdvGTIMES-R"/>
              </a:rPr>
              <a:t>ini</a:t>
            </a:r>
            <a:r>
              <a:rPr lang="en-ID" dirty="0">
                <a:solidFill>
                  <a:srgbClr val="000000"/>
                </a:solidFill>
                <a:latin typeface="AdvGTIMES-R"/>
              </a:rPr>
              <a:t> </a:t>
            </a:r>
            <a:r>
              <a:rPr lang="en-ID" dirty="0" err="1">
                <a:solidFill>
                  <a:srgbClr val="000000"/>
                </a:solidFill>
                <a:latin typeface="AdvGTIMES-R"/>
              </a:rPr>
              <a:t>telah</a:t>
            </a:r>
            <a:r>
              <a:rPr lang="en-ID" dirty="0">
                <a:solidFill>
                  <a:srgbClr val="000000"/>
                </a:solidFill>
                <a:latin typeface="AdvGTIMES-R"/>
              </a:rPr>
              <a:t> </a:t>
            </a:r>
            <a:r>
              <a:rPr lang="en-ID" dirty="0" err="1">
                <a:solidFill>
                  <a:srgbClr val="000000"/>
                </a:solidFill>
                <a:latin typeface="AdvGTIMES-R"/>
              </a:rPr>
              <a:t>bergerak</a:t>
            </a:r>
            <a:r>
              <a:rPr lang="en-ID" dirty="0">
                <a:solidFill>
                  <a:srgbClr val="000000"/>
                </a:solidFill>
                <a:latin typeface="AdvGTIMES-R"/>
              </a:rPr>
              <a:t> </a:t>
            </a:r>
            <a:r>
              <a:rPr lang="en-ID" dirty="0" err="1">
                <a:solidFill>
                  <a:srgbClr val="000000"/>
                </a:solidFill>
                <a:latin typeface="AdvGTIMES-R"/>
              </a:rPr>
              <a:t>menuju</a:t>
            </a:r>
            <a:r>
              <a:rPr lang="en-ID" dirty="0">
                <a:solidFill>
                  <a:srgbClr val="000000"/>
                </a:solidFill>
                <a:latin typeface="AdvGTIMES-R"/>
              </a:rPr>
              <a:t> </a:t>
            </a:r>
            <a:r>
              <a:rPr lang="en-ID" dirty="0" err="1">
                <a:solidFill>
                  <a:srgbClr val="000000"/>
                </a:solidFill>
                <a:latin typeface="AdvGTIMES-R"/>
              </a:rPr>
              <a:t>lingkungan</a:t>
            </a:r>
            <a:r>
              <a:rPr lang="en-ID" dirty="0">
                <a:solidFill>
                  <a:srgbClr val="000000"/>
                </a:solidFill>
                <a:latin typeface="AdvGTIMES-R"/>
              </a:rPr>
              <a:t> yang </a:t>
            </a:r>
            <a:r>
              <a:rPr lang="en-ID" dirty="0" err="1">
                <a:solidFill>
                  <a:srgbClr val="000000"/>
                </a:solidFill>
                <a:latin typeface="AdvGTIMES-R"/>
              </a:rPr>
              <a:t>berorientasi</a:t>
            </a:r>
            <a:r>
              <a:rPr lang="en-ID" dirty="0">
                <a:solidFill>
                  <a:srgbClr val="000000"/>
                </a:solidFill>
                <a:latin typeface="AdvGTIMES-R"/>
              </a:rPr>
              <a:t> </a:t>
            </a:r>
            <a:r>
              <a:rPr lang="en-ID" dirty="0" err="1">
                <a:solidFill>
                  <a:srgbClr val="000000"/>
                </a:solidFill>
                <a:latin typeface="AdvGTIMES-R"/>
              </a:rPr>
              <a:t>pasar</a:t>
            </a:r>
            <a:r>
              <a:rPr lang="en-ID" dirty="0">
                <a:solidFill>
                  <a:srgbClr val="000000"/>
                </a:solidFill>
                <a:latin typeface="AdvGTIMES-R"/>
              </a:rPr>
              <a:t> </a:t>
            </a:r>
            <a:r>
              <a:rPr lang="en-ID" dirty="0" err="1">
                <a:solidFill>
                  <a:srgbClr val="000000"/>
                </a:solidFill>
                <a:latin typeface="AdvGTIMES-R"/>
              </a:rPr>
              <a:t>dimana</a:t>
            </a:r>
            <a:r>
              <a:rPr lang="en-ID" dirty="0">
                <a:solidFill>
                  <a:srgbClr val="000000"/>
                </a:solidFill>
                <a:latin typeface="AdvGTIMES-R"/>
              </a:rPr>
              <a:t> </a:t>
            </a:r>
            <a:r>
              <a:rPr lang="en-ID" dirty="0" err="1">
                <a:solidFill>
                  <a:srgbClr val="000000"/>
                </a:solidFill>
                <a:latin typeface="AdvGTIMES-R"/>
              </a:rPr>
              <a:t>daya</a:t>
            </a:r>
            <a:r>
              <a:rPr lang="en-ID" dirty="0">
                <a:solidFill>
                  <a:srgbClr val="000000"/>
                </a:solidFill>
                <a:latin typeface="AdvGTIMES-R"/>
              </a:rPr>
              <a:t> </a:t>
            </a:r>
            <a:r>
              <a:rPr lang="en-ID" dirty="0" err="1">
                <a:solidFill>
                  <a:srgbClr val="000000"/>
                </a:solidFill>
                <a:latin typeface="AdvGTIMES-R"/>
              </a:rPr>
              <a:t>listriknya</a:t>
            </a:r>
            <a:r>
              <a:rPr lang="en-ID" dirty="0">
                <a:solidFill>
                  <a:srgbClr val="000000"/>
                </a:solidFill>
                <a:latin typeface="AdvGTIMES-R"/>
              </a:rPr>
              <a:t> </a:t>
            </a:r>
            <a:r>
              <a:rPr lang="en-ID" dirty="0" err="1">
                <a:solidFill>
                  <a:srgbClr val="000000"/>
                </a:solidFill>
                <a:latin typeface="AdvGTIMES-R"/>
              </a:rPr>
              <a:t>ditransaksikan</a:t>
            </a:r>
            <a:r>
              <a:rPr lang="en-ID" dirty="0">
                <a:solidFill>
                  <a:srgbClr val="000000"/>
                </a:solidFill>
                <a:latin typeface="AdvGTIMES-R"/>
              </a:rPr>
              <a:t> </a:t>
            </a:r>
            <a:r>
              <a:rPr lang="en-ID" dirty="0" err="1">
                <a:solidFill>
                  <a:srgbClr val="000000"/>
                </a:solidFill>
                <a:latin typeface="AdvGTIMES-R"/>
              </a:rPr>
              <a:t>dalam</a:t>
            </a:r>
            <a:r>
              <a:rPr lang="en-ID" dirty="0">
                <a:solidFill>
                  <a:srgbClr val="000000"/>
                </a:solidFill>
                <a:latin typeface="AdvGTIMES-R"/>
              </a:rPr>
              <a:t> </a:t>
            </a:r>
            <a:r>
              <a:rPr lang="en-ID" dirty="0" err="1">
                <a:solidFill>
                  <a:srgbClr val="000000"/>
                </a:solidFill>
                <a:latin typeface="AdvGTIMES-R"/>
              </a:rPr>
              <a:t>bentuk</a:t>
            </a:r>
            <a:r>
              <a:rPr lang="en-ID" dirty="0">
                <a:solidFill>
                  <a:srgbClr val="000000"/>
                </a:solidFill>
                <a:latin typeface="AdvGTIMES-R"/>
              </a:rPr>
              <a:t> </a:t>
            </a:r>
            <a:r>
              <a:rPr lang="en-ID" dirty="0" err="1">
                <a:solidFill>
                  <a:srgbClr val="000000"/>
                </a:solidFill>
                <a:latin typeface="AdvGTIMES-R"/>
              </a:rPr>
              <a:t>komoditi</a:t>
            </a:r>
            <a:r>
              <a:rPr lang="en-ID" dirty="0">
                <a:solidFill>
                  <a:srgbClr val="000000"/>
                </a:solidFill>
                <a:latin typeface="AdvGTIMES-R"/>
              </a:rPr>
              <a:t>. </a:t>
            </a:r>
            <a:r>
              <a:rPr lang="en-ID" dirty="0" err="1">
                <a:solidFill>
                  <a:srgbClr val="000000"/>
                </a:solidFill>
                <a:latin typeface="AdvGTIMES-R"/>
              </a:rPr>
              <a:t>Sekarang</a:t>
            </a:r>
            <a:r>
              <a:rPr lang="en-ID" dirty="0">
                <a:solidFill>
                  <a:srgbClr val="000000"/>
                </a:solidFill>
                <a:latin typeface="AdvGTIMES-R"/>
              </a:rPr>
              <a:t> </a:t>
            </a:r>
            <a:r>
              <a:rPr lang="en-ID" dirty="0" err="1">
                <a:solidFill>
                  <a:srgbClr val="000000"/>
                </a:solidFill>
                <a:latin typeface="AdvGTIMES-R"/>
              </a:rPr>
              <a:t>pembangkitan</a:t>
            </a:r>
            <a:r>
              <a:rPr lang="en-ID" dirty="0">
                <a:solidFill>
                  <a:srgbClr val="000000"/>
                </a:solidFill>
                <a:latin typeface="AdvGTIMES-R"/>
              </a:rPr>
              <a:t>, </a:t>
            </a:r>
            <a:r>
              <a:rPr lang="en-ID" dirty="0" err="1">
                <a:solidFill>
                  <a:srgbClr val="000000"/>
                </a:solidFill>
                <a:latin typeface="AdvGTIMES-R"/>
              </a:rPr>
              <a:t>transmisi</a:t>
            </a:r>
            <a:r>
              <a:rPr lang="en-ID" dirty="0">
                <a:solidFill>
                  <a:srgbClr val="000000"/>
                </a:solidFill>
                <a:latin typeface="AdvGTIMES-R"/>
              </a:rPr>
              <a:t> </a:t>
            </a:r>
            <a:r>
              <a:rPr lang="en-ID" dirty="0" err="1">
                <a:solidFill>
                  <a:srgbClr val="000000"/>
                </a:solidFill>
                <a:latin typeface="AdvGTIMES-R"/>
              </a:rPr>
              <a:t>dan</a:t>
            </a:r>
            <a:r>
              <a:rPr lang="en-ID" dirty="0">
                <a:solidFill>
                  <a:srgbClr val="000000"/>
                </a:solidFill>
                <a:latin typeface="AdvGTIMES-R"/>
              </a:rPr>
              <a:t> </a:t>
            </a:r>
            <a:r>
              <a:rPr lang="en-ID" dirty="0" err="1">
                <a:solidFill>
                  <a:srgbClr val="000000"/>
                </a:solidFill>
                <a:latin typeface="AdvGTIMES-R"/>
              </a:rPr>
              <a:t>distribusi</a:t>
            </a:r>
            <a:r>
              <a:rPr lang="en-ID" dirty="0">
                <a:solidFill>
                  <a:srgbClr val="000000"/>
                </a:solidFill>
                <a:latin typeface="AdvGTIMES-R"/>
              </a:rPr>
              <a:t> </a:t>
            </a:r>
            <a:r>
              <a:rPr lang="en-ID" dirty="0" err="1">
                <a:solidFill>
                  <a:srgbClr val="000000"/>
                </a:solidFill>
                <a:latin typeface="AdvGTIMES-R"/>
              </a:rPr>
              <a:t>tidak</a:t>
            </a:r>
            <a:r>
              <a:rPr lang="en-ID" dirty="0">
                <a:solidFill>
                  <a:srgbClr val="000000"/>
                </a:solidFill>
                <a:latin typeface="AdvGTIMES-R"/>
              </a:rPr>
              <a:t> </a:t>
            </a:r>
            <a:r>
              <a:rPr lang="en-ID" dirty="0" err="1">
                <a:solidFill>
                  <a:srgbClr val="000000"/>
                </a:solidFill>
                <a:latin typeface="AdvGTIMES-R"/>
              </a:rPr>
              <a:t>terikat</a:t>
            </a:r>
            <a:r>
              <a:rPr lang="en-ID" dirty="0">
                <a:solidFill>
                  <a:srgbClr val="000000"/>
                </a:solidFill>
                <a:latin typeface="AdvGTIMES-R"/>
              </a:rPr>
              <a:t> </a:t>
            </a:r>
            <a:r>
              <a:rPr lang="en-ID" dirty="0" err="1">
                <a:solidFill>
                  <a:srgbClr val="000000"/>
                </a:solidFill>
                <a:latin typeface="AdvGTIMES-R"/>
              </a:rPr>
              <a:t>dan</a:t>
            </a:r>
            <a:r>
              <a:rPr lang="en-ID" dirty="0">
                <a:solidFill>
                  <a:srgbClr val="000000"/>
                </a:solidFill>
                <a:latin typeface="AdvGTIMES-R"/>
              </a:rPr>
              <a:t> </a:t>
            </a:r>
            <a:r>
              <a:rPr lang="en-ID" dirty="0" err="1">
                <a:solidFill>
                  <a:srgbClr val="000000"/>
                </a:solidFill>
                <a:latin typeface="AdvGTIMES-R"/>
              </a:rPr>
              <a:t>mungkin</a:t>
            </a:r>
            <a:r>
              <a:rPr lang="en-ID" dirty="0">
                <a:solidFill>
                  <a:srgbClr val="000000"/>
                </a:solidFill>
                <a:latin typeface="AdvGTIMES-R"/>
              </a:rPr>
              <a:t> </a:t>
            </a:r>
            <a:r>
              <a:rPr lang="en-ID" dirty="0" err="1">
                <a:solidFill>
                  <a:srgbClr val="000000"/>
                </a:solidFill>
                <a:latin typeface="AdvGTIMES-R"/>
              </a:rPr>
              <a:t>milik</a:t>
            </a:r>
            <a:r>
              <a:rPr lang="en-ID" dirty="0">
                <a:solidFill>
                  <a:srgbClr val="000000"/>
                </a:solidFill>
                <a:latin typeface="AdvGTIMES-R"/>
              </a:rPr>
              <a:t> </a:t>
            </a:r>
            <a:r>
              <a:rPr lang="en-ID" dirty="0" err="1">
                <a:solidFill>
                  <a:srgbClr val="000000"/>
                </a:solidFill>
                <a:latin typeface="AdvGTIMES-R"/>
              </a:rPr>
              <a:t>entitas</a:t>
            </a:r>
            <a:r>
              <a:rPr lang="en-ID" dirty="0">
                <a:solidFill>
                  <a:srgbClr val="000000"/>
                </a:solidFill>
                <a:latin typeface="AdvGTIMES-R"/>
              </a:rPr>
              <a:t> </a:t>
            </a:r>
            <a:r>
              <a:rPr lang="en-ID" dirty="0" err="1">
                <a:solidFill>
                  <a:srgbClr val="000000"/>
                </a:solidFill>
                <a:latin typeface="AdvGTIMES-R"/>
              </a:rPr>
              <a:t>terpisah</a:t>
            </a:r>
            <a:r>
              <a:rPr lang="en-ID" dirty="0">
                <a:solidFill>
                  <a:srgbClr val="000000"/>
                </a:solidFill>
                <a:latin typeface="AdvGTIMES-R"/>
              </a:rPr>
              <a:t>. </a:t>
            </a:r>
            <a:r>
              <a:rPr lang="en-ID" dirty="0" err="1">
                <a:solidFill>
                  <a:srgbClr val="000000"/>
                </a:solidFill>
                <a:latin typeface="AdvGTIMES-R"/>
              </a:rPr>
              <a:t>Perencana</a:t>
            </a:r>
            <a:r>
              <a:rPr lang="en-ID" dirty="0">
                <a:solidFill>
                  <a:srgbClr val="000000"/>
                </a:solidFill>
                <a:latin typeface="AdvGTIMES-R"/>
              </a:rPr>
              <a:t> </a:t>
            </a:r>
            <a:r>
              <a:rPr lang="en-ID" dirty="0" err="1">
                <a:solidFill>
                  <a:srgbClr val="000000"/>
                </a:solidFill>
                <a:latin typeface="AdvGTIMES-R"/>
              </a:rPr>
              <a:t>tidak</a:t>
            </a:r>
            <a:r>
              <a:rPr lang="en-ID" dirty="0">
                <a:solidFill>
                  <a:srgbClr val="000000"/>
                </a:solidFill>
                <a:latin typeface="AdvGTIMES-R"/>
              </a:rPr>
              <a:t> </a:t>
            </a:r>
            <a:r>
              <a:rPr lang="en-ID" dirty="0" err="1">
                <a:solidFill>
                  <a:srgbClr val="000000"/>
                </a:solidFill>
                <a:latin typeface="AdvGTIMES-R"/>
              </a:rPr>
              <a:t>dapat</a:t>
            </a:r>
            <a:r>
              <a:rPr lang="en-ID" dirty="0">
                <a:solidFill>
                  <a:srgbClr val="000000"/>
                </a:solidFill>
                <a:latin typeface="AdvGTIMES-R"/>
              </a:rPr>
              <a:t>, </a:t>
            </a:r>
            <a:r>
              <a:rPr lang="en-ID" dirty="0" err="1">
                <a:solidFill>
                  <a:srgbClr val="000000"/>
                </a:solidFill>
                <a:latin typeface="AdvGTIMES-R"/>
              </a:rPr>
              <a:t>misalnya</a:t>
            </a:r>
            <a:r>
              <a:rPr lang="en-ID" dirty="0">
                <a:solidFill>
                  <a:srgbClr val="000000"/>
                </a:solidFill>
                <a:latin typeface="AdvGTIMES-R"/>
              </a:rPr>
              <a:t>, </a:t>
            </a:r>
            <a:r>
              <a:rPr lang="en-ID" dirty="0" err="1">
                <a:solidFill>
                  <a:srgbClr val="000000"/>
                </a:solidFill>
                <a:latin typeface="AdvGTIMES-R"/>
              </a:rPr>
              <a:t>mendikte</a:t>
            </a:r>
            <a:r>
              <a:rPr lang="en-ID" dirty="0">
                <a:solidFill>
                  <a:srgbClr val="000000"/>
                </a:solidFill>
                <a:latin typeface="AdvGTIMES-R"/>
              </a:rPr>
              <a:t> </a:t>
            </a:r>
            <a:r>
              <a:rPr lang="en-ID" dirty="0" err="1">
                <a:solidFill>
                  <a:srgbClr val="000000"/>
                </a:solidFill>
                <a:latin typeface="AdvGTIMES-R"/>
              </a:rPr>
              <a:t>sumber</a:t>
            </a:r>
            <a:r>
              <a:rPr lang="en-ID" dirty="0">
                <a:solidFill>
                  <a:srgbClr val="000000"/>
                </a:solidFill>
                <a:latin typeface="AdvGTIMES-R"/>
              </a:rPr>
              <a:t> </a:t>
            </a:r>
            <a:r>
              <a:rPr lang="en-ID" dirty="0" err="1">
                <a:solidFill>
                  <a:srgbClr val="000000"/>
                </a:solidFill>
                <a:latin typeface="AdvGTIMES-R"/>
              </a:rPr>
              <a:t>daya</a:t>
            </a:r>
            <a:r>
              <a:rPr lang="en-ID" dirty="0">
                <a:solidFill>
                  <a:srgbClr val="000000"/>
                </a:solidFill>
                <a:latin typeface="AdvGTIMES-R"/>
              </a:rPr>
              <a:t> </a:t>
            </a:r>
            <a:r>
              <a:rPr lang="en-ID" dirty="0" err="1">
                <a:solidFill>
                  <a:srgbClr val="000000"/>
                </a:solidFill>
                <a:latin typeface="AdvGTIMES-R"/>
              </a:rPr>
              <a:t>pembangkitan</a:t>
            </a:r>
            <a:r>
              <a:rPr lang="en-ID" dirty="0">
                <a:solidFill>
                  <a:srgbClr val="000000"/>
                </a:solidFill>
                <a:latin typeface="AdvGTIMES-R"/>
              </a:rPr>
              <a:t> yang </a:t>
            </a:r>
            <a:r>
              <a:rPr lang="en-ID" dirty="0" err="1">
                <a:solidFill>
                  <a:srgbClr val="000000"/>
                </a:solidFill>
                <a:latin typeface="AdvGTIMES-R"/>
              </a:rPr>
              <a:t>harus</a:t>
            </a:r>
            <a:r>
              <a:rPr lang="en-ID" dirty="0">
                <a:solidFill>
                  <a:srgbClr val="000000"/>
                </a:solidFill>
                <a:latin typeface="AdvGTIMES-R"/>
              </a:rPr>
              <a:t> </a:t>
            </a:r>
            <a:r>
              <a:rPr lang="en-ID" dirty="0" err="1">
                <a:solidFill>
                  <a:srgbClr val="000000"/>
                </a:solidFill>
                <a:latin typeface="AdvGTIMES-R"/>
              </a:rPr>
              <a:t>dialokasikan</a:t>
            </a:r>
            <a:r>
              <a:rPr lang="en-ID" dirty="0">
                <a:solidFill>
                  <a:srgbClr val="000000"/>
                </a:solidFill>
                <a:latin typeface="AdvGTIMES-R"/>
              </a:rPr>
              <a:t>. </a:t>
            </a:r>
            <a:r>
              <a:rPr lang="en-ID" dirty="0" err="1">
                <a:solidFill>
                  <a:srgbClr val="000000"/>
                </a:solidFill>
                <a:latin typeface="AdvGTIMES-R"/>
              </a:rPr>
              <a:t>Dengan</a:t>
            </a:r>
            <a:r>
              <a:rPr lang="en-ID" dirty="0">
                <a:solidFill>
                  <a:srgbClr val="000000"/>
                </a:solidFill>
                <a:latin typeface="AdvGTIMES-R"/>
              </a:rPr>
              <a:t> </a:t>
            </a:r>
            <a:r>
              <a:rPr lang="en-ID" dirty="0" err="1">
                <a:solidFill>
                  <a:srgbClr val="000000"/>
                </a:solidFill>
                <a:latin typeface="AdvGTIMES-R"/>
              </a:rPr>
              <a:t>cara</a:t>
            </a:r>
            <a:r>
              <a:rPr lang="en-ID" dirty="0">
                <a:solidFill>
                  <a:srgbClr val="000000"/>
                </a:solidFill>
                <a:latin typeface="AdvGTIMES-R"/>
              </a:rPr>
              <a:t> </a:t>
            </a:r>
            <a:r>
              <a:rPr lang="en-ID" dirty="0" err="1">
                <a:solidFill>
                  <a:srgbClr val="000000"/>
                </a:solidFill>
                <a:latin typeface="AdvGTIMES-R"/>
              </a:rPr>
              <a:t>ini</a:t>
            </a:r>
            <a:r>
              <a:rPr lang="en-ID" dirty="0">
                <a:solidFill>
                  <a:srgbClr val="000000"/>
                </a:solidFill>
                <a:latin typeface="AdvGTIMES-R"/>
              </a:rPr>
              <a:t>, </a:t>
            </a:r>
            <a:r>
              <a:rPr lang="en-ID" dirty="0" err="1">
                <a:solidFill>
                  <a:srgbClr val="000000"/>
                </a:solidFill>
                <a:latin typeface="AdvGTIMES-R"/>
              </a:rPr>
              <a:t>masalah</a:t>
            </a:r>
            <a:r>
              <a:rPr lang="en-ID" dirty="0">
                <a:solidFill>
                  <a:srgbClr val="000000"/>
                </a:solidFill>
                <a:latin typeface="AdvGTIMES-R"/>
              </a:rPr>
              <a:t> NEP </a:t>
            </a:r>
            <a:r>
              <a:rPr lang="en-ID" dirty="0" err="1">
                <a:solidFill>
                  <a:srgbClr val="000000"/>
                </a:solidFill>
                <a:latin typeface="AdvGTIMES-R"/>
              </a:rPr>
              <a:t>dihadapkan</a:t>
            </a:r>
            <a:r>
              <a:rPr lang="en-ID" dirty="0">
                <a:solidFill>
                  <a:srgbClr val="000000"/>
                </a:solidFill>
                <a:latin typeface="AdvGTIMES-R"/>
              </a:rPr>
              <a:t> </a:t>
            </a:r>
            <a:r>
              <a:rPr lang="en-ID" dirty="0" err="1">
                <a:solidFill>
                  <a:srgbClr val="000000"/>
                </a:solidFill>
                <a:latin typeface="AdvGTIMES-R"/>
              </a:rPr>
              <a:t>pada</a:t>
            </a:r>
            <a:r>
              <a:rPr lang="en-ID" dirty="0">
                <a:solidFill>
                  <a:srgbClr val="000000"/>
                </a:solidFill>
                <a:latin typeface="AdvGTIMES-R"/>
              </a:rPr>
              <a:t> </a:t>
            </a:r>
            <a:r>
              <a:rPr lang="en-ID" dirty="0" err="1">
                <a:solidFill>
                  <a:srgbClr val="000000"/>
                </a:solidFill>
                <a:latin typeface="AdvGTIMES-R"/>
              </a:rPr>
              <a:t>masukan</a:t>
            </a:r>
            <a:r>
              <a:rPr lang="en-ID" dirty="0">
                <a:solidFill>
                  <a:srgbClr val="000000"/>
                </a:solidFill>
                <a:latin typeface="AdvGTIMES-R"/>
              </a:rPr>
              <a:t> GEP yang </a:t>
            </a:r>
            <a:r>
              <a:rPr lang="en-ID" dirty="0" err="1">
                <a:solidFill>
                  <a:srgbClr val="000000"/>
                </a:solidFill>
                <a:latin typeface="AdvGTIMES-R"/>
              </a:rPr>
              <a:t>tidak</a:t>
            </a:r>
            <a:r>
              <a:rPr lang="en-ID" dirty="0">
                <a:solidFill>
                  <a:srgbClr val="000000"/>
                </a:solidFill>
                <a:latin typeface="AdvGTIMES-R"/>
              </a:rPr>
              <a:t> </a:t>
            </a:r>
            <a:r>
              <a:rPr lang="en-ID" dirty="0" err="1">
                <a:solidFill>
                  <a:srgbClr val="000000"/>
                </a:solidFill>
                <a:latin typeface="AdvGTIMES-R"/>
              </a:rPr>
              <a:t>pasti</a:t>
            </a:r>
            <a:r>
              <a:rPr lang="en-ID" dirty="0">
                <a:solidFill>
                  <a:srgbClr val="000000"/>
                </a:solidFill>
                <a:latin typeface="AdvGTIMES-R"/>
              </a:rPr>
              <a:t>. </a:t>
            </a:r>
            <a:r>
              <a:rPr lang="en-ID" dirty="0" err="1">
                <a:solidFill>
                  <a:srgbClr val="000000"/>
                </a:solidFill>
                <a:latin typeface="AdvGTIMES-R"/>
              </a:rPr>
              <a:t>Jadi</a:t>
            </a:r>
            <a:r>
              <a:rPr lang="en-ID" dirty="0">
                <a:solidFill>
                  <a:srgbClr val="000000"/>
                </a:solidFill>
                <a:latin typeface="AdvGTIMES-R"/>
              </a:rPr>
              <a:t>, </a:t>
            </a:r>
            <a:r>
              <a:rPr lang="en-ID" dirty="0" err="1">
                <a:solidFill>
                  <a:srgbClr val="000000"/>
                </a:solidFill>
                <a:latin typeface="AdvGTIMES-R"/>
              </a:rPr>
              <a:t>bagaimana</a:t>
            </a:r>
            <a:r>
              <a:rPr lang="en-ID" dirty="0">
                <a:solidFill>
                  <a:srgbClr val="000000"/>
                </a:solidFill>
                <a:latin typeface="AdvGTIMES-R"/>
              </a:rPr>
              <a:t> NEP </a:t>
            </a:r>
            <a:r>
              <a:rPr lang="en-ID" dirty="0" err="1">
                <a:solidFill>
                  <a:srgbClr val="000000"/>
                </a:solidFill>
                <a:latin typeface="AdvGTIMES-R"/>
              </a:rPr>
              <a:t>bisa</a:t>
            </a:r>
            <a:r>
              <a:rPr lang="en-ID" dirty="0">
                <a:solidFill>
                  <a:srgbClr val="000000"/>
                </a:solidFill>
                <a:latin typeface="AdvGTIMES-R"/>
              </a:rPr>
              <a:t> </a:t>
            </a:r>
            <a:r>
              <a:rPr lang="en-ID" dirty="0" err="1">
                <a:solidFill>
                  <a:srgbClr val="000000"/>
                </a:solidFill>
                <a:latin typeface="AdvGTIMES-R"/>
              </a:rPr>
              <a:t>dipecahkan</a:t>
            </a:r>
            <a:r>
              <a:rPr lang="en-ID" dirty="0">
                <a:solidFill>
                  <a:srgbClr val="000000"/>
                </a:solidFill>
                <a:latin typeface="AdvGTIMES-R"/>
              </a:rPr>
              <a:t>, </a:t>
            </a:r>
            <a:r>
              <a:rPr lang="en-ID" dirty="0" err="1">
                <a:solidFill>
                  <a:srgbClr val="000000"/>
                </a:solidFill>
                <a:latin typeface="AdvGTIMES-R"/>
              </a:rPr>
              <a:t>begitu</a:t>
            </a:r>
            <a:r>
              <a:rPr lang="en-ID" dirty="0">
                <a:solidFill>
                  <a:srgbClr val="000000"/>
                </a:solidFill>
                <a:latin typeface="AdvGTIMES-R"/>
              </a:rPr>
              <a:t> data </a:t>
            </a:r>
            <a:r>
              <a:rPr lang="en-ID" dirty="0" err="1">
                <a:solidFill>
                  <a:srgbClr val="000000"/>
                </a:solidFill>
                <a:latin typeface="AdvGTIMES-R"/>
              </a:rPr>
              <a:t>masukannya</a:t>
            </a:r>
            <a:r>
              <a:rPr lang="en-ID" dirty="0">
                <a:solidFill>
                  <a:srgbClr val="000000"/>
                </a:solidFill>
                <a:latin typeface="AdvGTIMES-R"/>
              </a:rPr>
              <a:t> </a:t>
            </a:r>
            <a:r>
              <a:rPr lang="en-ID" dirty="0" err="1">
                <a:solidFill>
                  <a:srgbClr val="000000"/>
                </a:solidFill>
                <a:latin typeface="AdvGTIMES-R"/>
              </a:rPr>
              <a:t>tidak</a:t>
            </a:r>
            <a:r>
              <a:rPr lang="en-ID" dirty="0">
                <a:solidFill>
                  <a:srgbClr val="000000"/>
                </a:solidFill>
                <a:latin typeface="AdvGTIMES-R"/>
              </a:rPr>
              <a:t> </a:t>
            </a:r>
            <a:r>
              <a:rPr lang="en-ID" dirty="0" err="1">
                <a:solidFill>
                  <a:srgbClr val="000000"/>
                </a:solidFill>
                <a:latin typeface="AdvGTIMES-R"/>
              </a:rPr>
              <a:t>pasti</a:t>
            </a:r>
            <a:r>
              <a:rPr lang="en-ID" dirty="0">
                <a:solidFill>
                  <a:srgbClr val="000000"/>
                </a:solidFill>
                <a:latin typeface="AdvGTIMES-R"/>
              </a:rPr>
              <a:t>? </a:t>
            </a:r>
            <a:r>
              <a:rPr lang="en-ID" dirty="0" err="1">
                <a:solidFill>
                  <a:srgbClr val="000000"/>
                </a:solidFill>
                <a:latin typeface="AdvGTIMES-R"/>
              </a:rPr>
              <a:t>Ini</a:t>
            </a:r>
            <a:r>
              <a:rPr lang="en-ID" dirty="0">
                <a:solidFill>
                  <a:srgbClr val="000000"/>
                </a:solidFill>
                <a:latin typeface="AdvGTIMES-R"/>
              </a:rPr>
              <a:t> </a:t>
            </a:r>
            <a:r>
              <a:rPr lang="en-ID" dirty="0" err="1">
                <a:solidFill>
                  <a:srgbClr val="000000"/>
                </a:solidFill>
                <a:latin typeface="AdvGTIMES-R"/>
              </a:rPr>
              <a:t>adalah</a:t>
            </a:r>
            <a:r>
              <a:rPr lang="en-ID" dirty="0">
                <a:solidFill>
                  <a:srgbClr val="000000"/>
                </a:solidFill>
                <a:latin typeface="AdvGTIMES-R"/>
              </a:rPr>
              <a:t> </a:t>
            </a:r>
            <a:r>
              <a:rPr lang="en-ID" dirty="0" err="1">
                <a:solidFill>
                  <a:srgbClr val="000000"/>
                </a:solidFill>
                <a:latin typeface="AdvGTIMES-R"/>
              </a:rPr>
              <a:t>contoh</a:t>
            </a:r>
            <a:r>
              <a:rPr lang="en-ID" dirty="0">
                <a:solidFill>
                  <a:srgbClr val="000000"/>
                </a:solidFill>
                <a:latin typeface="AdvGTIMES-R"/>
              </a:rPr>
              <a:t> </a:t>
            </a:r>
            <a:r>
              <a:rPr lang="en-ID" dirty="0" err="1">
                <a:solidFill>
                  <a:srgbClr val="000000"/>
                </a:solidFill>
                <a:latin typeface="AdvGTIMES-R"/>
              </a:rPr>
              <a:t>sederhana</a:t>
            </a:r>
            <a:r>
              <a:rPr lang="en-ID" dirty="0">
                <a:solidFill>
                  <a:srgbClr val="000000"/>
                </a:solidFill>
                <a:latin typeface="AdvGTIMES-R"/>
              </a:rPr>
              <a:t> </a:t>
            </a:r>
            <a:r>
              <a:rPr lang="en-ID" dirty="0" err="1">
                <a:solidFill>
                  <a:srgbClr val="000000"/>
                </a:solidFill>
                <a:latin typeface="AdvGTIMES-R"/>
              </a:rPr>
              <a:t>dari</a:t>
            </a:r>
            <a:r>
              <a:rPr lang="en-ID" dirty="0">
                <a:solidFill>
                  <a:srgbClr val="000000"/>
                </a:solidFill>
                <a:latin typeface="AdvGTIMES-R"/>
              </a:rPr>
              <a:t> </a:t>
            </a:r>
            <a:r>
              <a:rPr lang="en-ID" dirty="0" err="1">
                <a:solidFill>
                  <a:srgbClr val="000000"/>
                </a:solidFill>
                <a:latin typeface="AdvGTIMES-R"/>
              </a:rPr>
              <a:t>masalah</a:t>
            </a:r>
            <a:r>
              <a:rPr lang="en-ID" dirty="0">
                <a:solidFill>
                  <a:srgbClr val="000000"/>
                </a:solidFill>
                <a:latin typeface="AdvGTIMES-R"/>
              </a:rPr>
              <a:t> yang </a:t>
            </a:r>
            <a:r>
              <a:rPr lang="en-ID" dirty="0" err="1">
                <a:solidFill>
                  <a:srgbClr val="000000"/>
                </a:solidFill>
                <a:latin typeface="AdvGTIMES-R"/>
              </a:rPr>
              <a:t>dihadapi</a:t>
            </a:r>
            <a:r>
              <a:rPr lang="en-ID" dirty="0">
                <a:solidFill>
                  <a:srgbClr val="000000"/>
                </a:solidFill>
                <a:latin typeface="AdvGTIMES-R"/>
              </a:rPr>
              <a:t> </a:t>
            </a:r>
            <a:r>
              <a:rPr lang="en-ID" dirty="0" err="1">
                <a:solidFill>
                  <a:srgbClr val="000000"/>
                </a:solidFill>
                <a:latin typeface="AdvGTIMES-R"/>
              </a:rPr>
              <a:t>perencana</a:t>
            </a:r>
            <a:r>
              <a:rPr lang="en-ID" dirty="0">
                <a:solidFill>
                  <a:srgbClr val="000000"/>
                </a:solidFill>
                <a:latin typeface="AdvGTIMES-R"/>
              </a:rPr>
              <a:t> </a:t>
            </a:r>
            <a:r>
              <a:rPr lang="en-ID" dirty="0" err="1">
                <a:solidFill>
                  <a:srgbClr val="000000"/>
                </a:solidFill>
                <a:latin typeface="AdvGTIMES-R"/>
              </a:rPr>
              <a:t>sistem</a:t>
            </a:r>
            <a:r>
              <a:rPr lang="en-ID" dirty="0">
                <a:solidFill>
                  <a:srgbClr val="000000"/>
                </a:solidFill>
                <a:latin typeface="AdvGTIMES-R"/>
              </a:rPr>
              <a:t> </a:t>
            </a:r>
            <a:r>
              <a:rPr lang="en-ID" dirty="0" err="1">
                <a:solidFill>
                  <a:srgbClr val="000000"/>
                </a:solidFill>
                <a:latin typeface="AdvGTIMES-R"/>
              </a:rPr>
              <a:t>tenaga</a:t>
            </a:r>
            <a:r>
              <a:rPr lang="en-ID" dirty="0">
                <a:solidFill>
                  <a:srgbClr val="000000"/>
                </a:solidFill>
                <a:latin typeface="AdvGTIMES-R"/>
              </a:rPr>
              <a:t> </a:t>
            </a:r>
            <a:r>
              <a:rPr lang="en-ID" dirty="0" err="1">
                <a:solidFill>
                  <a:srgbClr val="000000"/>
                </a:solidFill>
                <a:latin typeface="AdvGTIMES-R"/>
              </a:rPr>
              <a:t>saat</a:t>
            </a:r>
            <a:r>
              <a:rPr lang="en-ID" dirty="0">
                <a:solidFill>
                  <a:srgbClr val="000000"/>
                </a:solidFill>
                <a:latin typeface="AdvGTIMES-R"/>
              </a:rPr>
              <a:t> </a:t>
            </a:r>
            <a:r>
              <a:rPr lang="en-ID" dirty="0" err="1">
                <a:solidFill>
                  <a:srgbClr val="000000"/>
                </a:solidFill>
                <a:latin typeface="AdvGTIMES-R"/>
              </a:rPr>
              <a:t>ini</a:t>
            </a:r>
            <a:r>
              <a:rPr lang="en-ID" dirty="0">
                <a:solidFill>
                  <a:srgbClr val="000000"/>
                </a:solidFill>
                <a:latin typeface="AdvGTIMES-R"/>
              </a:rPr>
              <a:t>. </a:t>
            </a:r>
            <a:r>
              <a:rPr lang="en-ID" dirty="0" err="1">
                <a:solidFill>
                  <a:srgbClr val="000000"/>
                </a:solidFill>
                <a:latin typeface="AdvGTIMES-R"/>
              </a:rPr>
              <a:t>Jelas</a:t>
            </a:r>
            <a:r>
              <a:rPr lang="en-ID" dirty="0">
                <a:solidFill>
                  <a:srgbClr val="000000"/>
                </a:solidFill>
                <a:latin typeface="AdvGTIMES-R"/>
              </a:rPr>
              <a:t>, </a:t>
            </a:r>
            <a:r>
              <a:rPr lang="en-ID" dirty="0" err="1">
                <a:solidFill>
                  <a:srgbClr val="000000"/>
                </a:solidFill>
                <a:latin typeface="AdvGTIMES-R"/>
              </a:rPr>
              <a:t>beberapa</a:t>
            </a:r>
            <a:r>
              <a:rPr lang="en-ID" dirty="0">
                <a:solidFill>
                  <a:srgbClr val="000000"/>
                </a:solidFill>
                <a:latin typeface="AdvGTIMES-R"/>
              </a:rPr>
              <a:t> </a:t>
            </a:r>
            <a:r>
              <a:rPr lang="en-ID" dirty="0" err="1">
                <a:solidFill>
                  <a:srgbClr val="000000"/>
                </a:solidFill>
                <a:latin typeface="AdvGTIMES-R"/>
              </a:rPr>
              <a:t>jenis</a:t>
            </a:r>
            <a:r>
              <a:rPr lang="en-ID" dirty="0">
                <a:solidFill>
                  <a:srgbClr val="000000"/>
                </a:solidFill>
                <a:latin typeface="AdvGTIMES-R"/>
              </a:rPr>
              <a:t> </a:t>
            </a:r>
            <a:r>
              <a:rPr lang="en-ID" dirty="0" err="1">
                <a:solidFill>
                  <a:srgbClr val="000000"/>
                </a:solidFill>
                <a:latin typeface="AdvGTIMES-R"/>
              </a:rPr>
              <a:t>solusi</a:t>
            </a:r>
            <a:r>
              <a:rPr lang="en-ID" dirty="0">
                <a:solidFill>
                  <a:srgbClr val="000000"/>
                </a:solidFill>
                <a:latin typeface="AdvGTIMES-R"/>
              </a:rPr>
              <a:t> </a:t>
            </a:r>
            <a:r>
              <a:rPr lang="en-ID" dirty="0" err="1">
                <a:solidFill>
                  <a:srgbClr val="000000"/>
                </a:solidFill>
                <a:latin typeface="AdvGTIMES-R"/>
              </a:rPr>
              <a:t>harus</a:t>
            </a:r>
            <a:r>
              <a:rPr lang="en-ID" dirty="0">
                <a:solidFill>
                  <a:srgbClr val="000000"/>
                </a:solidFill>
                <a:latin typeface="AdvGTIMES-R"/>
              </a:rPr>
              <a:t> </a:t>
            </a:r>
            <a:r>
              <a:rPr lang="en-ID" dirty="0" err="1">
                <a:solidFill>
                  <a:srgbClr val="000000"/>
                </a:solidFill>
                <a:latin typeface="AdvGTIMES-R"/>
              </a:rPr>
              <a:t>ditemukan</a:t>
            </a:r>
            <a:r>
              <a:rPr lang="en-ID" dirty="0">
                <a:solidFill>
                  <a:srgbClr val="000000"/>
                </a:solidFill>
                <a:latin typeface="AdvGTIMES-R"/>
              </a:rPr>
              <a:t>.</a:t>
            </a:r>
            <a:endParaRPr lang="en-US" dirty="0"/>
          </a:p>
        </p:txBody>
      </p:sp>
      <p:sp>
        <p:nvSpPr>
          <p:cNvPr id="4" name="Date Placeholder 3"/>
          <p:cNvSpPr>
            <a:spLocks noGrp="1"/>
          </p:cNvSpPr>
          <p:nvPr>
            <p:ph type="dt" sz="half" idx="10"/>
          </p:nvPr>
        </p:nvSpPr>
        <p:spPr/>
        <p:txBody>
          <a:bodyPr/>
          <a:lstStyle/>
          <a:p>
            <a:fld id="{8530B852-2622-459C-B77D-F09747C212FA}" type="datetime9">
              <a:rPr lang="en-US" smtClean="0"/>
              <a:t>10/18/2017 1:14:56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28</a:t>
            </a:fld>
            <a:endParaRPr lang="en-US"/>
          </a:p>
        </p:txBody>
      </p:sp>
      <p:sp>
        <p:nvSpPr>
          <p:cNvPr id="6" name="Rectangle 5"/>
          <p:cNvSpPr/>
          <p:nvPr/>
        </p:nvSpPr>
        <p:spPr>
          <a:xfrm>
            <a:off x="473964" y="187569"/>
            <a:ext cx="8688324" cy="2031325"/>
          </a:xfrm>
          <a:prstGeom prst="rect">
            <a:avLst/>
          </a:prstGeom>
        </p:spPr>
        <p:txBody>
          <a:bodyPr wrap="square">
            <a:spAutoFit/>
          </a:bodyPr>
          <a:lstStyle/>
          <a:p>
            <a:r>
              <a:rPr lang="en-ID" dirty="0" err="1">
                <a:solidFill>
                  <a:srgbClr val="000000"/>
                </a:solidFill>
                <a:latin typeface="AdvGTIMES-R"/>
              </a:rPr>
              <a:t>Masalahnya</a:t>
            </a:r>
            <a:r>
              <a:rPr lang="en-ID" dirty="0">
                <a:solidFill>
                  <a:srgbClr val="000000"/>
                </a:solidFill>
                <a:latin typeface="AdvGTIMES-R"/>
              </a:rPr>
              <a:t> </a:t>
            </a:r>
            <a:r>
              <a:rPr lang="en-ID" dirty="0" err="1">
                <a:solidFill>
                  <a:srgbClr val="000000"/>
                </a:solidFill>
                <a:latin typeface="AdvGTIMES-R"/>
              </a:rPr>
              <a:t>adalah</a:t>
            </a:r>
            <a:r>
              <a:rPr lang="en-ID" dirty="0">
                <a:solidFill>
                  <a:srgbClr val="000000"/>
                </a:solidFill>
                <a:latin typeface="AdvGTIMES-R"/>
              </a:rPr>
              <a:t>, </a:t>
            </a:r>
            <a:r>
              <a:rPr lang="en-ID" dirty="0" err="1">
                <a:solidFill>
                  <a:srgbClr val="000000"/>
                </a:solidFill>
                <a:latin typeface="AdvGTIMES-R"/>
              </a:rPr>
              <a:t>bagaimanapun</a:t>
            </a:r>
            <a:endParaRPr lang="en-ID" dirty="0">
              <a:solidFill>
                <a:srgbClr val="000000"/>
              </a:solidFill>
              <a:latin typeface="AdvGTIMES-R"/>
            </a:endParaRPr>
          </a:p>
          <a:p>
            <a:pPr marL="285750" indent="-285750">
              <a:buFont typeface="Arial" panose="020B0604020202020204" pitchFamily="34" charset="0"/>
              <a:buChar char="•"/>
            </a:pPr>
            <a:r>
              <a:rPr lang="en-ID" dirty="0" err="1">
                <a:solidFill>
                  <a:srgbClr val="000000"/>
                </a:solidFill>
                <a:latin typeface="AdvGTIMES-R"/>
              </a:rPr>
              <a:t>Dimana</a:t>
            </a:r>
            <a:r>
              <a:rPr lang="en-ID" dirty="0">
                <a:solidFill>
                  <a:srgbClr val="000000"/>
                </a:solidFill>
                <a:latin typeface="AdvGTIMES-R"/>
              </a:rPr>
              <a:t> </a:t>
            </a:r>
            <a:r>
              <a:rPr lang="en-ID" dirty="0" err="1">
                <a:solidFill>
                  <a:srgbClr val="000000"/>
                </a:solidFill>
                <a:latin typeface="AdvGTIMES-R"/>
              </a:rPr>
              <a:t>memasang</a:t>
            </a:r>
            <a:r>
              <a:rPr lang="en-ID" dirty="0">
                <a:solidFill>
                  <a:srgbClr val="000000"/>
                </a:solidFill>
                <a:latin typeface="AdvGTIMES-R"/>
              </a:rPr>
              <a:t> </a:t>
            </a:r>
            <a:r>
              <a:rPr lang="en-ID" dirty="0" err="1">
                <a:solidFill>
                  <a:srgbClr val="000000"/>
                </a:solidFill>
                <a:latin typeface="AdvGTIMES-R"/>
              </a:rPr>
              <a:t>perangkat</a:t>
            </a:r>
            <a:r>
              <a:rPr lang="en-ID" dirty="0">
                <a:solidFill>
                  <a:srgbClr val="000000"/>
                </a:solidFill>
                <a:latin typeface="AdvGTIMES-R"/>
              </a:rPr>
              <a:t> </a:t>
            </a:r>
            <a:r>
              <a:rPr lang="en-ID" dirty="0" err="1">
                <a:solidFill>
                  <a:srgbClr val="000000"/>
                </a:solidFill>
                <a:latin typeface="AdvGTIMES-R"/>
              </a:rPr>
              <a:t>ini</a:t>
            </a:r>
            <a:r>
              <a:rPr lang="en-ID" dirty="0">
                <a:solidFill>
                  <a:srgbClr val="000000"/>
                </a:solidFill>
                <a:latin typeface="AdvGTIMES-R"/>
              </a:rPr>
              <a:t>?</a:t>
            </a:r>
          </a:p>
          <a:p>
            <a:pPr marL="285750" indent="-285750">
              <a:buFont typeface="Arial" panose="020B0604020202020204" pitchFamily="34" charset="0"/>
              <a:buChar char="•"/>
            </a:pPr>
            <a:r>
              <a:rPr lang="en-ID" dirty="0" err="1">
                <a:solidFill>
                  <a:srgbClr val="000000"/>
                </a:solidFill>
                <a:latin typeface="AdvGTIMES-R"/>
              </a:rPr>
              <a:t>Berapa</a:t>
            </a:r>
            <a:r>
              <a:rPr lang="en-ID" dirty="0">
                <a:solidFill>
                  <a:srgbClr val="000000"/>
                </a:solidFill>
                <a:latin typeface="AdvGTIMES-R"/>
              </a:rPr>
              <a:t> </a:t>
            </a:r>
            <a:r>
              <a:rPr lang="en-ID" dirty="0" err="1">
                <a:solidFill>
                  <a:srgbClr val="000000"/>
                </a:solidFill>
                <a:latin typeface="AdvGTIMES-R"/>
              </a:rPr>
              <a:t>Kapasitas</a:t>
            </a:r>
            <a:r>
              <a:rPr lang="en-ID" dirty="0">
                <a:solidFill>
                  <a:srgbClr val="000000"/>
                </a:solidFill>
                <a:latin typeface="AdvGTIMES-R"/>
              </a:rPr>
              <a:t> yang </a:t>
            </a:r>
            <a:r>
              <a:rPr lang="en-ID" dirty="0" err="1">
                <a:solidFill>
                  <a:srgbClr val="000000"/>
                </a:solidFill>
                <a:latin typeface="AdvGTIMES-R"/>
              </a:rPr>
              <a:t>harus</a:t>
            </a:r>
            <a:r>
              <a:rPr lang="en-ID" dirty="0">
                <a:solidFill>
                  <a:srgbClr val="000000"/>
                </a:solidFill>
                <a:latin typeface="AdvGTIMES-R"/>
              </a:rPr>
              <a:t> </a:t>
            </a:r>
            <a:r>
              <a:rPr lang="en-ID" dirty="0" err="1">
                <a:solidFill>
                  <a:srgbClr val="000000"/>
                </a:solidFill>
                <a:latin typeface="AdvGTIMES-R"/>
              </a:rPr>
              <a:t>kita</a:t>
            </a:r>
            <a:r>
              <a:rPr lang="en-ID" dirty="0">
                <a:solidFill>
                  <a:srgbClr val="000000"/>
                </a:solidFill>
                <a:latin typeface="AdvGTIMES-R"/>
              </a:rPr>
              <a:t> </a:t>
            </a:r>
            <a:r>
              <a:rPr lang="en-ID" dirty="0" err="1">
                <a:solidFill>
                  <a:srgbClr val="000000"/>
                </a:solidFill>
                <a:latin typeface="AdvGTIMES-R"/>
              </a:rPr>
              <a:t>pasangkan</a:t>
            </a:r>
            <a:r>
              <a:rPr lang="en-ID" dirty="0">
                <a:solidFill>
                  <a:srgbClr val="000000"/>
                </a:solidFill>
                <a:latin typeface="AdvGTIMES-R"/>
              </a:rPr>
              <a:t>?</a:t>
            </a:r>
          </a:p>
          <a:p>
            <a:pPr marL="285750" indent="-285750">
              <a:buFont typeface="Arial" panose="020B0604020202020204" pitchFamily="34" charset="0"/>
              <a:buChar char="•"/>
            </a:pPr>
            <a:r>
              <a:rPr lang="en-ID" dirty="0" err="1">
                <a:solidFill>
                  <a:srgbClr val="000000"/>
                </a:solidFill>
                <a:latin typeface="AdvGTIMES-R"/>
              </a:rPr>
              <a:t>Tipe</a:t>
            </a:r>
            <a:r>
              <a:rPr lang="en-ID" dirty="0">
                <a:solidFill>
                  <a:srgbClr val="000000"/>
                </a:solidFill>
                <a:latin typeface="AdvGTIMES-R"/>
              </a:rPr>
              <a:t> </a:t>
            </a:r>
            <a:r>
              <a:rPr lang="en-ID" dirty="0" err="1">
                <a:solidFill>
                  <a:srgbClr val="000000"/>
                </a:solidFill>
                <a:latin typeface="AdvGTIMES-R"/>
              </a:rPr>
              <a:t>apa</a:t>
            </a:r>
            <a:r>
              <a:rPr lang="en-ID" dirty="0">
                <a:solidFill>
                  <a:srgbClr val="000000"/>
                </a:solidFill>
                <a:latin typeface="AdvGTIMES-R"/>
              </a:rPr>
              <a:t> yang </a:t>
            </a:r>
            <a:r>
              <a:rPr lang="en-ID" dirty="0" err="1">
                <a:solidFill>
                  <a:srgbClr val="000000"/>
                </a:solidFill>
                <a:latin typeface="AdvGTIMES-R"/>
              </a:rPr>
              <a:t>harus</a:t>
            </a:r>
            <a:r>
              <a:rPr lang="en-ID" dirty="0">
                <a:solidFill>
                  <a:srgbClr val="000000"/>
                </a:solidFill>
                <a:latin typeface="AdvGTIMES-R"/>
              </a:rPr>
              <a:t> </a:t>
            </a:r>
            <a:r>
              <a:rPr lang="en-ID" dirty="0" err="1">
                <a:solidFill>
                  <a:srgbClr val="000000"/>
                </a:solidFill>
                <a:latin typeface="AdvGTIMES-R"/>
              </a:rPr>
              <a:t>kita</a:t>
            </a:r>
            <a:r>
              <a:rPr lang="en-ID" dirty="0">
                <a:solidFill>
                  <a:srgbClr val="000000"/>
                </a:solidFill>
                <a:latin typeface="AdvGTIMES-R"/>
              </a:rPr>
              <a:t> </a:t>
            </a:r>
            <a:r>
              <a:rPr lang="en-ID" dirty="0" err="1">
                <a:solidFill>
                  <a:srgbClr val="000000"/>
                </a:solidFill>
                <a:latin typeface="AdvGTIMES-R"/>
              </a:rPr>
              <a:t>gunakan</a:t>
            </a:r>
            <a:r>
              <a:rPr lang="en-ID" dirty="0">
                <a:solidFill>
                  <a:srgbClr val="000000"/>
                </a:solidFill>
                <a:latin typeface="AdvGTIMES-R"/>
              </a:rPr>
              <a:t>?</a:t>
            </a:r>
          </a:p>
          <a:p>
            <a:r>
              <a:rPr lang="en-ID" dirty="0" err="1">
                <a:solidFill>
                  <a:srgbClr val="000000"/>
                </a:solidFill>
                <a:latin typeface="AdvGTIMES-R"/>
              </a:rPr>
              <a:t>Jenis</a:t>
            </a:r>
            <a:r>
              <a:rPr lang="en-ID" dirty="0">
                <a:solidFill>
                  <a:srgbClr val="000000"/>
                </a:solidFill>
                <a:latin typeface="AdvGTIMES-R"/>
              </a:rPr>
              <a:t> </a:t>
            </a:r>
            <a:r>
              <a:rPr lang="en-ID" dirty="0" err="1">
                <a:solidFill>
                  <a:srgbClr val="000000"/>
                </a:solidFill>
                <a:latin typeface="AdvGTIMES-R"/>
              </a:rPr>
              <a:t>studi</a:t>
            </a:r>
            <a:r>
              <a:rPr lang="en-ID" dirty="0">
                <a:solidFill>
                  <a:srgbClr val="000000"/>
                </a:solidFill>
                <a:latin typeface="AdvGTIMES-R"/>
              </a:rPr>
              <a:t> </a:t>
            </a:r>
            <a:r>
              <a:rPr lang="en-ID" dirty="0" err="1">
                <a:solidFill>
                  <a:srgbClr val="000000"/>
                </a:solidFill>
                <a:latin typeface="AdvGTIMES-R"/>
              </a:rPr>
              <a:t>ini</a:t>
            </a:r>
            <a:r>
              <a:rPr lang="en-ID" dirty="0">
                <a:solidFill>
                  <a:srgbClr val="000000"/>
                </a:solidFill>
                <a:latin typeface="AdvGTIMES-R"/>
              </a:rPr>
              <a:t> </a:t>
            </a:r>
            <a:r>
              <a:rPr lang="en-ID" dirty="0" err="1">
                <a:solidFill>
                  <a:srgbClr val="000000"/>
                </a:solidFill>
                <a:latin typeface="AdvGTIMES-R"/>
              </a:rPr>
              <a:t>biasanya</a:t>
            </a:r>
            <a:r>
              <a:rPr lang="en-ID" dirty="0">
                <a:solidFill>
                  <a:srgbClr val="000000"/>
                </a:solidFill>
                <a:latin typeface="AdvGTIMES-R"/>
              </a:rPr>
              <a:t> </a:t>
            </a:r>
            <a:r>
              <a:rPr lang="en-ID" dirty="0" err="1">
                <a:solidFill>
                  <a:srgbClr val="000000"/>
                </a:solidFill>
                <a:latin typeface="AdvGTIMES-R"/>
              </a:rPr>
              <a:t>disebut</a:t>
            </a:r>
            <a:r>
              <a:rPr lang="en-ID" dirty="0">
                <a:solidFill>
                  <a:srgbClr val="000000"/>
                </a:solidFill>
                <a:latin typeface="AdvGTIMES-R"/>
              </a:rPr>
              <a:t> </a:t>
            </a:r>
            <a:r>
              <a:rPr lang="en-ID" dirty="0" err="1">
                <a:solidFill>
                  <a:srgbClr val="000000"/>
                </a:solidFill>
                <a:latin typeface="AdvGTIMES-R"/>
              </a:rPr>
              <a:t>sebagai</a:t>
            </a:r>
            <a:r>
              <a:rPr lang="en-ID" dirty="0">
                <a:solidFill>
                  <a:srgbClr val="000000"/>
                </a:solidFill>
                <a:latin typeface="AdvGTIMES-R"/>
              </a:rPr>
              <a:t> Reactive Power Planning (RPP) </a:t>
            </a:r>
            <a:r>
              <a:rPr lang="en-ID" dirty="0" err="1">
                <a:solidFill>
                  <a:srgbClr val="000000"/>
                </a:solidFill>
                <a:latin typeface="AdvGTIMES-R"/>
              </a:rPr>
              <a:t>dan</a:t>
            </a:r>
            <a:r>
              <a:rPr lang="en-ID" dirty="0">
                <a:solidFill>
                  <a:srgbClr val="000000"/>
                </a:solidFill>
                <a:latin typeface="AdvGTIMES-R"/>
              </a:rPr>
              <a:t> </a:t>
            </a:r>
            <a:r>
              <a:rPr lang="en-ID" dirty="0" err="1">
                <a:solidFill>
                  <a:srgbClr val="000000"/>
                </a:solidFill>
                <a:latin typeface="AdvGTIMES-R"/>
              </a:rPr>
              <a:t>merupakan</a:t>
            </a:r>
            <a:r>
              <a:rPr lang="en-ID" dirty="0">
                <a:solidFill>
                  <a:srgbClr val="000000"/>
                </a:solidFill>
                <a:latin typeface="AdvGTIMES-R"/>
              </a:rPr>
              <a:t> </a:t>
            </a:r>
            <a:r>
              <a:rPr lang="en-ID" dirty="0" err="1">
                <a:solidFill>
                  <a:srgbClr val="000000"/>
                </a:solidFill>
                <a:latin typeface="AdvGTIMES-R"/>
              </a:rPr>
              <a:t>langkah</a:t>
            </a:r>
            <a:r>
              <a:rPr lang="en-ID" dirty="0">
                <a:solidFill>
                  <a:srgbClr val="000000"/>
                </a:solidFill>
                <a:latin typeface="AdvGTIMES-R"/>
              </a:rPr>
              <a:t> yang </a:t>
            </a:r>
            <a:r>
              <a:rPr lang="en-ID" dirty="0" err="1">
                <a:solidFill>
                  <a:srgbClr val="000000"/>
                </a:solidFill>
                <a:latin typeface="AdvGTIMES-R"/>
              </a:rPr>
              <a:t>diperlukan</a:t>
            </a:r>
            <a:r>
              <a:rPr lang="en-ID" dirty="0">
                <a:solidFill>
                  <a:srgbClr val="000000"/>
                </a:solidFill>
                <a:latin typeface="AdvGTIMES-R"/>
              </a:rPr>
              <a:t> yang </a:t>
            </a:r>
            <a:r>
              <a:rPr lang="en-ID" dirty="0" err="1">
                <a:solidFill>
                  <a:srgbClr val="000000"/>
                </a:solidFill>
                <a:latin typeface="AdvGTIMES-R"/>
              </a:rPr>
              <a:t>jelas</a:t>
            </a:r>
            <a:r>
              <a:rPr lang="en-ID" dirty="0">
                <a:solidFill>
                  <a:srgbClr val="000000"/>
                </a:solidFill>
                <a:latin typeface="AdvGTIMES-R"/>
              </a:rPr>
              <a:t> </a:t>
            </a:r>
            <a:r>
              <a:rPr lang="en-ID" dirty="0" err="1">
                <a:solidFill>
                  <a:srgbClr val="000000"/>
                </a:solidFill>
                <a:latin typeface="AdvGTIMES-R"/>
              </a:rPr>
              <a:t>dalam</a:t>
            </a:r>
            <a:r>
              <a:rPr lang="en-ID" dirty="0">
                <a:solidFill>
                  <a:srgbClr val="000000"/>
                </a:solidFill>
                <a:latin typeface="AdvGTIMES-R"/>
              </a:rPr>
              <a:t> proses </a:t>
            </a:r>
            <a:r>
              <a:rPr lang="en-ID" dirty="0" err="1">
                <a:solidFill>
                  <a:srgbClr val="000000"/>
                </a:solidFill>
                <a:latin typeface="AdvGTIMES-R"/>
              </a:rPr>
              <a:t>perencanaan</a:t>
            </a:r>
            <a:r>
              <a:rPr lang="en-ID" dirty="0">
                <a:solidFill>
                  <a:srgbClr val="000000"/>
                </a:solidFill>
                <a:latin typeface="AdvGTIMES-R"/>
              </a:rPr>
              <a:t> </a:t>
            </a:r>
            <a:r>
              <a:rPr lang="en-ID" dirty="0" err="1">
                <a:solidFill>
                  <a:srgbClr val="000000"/>
                </a:solidFill>
                <a:latin typeface="AdvGTIMES-R"/>
              </a:rPr>
              <a:t>sistem</a:t>
            </a:r>
            <a:r>
              <a:rPr lang="en-ID" dirty="0">
                <a:solidFill>
                  <a:srgbClr val="000000"/>
                </a:solidFill>
                <a:latin typeface="AdvGTIMES-R"/>
              </a:rPr>
              <a:t> </a:t>
            </a:r>
            <a:r>
              <a:rPr lang="en-ID" dirty="0" err="1">
                <a:solidFill>
                  <a:srgbClr val="000000"/>
                </a:solidFill>
                <a:latin typeface="AdvGTIMES-R"/>
              </a:rPr>
              <a:t>tenaga</a:t>
            </a:r>
            <a:r>
              <a:rPr lang="en-ID" dirty="0">
                <a:solidFill>
                  <a:srgbClr val="000000"/>
                </a:solidFill>
                <a:latin typeface="AdvGTIMES-R"/>
              </a:rPr>
              <a:t>.</a:t>
            </a:r>
            <a:endParaRPr lang="en-US" dirty="0"/>
          </a:p>
        </p:txBody>
      </p:sp>
    </p:spTree>
    <p:extLst>
      <p:ext uri="{BB962C8B-B14F-4D97-AF65-F5344CB8AC3E}">
        <p14:creationId xmlns:p14="http://schemas.microsoft.com/office/powerpoint/2010/main" val="38226898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228" y="277440"/>
            <a:ext cx="4953000" cy="830997"/>
          </a:xfrm>
          <a:prstGeom prst="rect">
            <a:avLst/>
          </a:prstGeom>
        </p:spPr>
        <p:txBody>
          <a:bodyPr>
            <a:spAutoFit/>
          </a:bodyPr>
          <a:lstStyle/>
          <a:p>
            <a:r>
              <a:rPr lang="en-US" sz="2400" dirty="0">
                <a:latin typeface="AdvGTIMES-B"/>
              </a:rPr>
              <a:t>Chapter 2</a:t>
            </a:r>
          </a:p>
          <a:p>
            <a:r>
              <a:rPr lang="id-ID" sz="2400" dirty="0"/>
              <a:t>Teknik Optimasi</a:t>
            </a:r>
            <a:endParaRPr lang="en-US" sz="2400" dirty="0"/>
          </a:p>
        </p:txBody>
      </p:sp>
      <p:sp>
        <p:nvSpPr>
          <p:cNvPr id="3" name="Rectangle 2"/>
          <p:cNvSpPr/>
          <p:nvPr/>
        </p:nvSpPr>
        <p:spPr>
          <a:xfrm>
            <a:off x="300228" y="1305806"/>
            <a:ext cx="2124299" cy="400110"/>
          </a:xfrm>
          <a:prstGeom prst="rect">
            <a:avLst/>
          </a:prstGeom>
        </p:spPr>
        <p:txBody>
          <a:bodyPr wrap="none">
            <a:spAutoFit/>
          </a:bodyPr>
          <a:lstStyle/>
          <a:p>
            <a:r>
              <a:rPr lang="en-US" sz="2000" dirty="0">
                <a:latin typeface="AdvGTIMES-B"/>
              </a:rPr>
              <a:t>2.1 </a:t>
            </a:r>
            <a:r>
              <a:rPr lang="en-US" sz="2000" dirty="0" err="1" smtClean="0">
                <a:latin typeface="AdvGTIMES-B"/>
              </a:rPr>
              <a:t>Pendahuluan</a:t>
            </a:r>
            <a:endParaRPr lang="en-US" dirty="0"/>
          </a:p>
        </p:txBody>
      </p:sp>
      <p:sp>
        <p:nvSpPr>
          <p:cNvPr id="4" name="Rectangle 3"/>
          <p:cNvSpPr/>
          <p:nvPr/>
        </p:nvSpPr>
        <p:spPr>
          <a:xfrm>
            <a:off x="684276" y="1779687"/>
            <a:ext cx="8615172" cy="1754326"/>
          </a:xfrm>
          <a:prstGeom prst="rect">
            <a:avLst/>
          </a:prstGeom>
        </p:spPr>
        <p:txBody>
          <a:bodyPr wrap="square">
            <a:spAutoFit/>
          </a:bodyPr>
          <a:lstStyle/>
          <a:p>
            <a:r>
              <a:rPr lang="en-ID" dirty="0" err="1">
                <a:latin typeface="AdvGTIMES-R"/>
              </a:rPr>
              <a:t>Dalam</a:t>
            </a:r>
            <a:r>
              <a:rPr lang="en-ID" dirty="0">
                <a:latin typeface="AdvGTIMES-R"/>
              </a:rPr>
              <a:t> </a:t>
            </a:r>
            <a:r>
              <a:rPr lang="en-ID" dirty="0" err="1">
                <a:latin typeface="AdvGTIMES-R"/>
              </a:rPr>
              <a:t>kehidupan</a:t>
            </a:r>
            <a:r>
              <a:rPr lang="en-ID" dirty="0">
                <a:latin typeface="AdvGTIMES-R"/>
              </a:rPr>
              <a:t> </a:t>
            </a:r>
            <a:r>
              <a:rPr lang="en-ID" dirty="0" err="1">
                <a:latin typeface="AdvGTIMES-R"/>
              </a:rPr>
              <a:t>sehari-hari</a:t>
            </a:r>
            <a:r>
              <a:rPr lang="en-ID" dirty="0">
                <a:latin typeface="AdvGTIMES-R"/>
              </a:rPr>
              <a:t>, </a:t>
            </a:r>
            <a:r>
              <a:rPr lang="en-ID" dirty="0" err="1">
                <a:latin typeface="AdvGTIMES-R"/>
              </a:rPr>
              <a:t>kita</a:t>
            </a:r>
            <a:r>
              <a:rPr lang="en-ID" dirty="0">
                <a:latin typeface="AdvGTIMES-R"/>
              </a:rPr>
              <a:t> </a:t>
            </a:r>
            <a:r>
              <a:rPr lang="en-ID" dirty="0" err="1">
                <a:latin typeface="AdvGTIMES-R"/>
              </a:rPr>
              <a:t>semua</a:t>
            </a:r>
            <a:r>
              <a:rPr lang="en-ID" dirty="0">
                <a:latin typeface="AdvGTIMES-R"/>
              </a:rPr>
              <a:t> </a:t>
            </a:r>
            <a:r>
              <a:rPr lang="en-ID" dirty="0" err="1">
                <a:latin typeface="AdvGTIMES-R"/>
              </a:rPr>
              <a:t>dihadapkan</a:t>
            </a:r>
            <a:r>
              <a:rPr lang="en-ID" dirty="0">
                <a:latin typeface="AdvGTIMES-R"/>
              </a:rPr>
              <a:t> </a:t>
            </a:r>
            <a:r>
              <a:rPr lang="en-ID" dirty="0" err="1">
                <a:latin typeface="AdvGTIMES-R"/>
              </a:rPr>
              <a:t>pada</a:t>
            </a:r>
            <a:r>
              <a:rPr lang="en-ID" dirty="0">
                <a:latin typeface="AdvGTIMES-R"/>
              </a:rPr>
              <a:t> </a:t>
            </a:r>
            <a:r>
              <a:rPr lang="en-ID" dirty="0" err="1">
                <a:latin typeface="AdvGTIMES-R"/>
              </a:rPr>
              <a:t>beberapa</a:t>
            </a:r>
            <a:r>
              <a:rPr lang="en-ID" dirty="0">
                <a:latin typeface="AdvGTIMES-R"/>
              </a:rPr>
              <a:t> </a:t>
            </a:r>
            <a:r>
              <a:rPr lang="en-ID" dirty="0" err="1">
                <a:latin typeface="AdvGTIMES-R"/>
              </a:rPr>
              <a:t>keputusan</a:t>
            </a:r>
            <a:r>
              <a:rPr lang="en-ID" dirty="0">
                <a:latin typeface="AdvGTIMES-R"/>
              </a:rPr>
              <a:t>. </a:t>
            </a:r>
            <a:r>
              <a:rPr lang="en-ID" dirty="0" err="1">
                <a:latin typeface="AdvGTIMES-R"/>
              </a:rPr>
              <a:t>Biasanya</a:t>
            </a:r>
            <a:r>
              <a:rPr lang="en-ID" dirty="0">
                <a:latin typeface="AdvGTIMES-R"/>
              </a:rPr>
              <a:t>, Kami </a:t>
            </a:r>
            <a:r>
              <a:rPr lang="en-ID" dirty="0" err="1">
                <a:latin typeface="AdvGTIMES-R"/>
              </a:rPr>
              <a:t>mencoba</a:t>
            </a:r>
            <a:r>
              <a:rPr lang="en-ID" dirty="0">
                <a:latin typeface="AdvGTIMES-R"/>
              </a:rPr>
              <a:t> </a:t>
            </a:r>
            <a:r>
              <a:rPr lang="en-ID" dirty="0" err="1">
                <a:latin typeface="AdvGTIMES-R"/>
              </a:rPr>
              <a:t>untuk</a:t>
            </a:r>
            <a:r>
              <a:rPr lang="en-ID" dirty="0">
                <a:latin typeface="AdvGTIMES-R"/>
              </a:rPr>
              <a:t> </a:t>
            </a:r>
            <a:r>
              <a:rPr lang="en-ID" dirty="0" err="1">
                <a:latin typeface="AdvGTIMES-R"/>
              </a:rPr>
              <a:t>memutuskan</a:t>
            </a:r>
            <a:r>
              <a:rPr lang="en-ID" dirty="0">
                <a:latin typeface="AdvGTIMES-R"/>
              </a:rPr>
              <a:t> yang </a:t>
            </a:r>
            <a:r>
              <a:rPr lang="en-ID" dirty="0" err="1">
                <a:latin typeface="AdvGTIMES-R"/>
              </a:rPr>
              <a:t>terbaik</a:t>
            </a:r>
            <a:r>
              <a:rPr lang="en-ID" dirty="0">
                <a:latin typeface="AdvGTIMES-R"/>
              </a:rPr>
              <a:t>. </a:t>
            </a:r>
            <a:r>
              <a:rPr lang="en-ID" dirty="0" err="1">
                <a:latin typeface="AdvGTIMES-R"/>
              </a:rPr>
              <a:t>Jika</a:t>
            </a:r>
            <a:r>
              <a:rPr lang="en-ID" dirty="0">
                <a:latin typeface="AdvGTIMES-R"/>
              </a:rPr>
              <a:t> </a:t>
            </a:r>
            <a:r>
              <a:rPr lang="en-ID" dirty="0" err="1">
                <a:latin typeface="AdvGTIMES-R"/>
              </a:rPr>
              <a:t>seseorang</a:t>
            </a:r>
            <a:r>
              <a:rPr lang="en-ID" dirty="0">
                <a:latin typeface="AdvGTIMES-R"/>
              </a:rPr>
              <a:t> </a:t>
            </a:r>
            <a:r>
              <a:rPr lang="en-ID" dirty="0" err="1">
                <a:latin typeface="AdvGTIMES-R"/>
              </a:rPr>
              <a:t>membeli</a:t>
            </a:r>
            <a:r>
              <a:rPr lang="en-ID" dirty="0">
                <a:latin typeface="AdvGTIMES-R"/>
              </a:rPr>
              <a:t> </a:t>
            </a:r>
            <a:r>
              <a:rPr lang="en-ID" dirty="0" err="1">
                <a:latin typeface="AdvGTIMES-R"/>
              </a:rPr>
              <a:t>komoditas</a:t>
            </a:r>
            <a:r>
              <a:rPr lang="en-ID" dirty="0">
                <a:latin typeface="AdvGTIMES-R"/>
              </a:rPr>
              <a:t>, </a:t>
            </a:r>
            <a:r>
              <a:rPr lang="en-ID" dirty="0" err="1">
                <a:latin typeface="AdvGTIMES-R"/>
              </a:rPr>
              <a:t>dia</a:t>
            </a:r>
            <a:r>
              <a:rPr lang="en-ID" dirty="0">
                <a:latin typeface="AdvGTIMES-R"/>
              </a:rPr>
              <a:t> </a:t>
            </a:r>
            <a:r>
              <a:rPr lang="en-ID" dirty="0" err="1">
                <a:latin typeface="AdvGTIMES-R"/>
              </a:rPr>
              <a:t>mencoba</a:t>
            </a:r>
            <a:r>
              <a:rPr lang="en-ID" dirty="0">
                <a:latin typeface="AdvGTIMES-R"/>
              </a:rPr>
              <a:t> </a:t>
            </a:r>
            <a:r>
              <a:rPr lang="en-ID" dirty="0" err="1">
                <a:latin typeface="AdvGTIMES-R"/>
              </a:rPr>
              <a:t>beli</a:t>
            </a:r>
            <a:r>
              <a:rPr lang="en-ID" dirty="0">
                <a:latin typeface="AdvGTIMES-R"/>
              </a:rPr>
              <a:t> </a:t>
            </a:r>
            <a:r>
              <a:rPr lang="en-ID" dirty="0" err="1">
                <a:latin typeface="AdvGTIMES-R"/>
              </a:rPr>
              <a:t>kualitas</a:t>
            </a:r>
            <a:r>
              <a:rPr lang="en-ID" dirty="0">
                <a:latin typeface="AdvGTIMES-R"/>
              </a:rPr>
              <a:t> </a:t>
            </a:r>
            <a:r>
              <a:rPr lang="en-ID" dirty="0" err="1">
                <a:latin typeface="AdvGTIMES-R"/>
              </a:rPr>
              <a:t>terbaik</a:t>
            </a:r>
            <a:r>
              <a:rPr lang="en-ID" dirty="0">
                <a:latin typeface="AdvGTIMES-R"/>
              </a:rPr>
              <a:t>, </a:t>
            </a:r>
            <a:r>
              <a:rPr lang="en-ID" dirty="0" err="1">
                <a:latin typeface="AdvGTIMES-R"/>
              </a:rPr>
              <a:t>namun</a:t>
            </a:r>
            <a:r>
              <a:rPr lang="en-ID" dirty="0">
                <a:latin typeface="AdvGTIMES-R"/>
              </a:rPr>
              <a:t> </a:t>
            </a:r>
            <a:r>
              <a:rPr lang="en-ID" dirty="0" err="1">
                <a:latin typeface="AdvGTIMES-R"/>
              </a:rPr>
              <a:t>dengan</a:t>
            </a:r>
            <a:r>
              <a:rPr lang="en-ID" dirty="0">
                <a:latin typeface="AdvGTIMES-R"/>
              </a:rPr>
              <a:t> </a:t>
            </a:r>
            <a:r>
              <a:rPr lang="en-ID" dirty="0" err="1">
                <a:latin typeface="AdvGTIMES-R"/>
              </a:rPr>
              <a:t>biaya</a:t>
            </a:r>
            <a:r>
              <a:rPr lang="en-ID" dirty="0">
                <a:latin typeface="AdvGTIMES-R"/>
              </a:rPr>
              <a:t> paling </a:t>
            </a:r>
            <a:r>
              <a:rPr lang="en-ID" dirty="0" err="1">
                <a:latin typeface="AdvGTIMES-R"/>
              </a:rPr>
              <a:t>sedikit</a:t>
            </a:r>
            <a:r>
              <a:rPr lang="en-ID" dirty="0">
                <a:latin typeface="AdvGTIMES-R"/>
              </a:rPr>
              <a:t>. </a:t>
            </a:r>
            <a:r>
              <a:rPr lang="en-ID" dirty="0" err="1">
                <a:latin typeface="AdvGTIMES-R"/>
              </a:rPr>
              <a:t>Jenis</a:t>
            </a:r>
            <a:r>
              <a:rPr lang="en-ID" dirty="0">
                <a:latin typeface="AdvGTIMES-R"/>
              </a:rPr>
              <a:t> </a:t>
            </a:r>
            <a:r>
              <a:rPr lang="en-ID" dirty="0" err="1">
                <a:latin typeface="AdvGTIMES-R"/>
              </a:rPr>
              <a:t>pengambilan</a:t>
            </a:r>
            <a:r>
              <a:rPr lang="en-ID" dirty="0">
                <a:latin typeface="AdvGTIMES-R"/>
              </a:rPr>
              <a:t> </a:t>
            </a:r>
            <a:r>
              <a:rPr lang="en-ID" dirty="0" err="1">
                <a:latin typeface="AdvGTIMES-R"/>
              </a:rPr>
              <a:t>keputusan</a:t>
            </a:r>
            <a:r>
              <a:rPr lang="en-ID" dirty="0">
                <a:latin typeface="AdvGTIMES-R"/>
              </a:rPr>
              <a:t> </a:t>
            </a:r>
            <a:r>
              <a:rPr lang="en-ID" dirty="0" err="1">
                <a:latin typeface="AdvGTIMES-R"/>
              </a:rPr>
              <a:t>ini</a:t>
            </a:r>
            <a:r>
              <a:rPr lang="en-ID" dirty="0">
                <a:latin typeface="AdvGTIMES-R"/>
              </a:rPr>
              <a:t> </a:t>
            </a:r>
            <a:r>
              <a:rPr lang="en-ID" dirty="0" err="1">
                <a:latin typeface="AdvGTIMES-R"/>
              </a:rPr>
              <a:t>adalah</a:t>
            </a:r>
            <a:r>
              <a:rPr lang="en-ID" dirty="0">
                <a:latin typeface="AdvGTIMES-R"/>
              </a:rPr>
              <a:t> </a:t>
            </a:r>
            <a:r>
              <a:rPr lang="en-ID" dirty="0" err="1">
                <a:latin typeface="AdvGTIMES-R"/>
              </a:rPr>
              <a:t>dikategorikan</a:t>
            </a:r>
            <a:r>
              <a:rPr lang="en-ID" dirty="0">
                <a:latin typeface="AdvGTIMES-R"/>
              </a:rPr>
              <a:t> </a:t>
            </a:r>
            <a:r>
              <a:rPr lang="en-ID" dirty="0" err="1">
                <a:latin typeface="AdvGTIMES-R"/>
              </a:rPr>
              <a:t>sebagai</a:t>
            </a:r>
            <a:r>
              <a:rPr lang="en-ID" dirty="0">
                <a:latin typeface="AdvGTIMES-R"/>
              </a:rPr>
              <a:t> </a:t>
            </a:r>
            <a:r>
              <a:rPr lang="en-ID" dirty="0" err="1">
                <a:latin typeface="AdvGTIMES-R"/>
              </a:rPr>
              <a:t>masalah</a:t>
            </a:r>
            <a:r>
              <a:rPr lang="en-ID" dirty="0">
                <a:latin typeface="AdvGTIMES-R"/>
              </a:rPr>
              <a:t> </a:t>
            </a:r>
            <a:r>
              <a:rPr lang="en-ID" dirty="0" err="1">
                <a:latin typeface="AdvGTIMES-R"/>
              </a:rPr>
              <a:t>optimasi</a:t>
            </a:r>
            <a:r>
              <a:rPr lang="en-ID" dirty="0">
                <a:latin typeface="AdvGTIMES-R"/>
              </a:rPr>
              <a:t> </a:t>
            </a:r>
            <a:r>
              <a:rPr lang="en-ID" dirty="0" err="1">
                <a:latin typeface="AdvGTIMES-R"/>
              </a:rPr>
              <a:t>dimana</a:t>
            </a:r>
            <a:r>
              <a:rPr lang="en-ID" dirty="0">
                <a:latin typeface="AdvGTIMES-R"/>
              </a:rPr>
              <a:t> </a:t>
            </a:r>
            <a:r>
              <a:rPr lang="en-ID" dirty="0" err="1">
                <a:latin typeface="AdvGTIMES-R"/>
              </a:rPr>
              <a:t>tujuannya</a:t>
            </a:r>
            <a:r>
              <a:rPr lang="en-ID" dirty="0">
                <a:latin typeface="AdvGTIMES-R"/>
              </a:rPr>
              <a:t> </a:t>
            </a:r>
            <a:r>
              <a:rPr lang="en-ID" dirty="0" err="1">
                <a:latin typeface="AdvGTIMES-R"/>
              </a:rPr>
              <a:t>adalah</a:t>
            </a:r>
            <a:r>
              <a:rPr lang="en-ID" dirty="0">
                <a:latin typeface="AdvGTIMES-R"/>
              </a:rPr>
              <a:t> </a:t>
            </a:r>
            <a:r>
              <a:rPr lang="en-ID" dirty="0" err="1">
                <a:latin typeface="AdvGTIMES-R"/>
              </a:rPr>
              <a:t>untuk</a:t>
            </a:r>
            <a:r>
              <a:rPr lang="en-ID" dirty="0">
                <a:latin typeface="AdvGTIMES-R"/>
              </a:rPr>
              <a:t> </a:t>
            </a:r>
            <a:r>
              <a:rPr lang="en-ID" dirty="0" err="1">
                <a:latin typeface="AdvGTIMES-R"/>
              </a:rPr>
              <a:t>mencari</a:t>
            </a:r>
            <a:r>
              <a:rPr lang="en-ID" dirty="0">
                <a:latin typeface="AdvGTIMES-R"/>
              </a:rPr>
              <a:t> yang optimal </a:t>
            </a:r>
            <a:r>
              <a:rPr lang="en-ID" dirty="0" err="1">
                <a:latin typeface="AdvGTIMES-R"/>
              </a:rPr>
              <a:t>solusi</a:t>
            </a:r>
            <a:r>
              <a:rPr lang="en-ID" dirty="0">
                <a:latin typeface="AdvGTIMES-R"/>
              </a:rPr>
              <a:t>; </a:t>
            </a:r>
            <a:r>
              <a:rPr lang="en-ID" dirty="0" err="1">
                <a:latin typeface="AdvGTIMES-R"/>
              </a:rPr>
              <a:t>dimana</a:t>
            </a:r>
            <a:r>
              <a:rPr lang="en-ID" dirty="0">
                <a:latin typeface="AdvGTIMES-R"/>
              </a:rPr>
              <a:t> </a:t>
            </a:r>
            <a:r>
              <a:rPr lang="en-ID" dirty="0" err="1">
                <a:latin typeface="AdvGTIMES-R"/>
              </a:rPr>
              <a:t>optimumnya</a:t>
            </a:r>
            <a:r>
              <a:rPr lang="en-ID" dirty="0">
                <a:latin typeface="AdvGTIMES-R"/>
              </a:rPr>
              <a:t> </a:t>
            </a:r>
            <a:r>
              <a:rPr lang="en-ID" dirty="0" err="1">
                <a:latin typeface="AdvGTIMES-R"/>
              </a:rPr>
              <a:t>mungkin</a:t>
            </a:r>
            <a:r>
              <a:rPr lang="en-ID" dirty="0">
                <a:latin typeface="AdvGTIMES-R"/>
              </a:rPr>
              <a:t> paling </a:t>
            </a:r>
            <a:r>
              <a:rPr lang="en-ID" dirty="0" err="1">
                <a:latin typeface="AdvGTIMES-R"/>
              </a:rPr>
              <a:t>sedikit</a:t>
            </a:r>
            <a:r>
              <a:rPr lang="en-ID" dirty="0">
                <a:latin typeface="AdvGTIMES-R"/>
              </a:rPr>
              <a:t> </a:t>
            </a:r>
            <a:r>
              <a:rPr lang="en-ID" dirty="0" err="1">
                <a:latin typeface="AdvGTIMES-R"/>
              </a:rPr>
              <a:t>atau</a:t>
            </a:r>
            <a:r>
              <a:rPr lang="en-ID" dirty="0">
                <a:latin typeface="AdvGTIMES-R"/>
              </a:rPr>
              <a:t> paling </a:t>
            </a:r>
            <a:r>
              <a:rPr lang="en-ID" dirty="0" err="1">
                <a:latin typeface="AdvGTIMES-R"/>
              </a:rPr>
              <a:t>banyak</a:t>
            </a:r>
            <a:endParaRPr lang="en-ID" dirty="0">
              <a:latin typeface="AdvGTIMES-R"/>
            </a:endParaRPr>
          </a:p>
        </p:txBody>
      </p:sp>
      <p:sp>
        <p:nvSpPr>
          <p:cNvPr id="5" name="Rectangle 4"/>
          <p:cNvSpPr/>
          <p:nvPr/>
        </p:nvSpPr>
        <p:spPr>
          <a:xfrm>
            <a:off x="684276" y="3719590"/>
            <a:ext cx="8610600" cy="1477328"/>
          </a:xfrm>
          <a:prstGeom prst="rect">
            <a:avLst/>
          </a:prstGeom>
        </p:spPr>
        <p:txBody>
          <a:bodyPr wrap="square">
            <a:spAutoFit/>
          </a:bodyPr>
          <a:lstStyle/>
          <a:p>
            <a:r>
              <a:rPr lang="en-ID" dirty="0" err="1">
                <a:latin typeface="AdvGTIMES-R"/>
              </a:rPr>
              <a:t>Tujuan</a:t>
            </a:r>
            <a:r>
              <a:rPr lang="en-ID" dirty="0">
                <a:latin typeface="AdvGTIMES-R"/>
              </a:rPr>
              <a:t> </a:t>
            </a:r>
            <a:r>
              <a:rPr lang="en-ID" dirty="0" err="1">
                <a:latin typeface="AdvGTIMES-R"/>
              </a:rPr>
              <a:t>bab</a:t>
            </a:r>
            <a:r>
              <a:rPr lang="en-ID" dirty="0">
                <a:latin typeface="AdvGTIMES-R"/>
              </a:rPr>
              <a:t> </a:t>
            </a:r>
            <a:r>
              <a:rPr lang="en-ID" dirty="0" err="1">
                <a:latin typeface="AdvGTIMES-R"/>
              </a:rPr>
              <a:t>ini</a:t>
            </a:r>
            <a:r>
              <a:rPr lang="en-ID" dirty="0">
                <a:latin typeface="AdvGTIMES-R"/>
              </a:rPr>
              <a:t> </a:t>
            </a:r>
            <a:r>
              <a:rPr lang="en-ID" dirty="0" err="1">
                <a:latin typeface="AdvGTIMES-R"/>
              </a:rPr>
              <a:t>adalah</a:t>
            </a:r>
            <a:r>
              <a:rPr lang="en-ID" dirty="0">
                <a:latin typeface="AdvGTIMES-R"/>
              </a:rPr>
              <a:t> </a:t>
            </a:r>
            <a:r>
              <a:rPr lang="en-ID" dirty="0" err="1">
                <a:latin typeface="AdvGTIMES-R"/>
              </a:rPr>
              <a:t>untuk</a:t>
            </a:r>
            <a:r>
              <a:rPr lang="en-ID" dirty="0">
                <a:latin typeface="AdvGTIMES-R"/>
              </a:rPr>
              <a:t> </a:t>
            </a:r>
            <a:r>
              <a:rPr lang="en-ID" dirty="0" err="1">
                <a:latin typeface="AdvGTIMES-R"/>
              </a:rPr>
              <a:t>meninjau</a:t>
            </a:r>
            <a:r>
              <a:rPr lang="en-ID" dirty="0">
                <a:latin typeface="AdvGTIMES-R"/>
              </a:rPr>
              <a:t> </a:t>
            </a:r>
            <a:r>
              <a:rPr lang="en-ID" dirty="0" err="1">
                <a:latin typeface="AdvGTIMES-R"/>
              </a:rPr>
              <a:t>secara</a:t>
            </a:r>
            <a:r>
              <a:rPr lang="en-ID" dirty="0">
                <a:latin typeface="AdvGTIMES-R"/>
              </a:rPr>
              <a:t> </a:t>
            </a:r>
            <a:r>
              <a:rPr lang="en-ID" dirty="0" err="1">
                <a:latin typeface="AdvGTIMES-R"/>
              </a:rPr>
              <a:t>singkat</a:t>
            </a:r>
            <a:r>
              <a:rPr lang="en-ID" dirty="0">
                <a:latin typeface="AdvGTIMES-R"/>
              </a:rPr>
              <a:t> </a:t>
            </a:r>
            <a:r>
              <a:rPr lang="en-ID" dirty="0" err="1">
                <a:latin typeface="AdvGTIMES-R"/>
              </a:rPr>
              <a:t>dasar-dasar</a:t>
            </a:r>
            <a:r>
              <a:rPr lang="en-ID" dirty="0">
                <a:latin typeface="AdvGTIMES-R"/>
              </a:rPr>
              <a:t> </a:t>
            </a:r>
            <a:r>
              <a:rPr lang="en-ID" dirty="0" err="1">
                <a:latin typeface="AdvGTIMES-R"/>
              </a:rPr>
              <a:t>masalah</a:t>
            </a:r>
            <a:r>
              <a:rPr lang="en-ID" dirty="0">
                <a:latin typeface="AdvGTIMES-R"/>
              </a:rPr>
              <a:t> </a:t>
            </a:r>
            <a:r>
              <a:rPr lang="en-ID" dirty="0" err="1">
                <a:latin typeface="AdvGTIMES-R"/>
              </a:rPr>
              <a:t>optimasi.Jelas</a:t>
            </a:r>
            <a:r>
              <a:rPr lang="en-ID" dirty="0">
                <a:latin typeface="AdvGTIMES-R"/>
              </a:rPr>
              <a:t>, </a:t>
            </a:r>
            <a:r>
              <a:rPr lang="en-ID" dirty="0" err="1">
                <a:latin typeface="AdvGTIMES-R"/>
              </a:rPr>
              <a:t>rinciannya</a:t>
            </a:r>
            <a:r>
              <a:rPr lang="en-ID" dirty="0">
                <a:latin typeface="AdvGTIMES-R"/>
              </a:rPr>
              <a:t> </a:t>
            </a:r>
            <a:r>
              <a:rPr lang="en-ID" dirty="0" err="1">
                <a:latin typeface="AdvGTIMES-R"/>
              </a:rPr>
              <a:t>berada</a:t>
            </a:r>
            <a:r>
              <a:rPr lang="en-ID" dirty="0">
                <a:latin typeface="AdvGTIMES-R"/>
              </a:rPr>
              <a:t> di </a:t>
            </a:r>
            <a:r>
              <a:rPr lang="en-ID" dirty="0" err="1">
                <a:latin typeface="AdvGTIMES-R"/>
              </a:rPr>
              <a:t>luar</a:t>
            </a:r>
            <a:r>
              <a:rPr lang="en-ID" dirty="0">
                <a:latin typeface="AdvGTIMES-R"/>
              </a:rPr>
              <a:t> </a:t>
            </a:r>
            <a:r>
              <a:rPr lang="en-ID" dirty="0" err="1">
                <a:latin typeface="AdvGTIMES-R"/>
              </a:rPr>
              <a:t>cakupan</a:t>
            </a:r>
            <a:r>
              <a:rPr lang="en-ID" dirty="0">
                <a:latin typeface="AdvGTIMES-R"/>
              </a:rPr>
              <a:t> </a:t>
            </a:r>
            <a:r>
              <a:rPr lang="en-ID" dirty="0" err="1">
                <a:latin typeface="AdvGTIMES-R"/>
              </a:rPr>
              <a:t>buku</a:t>
            </a:r>
            <a:r>
              <a:rPr lang="en-ID" dirty="0">
                <a:latin typeface="AdvGTIMES-R"/>
              </a:rPr>
              <a:t> </a:t>
            </a:r>
            <a:r>
              <a:rPr lang="en-ID" dirty="0" err="1">
                <a:latin typeface="AdvGTIMES-R"/>
              </a:rPr>
              <a:t>ini</a:t>
            </a:r>
            <a:r>
              <a:rPr lang="en-ID" dirty="0">
                <a:latin typeface="AdvGTIMES-R"/>
              </a:rPr>
              <a:t> </a:t>
            </a:r>
            <a:r>
              <a:rPr lang="en-ID" dirty="0" err="1">
                <a:latin typeface="AdvGTIMES-R"/>
              </a:rPr>
              <a:t>dan</a:t>
            </a:r>
            <a:r>
              <a:rPr lang="en-ID" dirty="0">
                <a:latin typeface="AdvGTIMES-R"/>
              </a:rPr>
              <a:t> </a:t>
            </a:r>
            <a:r>
              <a:rPr lang="en-ID" dirty="0" err="1">
                <a:latin typeface="AdvGTIMES-R"/>
              </a:rPr>
              <a:t>harus</a:t>
            </a:r>
            <a:r>
              <a:rPr lang="en-ID" dirty="0">
                <a:latin typeface="AdvGTIMES-R"/>
              </a:rPr>
              <a:t> </a:t>
            </a:r>
            <a:r>
              <a:rPr lang="en-ID" dirty="0" err="1">
                <a:latin typeface="AdvGTIMES-R"/>
              </a:rPr>
              <a:t>diikutidari</a:t>
            </a:r>
            <a:r>
              <a:rPr lang="en-ID" dirty="0">
                <a:latin typeface="AdvGTIMES-R"/>
              </a:rPr>
              <a:t> </a:t>
            </a:r>
            <a:r>
              <a:rPr lang="en-ID" dirty="0" err="1">
                <a:latin typeface="AdvGTIMES-R"/>
              </a:rPr>
              <a:t>literatur</a:t>
            </a:r>
            <a:r>
              <a:rPr lang="en-ID" dirty="0">
                <a:latin typeface="AdvGTIMES-R"/>
              </a:rPr>
              <a:t> yang </a:t>
            </a:r>
            <a:r>
              <a:rPr lang="en-ID" dirty="0" err="1">
                <a:latin typeface="AdvGTIMES-R"/>
              </a:rPr>
              <a:t>tersedia</a:t>
            </a:r>
            <a:r>
              <a:rPr lang="en-ID" dirty="0">
                <a:latin typeface="AdvGTIMES-R"/>
              </a:rPr>
              <a:t>. </a:t>
            </a:r>
            <a:r>
              <a:rPr lang="en-ID" dirty="0" err="1">
                <a:latin typeface="AdvGTIMES-R"/>
              </a:rPr>
              <a:t>Namun</a:t>
            </a:r>
            <a:r>
              <a:rPr lang="en-ID" dirty="0">
                <a:latin typeface="AdvGTIMES-R"/>
              </a:rPr>
              <a:t>, </a:t>
            </a:r>
            <a:r>
              <a:rPr lang="en-ID" dirty="0" err="1">
                <a:latin typeface="AdvGTIMES-R"/>
              </a:rPr>
              <a:t>contoh</a:t>
            </a:r>
            <a:r>
              <a:rPr lang="en-ID" dirty="0">
                <a:latin typeface="AdvGTIMES-R"/>
              </a:rPr>
              <a:t> </a:t>
            </a:r>
            <a:r>
              <a:rPr lang="en-ID" dirty="0" err="1">
                <a:latin typeface="AdvGTIMES-R"/>
              </a:rPr>
              <a:t>sederhana</a:t>
            </a:r>
            <a:r>
              <a:rPr lang="en-ID" dirty="0">
                <a:latin typeface="AdvGTIMES-R"/>
              </a:rPr>
              <a:t> </a:t>
            </a:r>
            <a:r>
              <a:rPr lang="en-ID" dirty="0" err="1">
                <a:latin typeface="AdvGTIMES-R"/>
              </a:rPr>
              <a:t>dirancang</a:t>
            </a:r>
            <a:r>
              <a:rPr lang="en-ID" dirty="0">
                <a:latin typeface="AdvGTIMES-R"/>
              </a:rPr>
              <a:t> </a:t>
            </a:r>
            <a:r>
              <a:rPr lang="en-ID" dirty="0" err="1">
                <a:latin typeface="AdvGTIMES-R"/>
              </a:rPr>
              <a:t>dan</a:t>
            </a:r>
            <a:r>
              <a:rPr lang="en-ID" dirty="0">
                <a:latin typeface="AdvGTIMES-R"/>
              </a:rPr>
              <a:t> </a:t>
            </a:r>
            <a:r>
              <a:rPr lang="en-ID" dirty="0" err="1">
                <a:latin typeface="AdvGTIMES-R"/>
              </a:rPr>
              <a:t>dipecahkan</a:t>
            </a:r>
            <a:r>
              <a:rPr lang="en-ID" dirty="0">
                <a:latin typeface="AdvGTIMES-R"/>
              </a:rPr>
              <a:t> </a:t>
            </a:r>
            <a:r>
              <a:rPr lang="en-ID" dirty="0" err="1">
                <a:latin typeface="AdvGTIMES-R"/>
              </a:rPr>
              <a:t>dengan</a:t>
            </a:r>
            <a:r>
              <a:rPr lang="en-ID" dirty="0">
                <a:latin typeface="AdvGTIMES-R"/>
              </a:rPr>
              <a:t> </a:t>
            </a:r>
            <a:r>
              <a:rPr lang="en-ID" dirty="0" err="1">
                <a:latin typeface="AdvGTIMES-R"/>
              </a:rPr>
              <a:t>menggunakanbeberapa</a:t>
            </a:r>
            <a:r>
              <a:rPr lang="en-ID" dirty="0">
                <a:latin typeface="AdvGTIMES-R"/>
              </a:rPr>
              <a:t> </a:t>
            </a:r>
            <a:r>
              <a:rPr lang="en-ID" dirty="0" err="1">
                <a:latin typeface="AdvGTIMES-R"/>
              </a:rPr>
              <a:t>pendekatan</a:t>
            </a:r>
            <a:r>
              <a:rPr lang="en-ID" dirty="0">
                <a:latin typeface="AdvGTIMES-R"/>
              </a:rPr>
              <a:t>; </a:t>
            </a:r>
            <a:r>
              <a:rPr lang="en-ID" dirty="0" err="1">
                <a:latin typeface="AdvGTIMES-R"/>
              </a:rPr>
              <a:t>seperti</a:t>
            </a:r>
            <a:r>
              <a:rPr lang="en-ID" dirty="0">
                <a:latin typeface="AdvGTIMES-R"/>
              </a:rPr>
              <a:t> yang </a:t>
            </a:r>
            <a:r>
              <a:rPr lang="en-ID" dirty="0" err="1">
                <a:latin typeface="AdvGTIMES-R"/>
              </a:rPr>
              <a:t>dijelaskan</a:t>
            </a:r>
            <a:r>
              <a:rPr lang="en-ID" dirty="0">
                <a:latin typeface="AdvGTIMES-R"/>
              </a:rPr>
              <a:t> </a:t>
            </a:r>
            <a:r>
              <a:rPr lang="en-ID" dirty="0" err="1">
                <a:latin typeface="AdvGTIMES-R"/>
              </a:rPr>
              <a:t>pada</a:t>
            </a:r>
            <a:r>
              <a:rPr lang="en-ID" dirty="0">
                <a:latin typeface="AdvGTIMES-R"/>
              </a:rPr>
              <a:t> </a:t>
            </a:r>
            <a:r>
              <a:rPr lang="en-ID" dirty="0" err="1">
                <a:latin typeface="AdvGTIMES-R"/>
              </a:rPr>
              <a:t>Lampiran</a:t>
            </a:r>
            <a:r>
              <a:rPr lang="en-ID" dirty="0">
                <a:latin typeface="AdvGTIMES-R"/>
              </a:rPr>
              <a:t> B.</a:t>
            </a:r>
            <a:endParaRPr lang="en-US" dirty="0"/>
          </a:p>
        </p:txBody>
      </p:sp>
      <p:sp>
        <p:nvSpPr>
          <p:cNvPr id="6" name="Date Placeholder 5"/>
          <p:cNvSpPr>
            <a:spLocks noGrp="1"/>
          </p:cNvSpPr>
          <p:nvPr>
            <p:ph type="dt" sz="half" idx="10"/>
          </p:nvPr>
        </p:nvSpPr>
        <p:spPr/>
        <p:txBody>
          <a:bodyPr/>
          <a:lstStyle/>
          <a:p>
            <a:fld id="{E29B18D4-8235-4C0B-95B6-DA75BEAEFF8F}" type="datetime9">
              <a:rPr lang="en-US" smtClean="0"/>
              <a:t>10/18/2017 1:14:56 PM</a:t>
            </a:fld>
            <a:endParaRPr lang="en-US"/>
          </a:p>
        </p:txBody>
      </p:sp>
      <p:sp>
        <p:nvSpPr>
          <p:cNvPr id="7" name="Slide Number Placeholder 6"/>
          <p:cNvSpPr>
            <a:spLocks noGrp="1"/>
          </p:cNvSpPr>
          <p:nvPr>
            <p:ph type="sldNum" sz="quarter" idx="12"/>
          </p:nvPr>
        </p:nvSpPr>
        <p:spPr/>
        <p:txBody>
          <a:bodyPr/>
          <a:lstStyle/>
          <a:p>
            <a:fld id="{C7448EEC-1D14-4DD9-B8EB-772171F61A1D}" type="slidenum">
              <a:rPr lang="en-US" smtClean="0"/>
              <a:t>29</a:t>
            </a:fld>
            <a:endParaRPr lang="en-US"/>
          </a:p>
        </p:txBody>
      </p:sp>
    </p:spTree>
    <p:extLst>
      <p:ext uri="{BB962C8B-B14F-4D97-AF65-F5344CB8AC3E}">
        <p14:creationId xmlns:p14="http://schemas.microsoft.com/office/powerpoint/2010/main" val="2094230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118" y="314932"/>
            <a:ext cx="6096000" cy="738664"/>
          </a:xfrm>
          <a:prstGeom prst="rect">
            <a:avLst/>
          </a:prstGeom>
        </p:spPr>
        <p:txBody>
          <a:bodyPr>
            <a:spAutoFit/>
          </a:bodyPr>
          <a:lstStyle/>
          <a:p>
            <a:r>
              <a:rPr lang="en-US" sz="2400" dirty="0">
                <a:latin typeface="AdvGTIMES-B"/>
              </a:rPr>
              <a:t>Chapter 1</a:t>
            </a:r>
          </a:p>
          <a:p>
            <a:r>
              <a:rPr lang="en-ID" dirty="0">
                <a:latin typeface="AdvGTIMES-B"/>
              </a:rPr>
              <a:t>Power System Planning, Basic Principles</a:t>
            </a:r>
            <a:endParaRPr lang="en-US" dirty="0"/>
          </a:p>
        </p:txBody>
      </p:sp>
      <p:sp>
        <p:nvSpPr>
          <p:cNvPr id="5" name="Rectangle 4"/>
          <p:cNvSpPr/>
          <p:nvPr/>
        </p:nvSpPr>
        <p:spPr>
          <a:xfrm>
            <a:off x="743712" y="2697579"/>
            <a:ext cx="8729472" cy="369332"/>
          </a:xfrm>
          <a:prstGeom prst="rect">
            <a:avLst/>
          </a:prstGeom>
        </p:spPr>
        <p:txBody>
          <a:bodyPr wrap="square">
            <a:spAutoFit/>
          </a:bodyPr>
          <a:lstStyle/>
          <a:p>
            <a:endParaRPr lang="en-US" dirty="0"/>
          </a:p>
        </p:txBody>
      </p:sp>
      <p:sp>
        <p:nvSpPr>
          <p:cNvPr id="7" name="Date Placeholder 6"/>
          <p:cNvSpPr>
            <a:spLocks noGrp="1"/>
          </p:cNvSpPr>
          <p:nvPr>
            <p:ph type="dt" sz="half" idx="10"/>
          </p:nvPr>
        </p:nvSpPr>
        <p:spPr/>
        <p:txBody>
          <a:bodyPr/>
          <a:lstStyle/>
          <a:p>
            <a:fld id="{CFB7ACF4-480A-4871-8AFC-3FEADD5A8DDE}" type="datetime9">
              <a:rPr lang="en-US" smtClean="0"/>
              <a:t>10/18/2017 1:14:55 PM</a:t>
            </a:fld>
            <a:endParaRPr lang="en-US"/>
          </a:p>
        </p:txBody>
      </p:sp>
      <p:sp>
        <p:nvSpPr>
          <p:cNvPr id="8" name="Slide Number Placeholder 7"/>
          <p:cNvSpPr>
            <a:spLocks noGrp="1"/>
          </p:cNvSpPr>
          <p:nvPr>
            <p:ph type="sldNum" sz="quarter" idx="12"/>
          </p:nvPr>
        </p:nvSpPr>
        <p:spPr/>
        <p:txBody>
          <a:bodyPr/>
          <a:lstStyle/>
          <a:p>
            <a:fld id="{C7448EEC-1D14-4DD9-B8EB-772171F61A1D}" type="slidenum">
              <a:rPr lang="en-US" smtClean="0"/>
              <a:t>3</a:t>
            </a:fld>
            <a:endParaRPr lang="en-US"/>
          </a:p>
        </p:txBody>
      </p:sp>
      <p:sp>
        <p:nvSpPr>
          <p:cNvPr id="9" name="Rectangle 8"/>
          <p:cNvSpPr/>
          <p:nvPr/>
        </p:nvSpPr>
        <p:spPr>
          <a:xfrm>
            <a:off x="360118" y="1226675"/>
            <a:ext cx="1874872" cy="400110"/>
          </a:xfrm>
          <a:prstGeom prst="rect">
            <a:avLst/>
          </a:prstGeom>
        </p:spPr>
        <p:txBody>
          <a:bodyPr wrap="none">
            <a:spAutoFit/>
          </a:bodyPr>
          <a:lstStyle/>
          <a:p>
            <a:r>
              <a:rPr lang="id-ID" sz="2000" dirty="0"/>
              <a:t>1.1 Pendahuluan</a:t>
            </a:r>
            <a:endParaRPr lang="en-US" dirty="0"/>
          </a:p>
        </p:txBody>
      </p:sp>
      <p:sp>
        <p:nvSpPr>
          <p:cNvPr id="10" name="Rectangle 9"/>
          <p:cNvSpPr/>
          <p:nvPr/>
        </p:nvSpPr>
        <p:spPr>
          <a:xfrm>
            <a:off x="743712" y="1584319"/>
            <a:ext cx="8285988" cy="1015663"/>
          </a:xfrm>
          <a:prstGeom prst="rect">
            <a:avLst/>
          </a:prstGeom>
        </p:spPr>
        <p:txBody>
          <a:bodyPr wrap="square">
            <a:spAutoFit/>
          </a:bodyPr>
          <a:lstStyle/>
          <a:p>
            <a:r>
              <a:rPr lang="id-ID" sz="2000" dirty="0"/>
              <a:t>Industri tenaga listrik telah berkembang selama beberapa dekade, dari pembangkit listrik rendah, melayani area terbatas, ke jaringan yang sangat saling berhubungan, melayani sejumlah besar negara, atau bahkan benua.</a:t>
            </a:r>
            <a:endParaRPr lang="en-US" sz="2000" dirty="0"/>
          </a:p>
        </p:txBody>
      </p:sp>
      <p:sp>
        <p:nvSpPr>
          <p:cNvPr id="11" name="Rectangle 10"/>
          <p:cNvSpPr/>
          <p:nvPr/>
        </p:nvSpPr>
        <p:spPr>
          <a:xfrm>
            <a:off x="743712" y="2599982"/>
            <a:ext cx="8285988" cy="1323439"/>
          </a:xfrm>
          <a:prstGeom prst="rect">
            <a:avLst/>
          </a:prstGeom>
        </p:spPr>
        <p:txBody>
          <a:bodyPr wrap="square">
            <a:spAutoFit/>
          </a:bodyPr>
          <a:lstStyle/>
          <a:p>
            <a:r>
              <a:rPr lang="en-US" sz="2000" dirty="0" err="1"/>
              <a:t>Saat</a:t>
            </a:r>
            <a:r>
              <a:rPr lang="en-US" sz="2000" dirty="0"/>
              <a:t> </a:t>
            </a:r>
            <a:r>
              <a:rPr lang="en-US" sz="2000" dirty="0" err="1"/>
              <a:t>ini</a:t>
            </a:r>
            <a:r>
              <a:rPr lang="en-US" sz="2000" dirty="0"/>
              <a:t>, </a:t>
            </a:r>
            <a:r>
              <a:rPr lang="en-US" sz="2000" dirty="0" err="1"/>
              <a:t>sistem</a:t>
            </a:r>
            <a:r>
              <a:rPr lang="en-US" sz="2000" dirty="0"/>
              <a:t> </a:t>
            </a:r>
            <a:r>
              <a:rPr lang="en-US" sz="2000" dirty="0" err="1"/>
              <a:t>tenaga</a:t>
            </a:r>
            <a:r>
              <a:rPr lang="en-US" sz="2000" dirty="0"/>
              <a:t> </a:t>
            </a:r>
            <a:r>
              <a:rPr lang="en-US" sz="2000" dirty="0" err="1"/>
              <a:t>listrik</a:t>
            </a:r>
            <a:r>
              <a:rPr lang="en-US" sz="2000" dirty="0"/>
              <a:t> </a:t>
            </a:r>
            <a:r>
              <a:rPr lang="en-US" sz="2000" dirty="0" err="1"/>
              <a:t>adalah</a:t>
            </a:r>
            <a:r>
              <a:rPr lang="en-US" sz="2000" dirty="0"/>
              <a:t> </a:t>
            </a:r>
            <a:r>
              <a:rPr lang="en-US" sz="2000" dirty="0" err="1"/>
              <a:t>salah</a:t>
            </a:r>
            <a:r>
              <a:rPr lang="en-US" sz="2000" dirty="0"/>
              <a:t> </a:t>
            </a:r>
            <a:r>
              <a:rPr lang="en-US" sz="2000" dirty="0" err="1"/>
              <a:t>satu</a:t>
            </a:r>
            <a:r>
              <a:rPr lang="en-US" sz="2000" dirty="0"/>
              <a:t> </a:t>
            </a:r>
            <a:r>
              <a:rPr lang="en-US" sz="2000" dirty="0" err="1"/>
              <a:t>sistem</a:t>
            </a:r>
            <a:r>
              <a:rPr lang="en-US" sz="2000" dirty="0"/>
              <a:t> </a:t>
            </a:r>
            <a:r>
              <a:rPr lang="en-US" sz="2000" dirty="0" err="1"/>
              <a:t>skala</a:t>
            </a:r>
            <a:r>
              <a:rPr lang="en-US" sz="2000" dirty="0"/>
              <a:t> </a:t>
            </a:r>
            <a:r>
              <a:rPr lang="en-US" sz="2000" dirty="0" err="1"/>
              <a:t>terbesar</a:t>
            </a:r>
            <a:r>
              <a:rPr lang="en-US" sz="2000" dirty="0"/>
              <a:t> </a:t>
            </a:r>
            <a:r>
              <a:rPr lang="en-US" sz="2000" dirty="0" err="1"/>
              <a:t>buatan</a:t>
            </a:r>
            <a:r>
              <a:rPr lang="en-US" sz="2000" dirty="0"/>
              <a:t> </a:t>
            </a:r>
            <a:r>
              <a:rPr lang="en-US" sz="2000" dirty="0" err="1"/>
              <a:t>manusia</a:t>
            </a:r>
            <a:r>
              <a:rPr lang="en-US" sz="2000" dirty="0"/>
              <a:t>; yang </a:t>
            </a:r>
            <a:r>
              <a:rPr lang="en-US" sz="2000" dirty="0" err="1"/>
              <a:t>pernah</a:t>
            </a:r>
            <a:r>
              <a:rPr lang="en-US" sz="2000" dirty="0"/>
              <a:t> </a:t>
            </a:r>
            <a:r>
              <a:rPr lang="en-US" sz="2000" dirty="0" err="1"/>
              <a:t>dibuat</a:t>
            </a:r>
            <a:r>
              <a:rPr lang="en-US" sz="2000" dirty="0"/>
              <a:t>, </a:t>
            </a:r>
            <a:r>
              <a:rPr lang="en-US" sz="2000" dirty="0" err="1"/>
              <a:t>terdiri</a:t>
            </a:r>
            <a:r>
              <a:rPr lang="en-US" sz="2000" dirty="0"/>
              <a:t> </a:t>
            </a:r>
            <a:r>
              <a:rPr lang="en-US" sz="2000" dirty="0" err="1"/>
              <a:t>dari</a:t>
            </a:r>
            <a:r>
              <a:rPr lang="en-US" sz="2000" dirty="0"/>
              <a:t> </a:t>
            </a:r>
            <a:r>
              <a:rPr lang="en-US" sz="2000" dirty="0" err="1"/>
              <a:t>sejumlah</a:t>
            </a:r>
            <a:r>
              <a:rPr lang="en-US" sz="2000" dirty="0"/>
              <a:t> </a:t>
            </a:r>
            <a:r>
              <a:rPr lang="en-US" sz="2000" dirty="0" err="1"/>
              <a:t>besar</a:t>
            </a:r>
            <a:r>
              <a:rPr lang="en-US" sz="2000" dirty="0"/>
              <a:t> </a:t>
            </a:r>
            <a:r>
              <a:rPr lang="en-US" sz="2000" dirty="0" err="1"/>
              <a:t>komponen</a:t>
            </a:r>
            <a:r>
              <a:rPr lang="en-US" sz="2000" dirty="0"/>
              <a:t>; </a:t>
            </a:r>
            <a:r>
              <a:rPr lang="en-US" sz="2000" dirty="0" err="1"/>
              <a:t>mulai</a:t>
            </a:r>
            <a:r>
              <a:rPr lang="en-US" sz="2000" dirty="0"/>
              <a:t> </a:t>
            </a:r>
            <a:r>
              <a:rPr lang="en-US" sz="2000" dirty="0" err="1"/>
              <a:t>dari</a:t>
            </a:r>
            <a:r>
              <a:rPr lang="en-US" sz="2000" dirty="0"/>
              <a:t> </a:t>
            </a:r>
            <a:r>
              <a:rPr lang="en-US" sz="2000" dirty="0" err="1"/>
              <a:t>peralatan</a:t>
            </a:r>
            <a:r>
              <a:rPr lang="en-US" sz="2000" dirty="0"/>
              <a:t> </a:t>
            </a:r>
            <a:r>
              <a:rPr lang="en-US" sz="2000" dirty="0" err="1"/>
              <a:t>listrik</a:t>
            </a:r>
            <a:r>
              <a:rPr lang="en-US" sz="2000" dirty="0"/>
              <a:t> </a:t>
            </a:r>
            <a:r>
              <a:rPr lang="en-US" sz="2000" dirty="0" err="1"/>
              <a:t>berdaya</a:t>
            </a:r>
            <a:r>
              <a:rPr lang="en-US" sz="2000" dirty="0"/>
              <a:t> </a:t>
            </a:r>
            <a:r>
              <a:rPr lang="en-US" sz="2000" dirty="0" err="1"/>
              <a:t>rendah</a:t>
            </a:r>
            <a:r>
              <a:rPr lang="en-US" sz="2000" dirty="0"/>
              <a:t> </a:t>
            </a:r>
            <a:r>
              <a:rPr lang="en-US" sz="2000" dirty="0" err="1"/>
              <a:t>sampai</a:t>
            </a:r>
            <a:r>
              <a:rPr lang="en-US" sz="2000" dirty="0"/>
              <a:t> generator turbo </a:t>
            </a:r>
            <a:r>
              <a:rPr lang="en-US" sz="2000" dirty="0" err="1"/>
              <a:t>raksasa</a:t>
            </a:r>
            <a:r>
              <a:rPr lang="en-US" sz="2000" dirty="0"/>
              <a:t> </a:t>
            </a:r>
            <a:r>
              <a:rPr lang="en-US" sz="2000" dirty="0" err="1"/>
              <a:t>berdaya</a:t>
            </a:r>
            <a:r>
              <a:rPr lang="en-US" sz="2000" dirty="0"/>
              <a:t> </a:t>
            </a:r>
            <a:r>
              <a:rPr lang="en-US" sz="2000" dirty="0" err="1"/>
              <a:t>tinggi</a:t>
            </a:r>
            <a:r>
              <a:rPr lang="en-US" sz="2000" dirty="0"/>
              <a:t>.</a:t>
            </a:r>
          </a:p>
        </p:txBody>
      </p:sp>
      <p:sp>
        <p:nvSpPr>
          <p:cNvPr id="12" name="Rectangle 11"/>
          <p:cNvSpPr/>
          <p:nvPr/>
        </p:nvSpPr>
        <p:spPr>
          <a:xfrm>
            <a:off x="743712" y="3923421"/>
            <a:ext cx="8510016" cy="1631216"/>
          </a:xfrm>
          <a:prstGeom prst="rect">
            <a:avLst/>
          </a:prstGeom>
        </p:spPr>
        <p:txBody>
          <a:bodyPr wrap="square">
            <a:spAutoFit/>
          </a:bodyPr>
          <a:lstStyle/>
          <a:p>
            <a:r>
              <a:rPr lang="en-US" sz="2000" dirty="0" err="1"/>
              <a:t>Menjalankan</a:t>
            </a:r>
            <a:r>
              <a:rPr lang="en-US" sz="2000" dirty="0"/>
              <a:t> </a:t>
            </a:r>
            <a:r>
              <a:rPr lang="en-US" sz="2000" dirty="0" err="1"/>
              <a:t>sistem</a:t>
            </a:r>
            <a:r>
              <a:rPr lang="en-US" sz="2000" dirty="0"/>
              <a:t> yang </a:t>
            </a:r>
            <a:r>
              <a:rPr lang="en-US" sz="2000" dirty="0" err="1"/>
              <a:t>sangat</a:t>
            </a:r>
            <a:r>
              <a:rPr lang="en-US" sz="2000" dirty="0"/>
              <a:t> </a:t>
            </a:r>
            <a:r>
              <a:rPr lang="en-US" sz="2000" dirty="0" err="1"/>
              <a:t>besar</a:t>
            </a:r>
            <a:r>
              <a:rPr lang="en-US" sz="2000" dirty="0"/>
              <a:t> </a:t>
            </a:r>
            <a:r>
              <a:rPr lang="en-US" sz="2000" dirty="0" err="1"/>
              <a:t>ini</a:t>
            </a:r>
            <a:r>
              <a:rPr lang="en-US" sz="2000" dirty="0"/>
              <a:t> </a:t>
            </a:r>
            <a:r>
              <a:rPr lang="en-US" sz="2000" dirty="0" err="1"/>
              <a:t>adalah</a:t>
            </a:r>
            <a:r>
              <a:rPr lang="en-US" sz="2000" dirty="0"/>
              <a:t> </a:t>
            </a:r>
            <a:r>
              <a:rPr lang="en-US" sz="2000" dirty="0" err="1"/>
              <a:t>tugas</a:t>
            </a:r>
            <a:r>
              <a:rPr lang="en-US" sz="2000" dirty="0"/>
              <a:t> yang </a:t>
            </a:r>
            <a:r>
              <a:rPr lang="en-US" sz="2000" dirty="0" err="1"/>
              <a:t>sangat</a:t>
            </a:r>
            <a:r>
              <a:rPr lang="en-US" sz="2000" dirty="0"/>
              <a:t> </a:t>
            </a:r>
            <a:r>
              <a:rPr lang="en-US" sz="2000" dirty="0" err="1"/>
              <a:t>sulit</a:t>
            </a:r>
            <a:r>
              <a:rPr lang="en-US" sz="2000" dirty="0"/>
              <a:t>. Hal </a:t>
            </a:r>
            <a:r>
              <a:rPr lang="en-US" sz="2000" dirty="0" err="1"/>
              <a:t>ini</a:t>
            </a:r>
            <a:r>
              <a:rPr lang="en-US" sz="2000" dirty="0"/>
              <a:t> </a:t>
            </a:r>
            <a:r>
              <a:rPr lang="en-US" sz="2000" dirty="0" err="1"/>
              <a:t>telah</a:t>
            </a:r>
            <a:r>
              <a:rPr lang="en-US" sz="2000" dirty="0"/>
              <a:t> </a:t>
            </a:r>
            <a:r>
              <a:rPr lang="en-US" sz="2000" dirty="0" err="1"/>
              <a:t>menyebabkan</a:t>
            </a:r>
            <a:r>
              <a:rPr lang="en-US" sz="2000" dirty="0"/>
              <a:t> </a:t>
            </a:r>
            <a:r>
              <a:rPr lang="en-US" sz="2000" dirty="0" err="1"/>
              <a:t>banyak</a:t>
            </a:r>
            <a:r>
              <a:rPr lang="en-US" sz="2000" dirty="0"/>
              <a:t> </a:t>
            </a:r>
            <a:r>
              <a:rPr lang="en-US" sz="2000" dirty="0" err="1"/>
              <a:t>masalah</a:t>
            </a:r>
            <a:r>
              <a:rPr lang="en-US" sz="2000" dirty="0"/>
              <a:t> yang </a:t>
            </a:r>
            <a:r>
              <a:rPr lang="en-US" sz="2000" dirty="0" err="1"/>
              <a:t>harus</a:t>
            </a:r>
            <a:r>
              <a:rPr lang="en-US" sz="2000" dirty="0"/>
              <a:t> </a:t>
            </a:r>
            <a:r>
              <a:rPr lang="en-US" sz="2000" dirty="0" err="1"/>
              <a:t>diselesaikan</a:t>
            </a:r>
            <a:r>
              <a:rPr lang="en-US" sz="2000" dirty="0"/>
              <a:t> </a:t>
            </a:r>
            <a:r>
              <a:rPr lang="en-US" sz="2000" dirty="0" err="1"/>
              <a:t>oleh</a:t>
            </a:r>
            <a:r>
              <a:rPr lang="en-US" sz="2000" dirty="0"/>
              <a:t> </a:t>
            </a:r>
            <a:r>
              <a:rPr lang="en-US" sz="2000" dirty="0" err="1"/>
              <a:t>badan</a:t>
            </a:r>
            <a:r>
              <a:rPr lang="en-US" sz="2000" dirty="0"/>
              <a:t> </a:t>
            </a:r>
            <a:r>
              <a:rPr lang="en-US" sz="2000" dirty="0" err="1"/>
              <a:t>pendidikan</a:t>
            </a:r>
            <a:r>
              <a:rPr lang="en-US" sz="2000" dirty="0"/>
              <a:t> </a:t>
            </a:r>
            <a:r>
              <a:rPr lang="en-US" sz="2000" dirty="0" err="1"/>
              <a:t>dan</a:t>
            </a:r>
            <a:r>
              <a:rPr lang="en-US" sz="2000" dirty="0"/>
              <a:t> </a:t>
            </a:r>
            <a:r>
              <a:rPr lang="en-US" sz="2000" dirty="0" err="1"/>
              <a:t>industri</a:t>
            </a:r>
            <a:r>
              <a:rPr lang="en-US" sz="2000" dirty="0"/>
              <a:t>. </a:t>
            </a:r>
            <a:r>
              <a:rPr lang="en-US" sz="2000" dirty="0" err="1"/>
              <a:t>Pelajaran</a:t>
            </a:r>
            <a:r>
              <a:rPr lang="en-US" sz="2000" dirty="0"/>
              <a:t> </a:t>
            </a:r>
            <a:r>
              <a:rPr lang="en-US" sz="2000" dirty="0" err="1"/>
              <a:t>harus</a:t>
            </a:r>
            <a:r>
              <a:rPr lang="en-US" sz="2000" dirty="0"/>
              <a:t> </a:t>
            </a:r>
            <a:r>
              <a:rPr lang="en-US" sz="2000" dirty="0" err="1"/>
              <a:t>dipelajari</a:t>
            </a:r>
            <a:r>
              <a:rPr lang="en-US" sz="2000" dirty="0"/>
              <a:t> </a:t>
            </a:r>
            <a:r>
              <a:rPr lang="en-US" sz="2000" dirty="0" err="1"/>
              <a:t>dari</a:t>
            </a:r>
            <a:r>
              <a:rPr lang="en-US" sz="2000" dirty="0"/>
              <a:t> masa </a:t>
            </a:r>
            <a:r>
              <a:rPr lang="en-US" sz="2000" dirty="0" err="1"/>
              <a:t>lalu</a:t>
            </a:r>
            <a:r>
              <a:rPr lang="en-US" sz="2000" dirty="0"/>
              <a:t>. </a:t>
            </a:r>
            <a:r>
              <a:rPr lang="en-US" sz="2000" dirty="0" err="1"/>
              <a:t>Pada</a:t>
            </a:r>
            <a:r>
              <a:rPr lang="en-US" sz="2000" dirty="0"/>
              <a:t> </a:t>
            </a:r>
            <a:r>
              <a:rPr lang="en-US" sz="2000" dirty="0" err="1"/>
              <a:t>saat</a:t>
            </a:r>
            <a:r>
              <a:rPr lang="en-US" sz="2000" dirty="0"/>
              <a:t> yang </a:t>
            </a:r>
            <a:r>
              <a:rPr lang="en-US" sz="2000" dirty="0" err="1"/>
              <a:t>sama</a:t>
            </a:r>
            <a:r>
              <a:rPr lang="en-US" sz="2000" dirty="0"/>
              <a:t> </a:t>
            </a:r>
            <a:r>
              <a:rPr lang="en-US" sz="2000" dirty="0" err="1"/>
              <a:t>situasi</a:t>
            </a:r>
            <a:r>
              <a:rPr lang="en-US" sz="2000" dirty="0"/>
              <a:t> </a:t>
            </a:r>
            <a:r>
              <a:rPr lang="en-US" sz="2000" dirty="0" err="1"/>
              <a:t>saat</a:t>
            </a:r>
            <a:r>
              <a:rPr lang="en-US" sz="2000" dirty="0"/>
              <a:t> </a:t>
            </a:r>
            <a:r>
              <a:rPr lang="en-US" sz="2000" dirty="0" err="1"/>
              <a:t>ini</a:t>
            </a:r>
            <a:r>
              <a:rPr lang="en-US" sz="2000" dirty="0"/>
              <a:t> </a:t>
            </a:r>
            <a:r>
              <a:rPr lang="en-US" sz="2000" dirty="0" err="1"/>
              <a:t>harus</a:t>
            </a:r>
            <a:r>
              <a:rPr lang="en-US" sz="2000" dirty="0"/>
              <a:t> </a:t>
            </a:r>
            <a:r>
              <a:rPr lang="en-US" sz="2000" dirty="0" err="1"/>
              <a:t>dijalankan</a:t>
            </a:r>
            <a:r>
              <a:rPr lang="en-US" sz="2000" dirty="0"/>
              <a:t> </a:t>
            </a:r>
            <a:r>
              <a:rPr lang="en-US" sz="2000" dirty="0" err="1"/>
              <a:t>dengan</a:t>
            </a:r>
            <a:r>
              <a:rPr lang="en-US" sz="2000" dirty="0"/>
              <a:t> </a:t>
            </a:r>
            <a:r>
              <a:rPr lang="en-US" sz="2000" dirty="0" err="1"/>
              <a:t>cara</a:t>
            </a:r>
            <a:r>
              <a:rPr lang="en-US" sz="2000" dirty="0"/>
              <a:t> yang </a:t>
            </a:r>
            <a:r>
              <a:rPr lang="en-US" sz="2000" dirty="0" err="1"/>
              <a:t>efisien</a:t>
            </a:r>
            <a:r>
              <a:rPr lang="en-US" sz="2000" dirty="0"/>
              <a:t>, </a:t>
            </a:r>
            <a:r>
              <a:rPr lang="en-US" sz="2000" dirty="0" err="1"/>
              <a:t>wawasan</a:t>
            </a:r>
            <a:r>
              <a:rPr lang="en-US" sz="2000" dirty="0"/>
              <a:t> yang </a:t>
            </a:r>
            <a:r>
              <a:rPr lang="en-US" sz="2000" dirty="0" err="1"/>
              <a:t>tepat</a:t>
            </a:r>
            <a:r>
              <a:rPr lang="en-US" sz="2000" dirty="0"/>
              <a:t> </a:t>
            </a:r>
            <a:r>
              <a:rPr lang="en-US" sz="2000" dirty="0" err="1" smtClean="0"/>
              <a:t>seharusnya</a:t>
            </a:r>
            <a:r>
              <a:rPr lang="en-US" sz="2000" dirty="0" smtClean="0"/>
              <a:t> </a:t>
            </a:r>
            <a:r>
              <a:rPr lang="en-US" sz="2000" dirty="0" err="1" smtClean="0"/>
              <a:t>diberikan</a:t>
            </a:r>
            <a:r>
              <a:rPr lang="en-US" sz="2000" dirty="0" smtClean="0"/>
              <a:t> </a:t>
            </a:r>
            <a:r>
              <a:rPr lang="en-US" sz="2000" dirty="0" err="1"/>
              <a:t>ke</a:t>
            </a:r>
            <a:r>
              <a:rPr lang="en-US" sz="2000" dirty="0"/>
              <a:t> masa </a:t>
            </a:r>
            <a:r>
              <a:rPr lang="en-US" sz="2000" dirty="0" err="1"/>
              <a:t>depan</a:t>
            </a:r>
            <a:endParaRPr lang="en-US" sz="2000" dirty="0"/>
          </a:p>
        </p:txBody>
      </p:sp>
    </p:spTree>
    <p:extLst>
      <p:ext uri="{BB962C8B-B14F-4D97-AF65-F5344CB8AC3E}">
        <p14:creationId xmlns:p14="http://schemas.microsoft.com/office/powerpoint/2010/main" val="7146233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865" y="208526"/>
            <a:ext cx="2900153" cy="461665"/>
          </a:xfrm>
          <a:prstGeom prst="rect">
            <a:avLst/>
          </a:prstGeom>
        </p:spPr>
        <p:txBody>
          <a:bodyPr wrap="none">
            <a:spAutoFit/>
          </a:bodyPr>
          <a:lstStyle/>
          <a:p>
            <a:r>
              <a:rPr lang="id-ID" sz="2400" dirty="0"/>
              <a:t>2.2 Deskripsi Masalah</a:t>
            </a:r>
            <a:endParaRPr lang="en-US" dirty="0"/>
          </a:p>
        </p:txBody>
      </p:sp>
      <p:sp>
        <p:nvSpPr>
          <p:cNvPr id="3" name="Rectangle 2"/>
          <p:cNvSpPr/>
          <p:nvPr/>
        </p:nvSpPr>
        <p:spPr>
          <a:xfrm>
            <a:off x="757428" y="742450"/>
            <a:ext cx="8779764" cy="1477328"/>
          </a:xfrm>
          <a:prstGeom prst="rect">
            <a:avLst/>
          </a:prstGeom>
        </p:spPr>
        <p:txBody>
          <a:bodyPr wrap="square">
            <a:spAutoFit/>
          </a:bodyPr>
          <a:lstStyle/>
          <a:p>
            <a:r>
              <a:rPr lang="en-ID" dirty="0" err="1">
                <a:latin typeface="AdvGTIMES-R"/>
              </a:rPr>
              <a:t>Sebagian</a:t>
            </a:r>
            <a:r>
              <a:rPr lang="en-ID" dirty="0">
                <a:latin typeface="AdvGTIMES-R"/>
              </a:rPr>
              <a:t> </a:t>
            </a:r>
            <a:r>
              <a:rPr lang="en-ID" dirty="0" err="1">
                <a:latin typeface="AdvGTIMES-R"/>
              </a:rPr>
              <a:t>besar</a:t>
            </a:r>
            <a:r>
              <a:rPr lang="en-ID" dirty="0">
                <a:latin typeface="AdvGTIMES-R"/>
              </a:rPr>
              <a:t> </a:t>
            </a:r>
            <a:r>
              <a:rPr lang="en-ID" dirty="0" err="1">
                <a:latin typeface="AdvGTIMES-R"/>
              </a:rPr>
              <a:t>masalah</a:t>
            </a:r>
            <a:r>
              <a:rPr lang="en-ID" dirty="0">
                <a:latin typeface="AdvGTIMES-R"/>
              </a:rPr>
              <a:t> </a:t>
            </a:r>
            <a:r>
              <a:rPr lang="en-ID" dirty="0" err="1">
                <a:latin typeface="AdvGTIMES-R"/>
              </a:rPr>
              <a:t>operasional</a:t>
            </a:r>
            <a:r>
              <a:rPr lang="en-ID" dirty="0">
                <a:latin typeface="AdvGTIMES-R"/>
              </a:rPr>
              <a:t> </a:t>
            </a:r>
            <a:r>
              <a:rPr lang="en-ID" dirty="0" err="1">
                <a:latin typeface="AdvGTIMES-R"/>
              </a:rPr>
              <a:t>dan</a:t>
            </a:r>
            <a:r>
              <a:rPr lang="en-ID" dirty="0">
                <a:latin typeface="AdvGTIMES-R"/>
              </a:rPr>
              <a:t> </a:t>
            </a:r>
            <a:r>
              <a:rPr lang="en-ID" dirty="0" err="1">
                <a:latin typeface="AdvGTIMES-R"/>
              </a:rPr>
              <a:t>perencanaan</a:t>
            </a:r>
            <a:r>
              <a:rPr lang="en-ID" dirty="0">
                <a:latin typeface="AdvGTIMES-R"/>
              </a:rPr>
              <a:t> </a:t>
            </a:r>
            <a:r>
              <a:rPr lang="en-ID" dirty="0" err="1">
                <a:latin typeface="AdvGTIMES-R"/>
              </a:rPr>
              <a:t>terdiri</a:t>
            </a:r>
            <a:r>
              <a:rPr lang="en-ID" dirty="0">
                <a:latin typeface="AdvGTIMES-R"/>
              </a:rPr>
              <a:t> </a:t>
            </a:r>
            <a:r>
              <a:rPr lang="en-ID" dirty="0" err="1">
                <a:latin typeface="AdvGTIMES-R"/>
              </a:rPr>
              <a:t>dari</a:t>
            </a:r>
            <a:r>
              <a:rPr lang="en-ID" dirty="0">
                <a:latin typeface="AdvGTIMES-R"/>
              </a:rPr>
              <a:t> </a:t>
            </a:r>
            <a:r>
              <a:rPr lang="en-ID" dirty="0" err="1">
                <a:latin typeface="AdvGTIMES-R"/>
              </a:rPr>
              <a:t>tiga</a:t>
            </a:r>
            <a:r>
              <a:rPr lang="en-ID" dirty="0">
                <a:latin typeface="AdvGTIMES-R"/>
              </a:rPr>
              <a:t> </a:t>
            </a:r>
            <a:r>
              <a:rPr lang="en-ID" dirty="0" err="1">
                <a:latin typeface="AdvGTIMES-R"/>
              </a:rPr>
              <a:t>langkah</a:t>
            </a:r>
            <a:r>
              <a:rPr lang="en-ID" dirty="0">
                <a:latin typeface="AdvGTIMES-R"/>
              </a:rPr>
              <a:t> </a:t>
            </a:r>
            <a:r>
              <a:rPr lang="en-ID" dirty="0" err="1">
                <a:latin typeface="AdvGTIMES-R"/>
              </a:rPr>
              <a:t>besar</a:t>
            </a:r>
            <a:r>
              <a:rPr lang="en-ID" dirty="0">
                <a:latin typeface="AdvGTIMES-R"/>
              </a:rPr>
              <a:t> </a:t>
            </a:r>
            <a:r>
              <a:rPr lang="en-ID" dirty="0" err="1">
                <a:latin typeface="AdvGTIMES-R"/>
              </a:rPr>
              <a:t>berikut</a:t>
            </a:r>
            <a:endParaRPr lang="en-ID" dirty="0">
              <a:latin typeface="AdvGTIMES-R"/>
            </a:endParaRPr>
          </a:p>
          <a:p>
            <a:r>
              <a:rPr lang="en-ID" dirty="0">
                <a:latin typeface="AdvGTIMES-R"/>
              </a:rPr>
              <a:t>• </a:t>
            </a:r>
            <a:r>
              <a:rPr lang="en-ID" dirty="0" err="1">
                <a:latin typeface="AdvGTIMES-R"/>
              </a:rPr>
              <a:t>Definisi</a:t>
            </a:r>
            <a:endParaRPr lang="en-ID" dirty="0">
              <a:latin typeface="AdvGTIMES-R"/>
            </a:endParaRPr>
          </a:p>
          <a:p>
            <a:r>
              <a:rPr lang="en-ID" dirty="0">
                <a:latin typeface="AdvGTIMES-R"/>
              </a:rPr>
              <a:t>• </a:t>
            </a:r>
            <a:r>
              <a:rPr lang="en-ID" dirty="0" err="1">
                <a:latin typeface="AdvGTIMES-R"/>
              </a:rPr>
              <a:t>Pemodelan</a:t>
            </a:r>
            <a:endParaRPr lang="en-ID" dirty="0">
              <a:latin typeface="AdvGTIMES-R"/>
            </a:endParaRPr>
          </a:p>
          <a:p>
            <a:r>
              <a:rPr lang="en-ID" dirty="0">
                <a:latin typeface="AdvGTIMES-R"/>
              </a:rPr>
              <a:t>• </a:t>
            </a:r>
            <a:r>
              <a:rPr lang="en-ID" dirty="0" err="1">
                <a:latin typeface="AdvGTIMES-R"/>
              </a:rPr>
              <a:t>Algoritma</a:t>
            </a:r>
            <a:r>
              <a:rPr lang="en-ID" dirty="0">
                <a:latin typeface="AdvGTIMES-R"/>
              </a:rPr>
              <a:t> </a:t>
            </a:r>
            <a:r>
              <a:rPr lang="en-ID" dirty="0" err="1">
                <a:latin typeface="AdvGTIMES-R"/>
              </a:rPr>
              <a:t>solusi</a:t>
            </a:r>
            <a:endParaRPr lang="en-US" dirty="0"/>
          </a:p>
        </p:txBody>
      </p:sp>
      <p:sp>
        <p:nvSpPr>
          <p:cNvPr id="4" name="Rectangle 3"/>
          <p:cNvSpPr/>
          <p:nvPr/>
        </p:nvSpPr>
        <p:spPr>
          <a:xfrm>
            <a:off x="346865" y="2404444"/>
            <a:ext cx="2932213" cy="461665"/>
          </a:xfrm>
          <a:prstGeom prst="rect">
            <a:avLst/>
          </a:prstGeom>
        </p:spPr>
        <p:txBody>
          <a:bodyPr wrap="none">
            <a:spAutoFit/>
          </a:bodyPr>
          <a:lstStyle/>
          <a:p>
            <a:r>
              <a:rPr lang="id-ID" sz="2400" dirty="0"/>
              <a:t>2.2.1 Definisi Masalah</a:t>
            </a:r>
            <a:endParaRPr lang="en-US" dirty="0"/>
          </a:p>
        </p:txBody>
      </p:sp>
      <p:sp>
        <p:nvSpPr>
          <p:cNvPr id="5" name="Rectangle 4"/>
          <p:cNvSpPr/>
          <p:nvPr/>
        </p:nvSpPr>
        <p:spPr>
          <a:xfrm>
            <a:off x="757428" y="2850720"/>
            <a:ext cx="8121396" cy="400110"/>
          </a:xfrm>
          <a:prstGeom prst="rect">
            <a:avLst/>
          </a:prstGeom>
        </p:spPr>
        <p:txBody>
          <a:bodyPr wrap="square">
            <a:spAutoFit/>
          </a:bodyPr>
          <a:lstStyle/>
          <a:p>
            <a:r>
              <a:rPr lang="id-ID" sz="2000" dirty="0"/>
              <a:t>Dalam masalah optimasi, pembuat keputusan harus memutuskan item berikut</a:t>
            </a:r>
            <a:endParaRPr lang="en-US" dirty="0"/>
          </a:p>
        </p:txBody>
      </p:sp>
      <p:sp>
        <p:nvSpPr>
          <p:cNvPr id="7" name="Rectangle 6"/>
          <p:cNvSpPr/>
          <p:nvPr/>
        </p:nvSpPr>
        <p:spPr>
          <a:xfrm>
            <a:off x="759051" y="3250830"/>
            <a:ext cx="6594348" cy="923330"/>
          </a:xfrm>
          <a:prstGeom prst="rect">
            <a:avLst/>
          </a:prstGeom>
        </p:spPr>
        <p:txBody>
          <a:bodyPr wrap="square">
            <a:spAutoFit/>
          </a:bodyPr>
          <a:lstStyle/>
          <a:p>
            <a:r>
              <a:rPr lang="en-ID" dirty="0">
                <a:latin typeface="AdvPSSym"/>
              </a:rPr>
              <a:t>• </a:t>
            </a:r>
            <a:r>
              <a:rPr lang="en-ID" dirty="0" err="1">
                <a:latin typeface="AdvPSSym"/>
              </a:rPr>
              <a:t>Keputusan</a:t>
            </a:r>
            <a:r>
              <a:rPr lang="en-ID" dirty="0">
                <a:latin typeface="AdvPSSym"/>
              </a:rPr>
              <a:t> (</a:t>
            </a:r>
            <a:r>
              <a:rPr lang="en-ID" dirty="0" err="1">
                <a:latin typeface="AdvPSSym"/>
              </a:rPr>
              <a:t>independen</a:t>
            </a:r>
            <a:r>
              <a:rPr lang="en-ID" dirty="0">
                <a:latin typeface="AdvPSSym"/>
              </a:rPr>
              <a:t>) </a:t>
            </a:r>
            <a:r>
              <a:rPr lang="en-ID" dirty="0" err="1">
                <a:latin typeface="AdvPSSym"/>
              </a:rPr>
              <a:t>dan</a:t>
            </a:r>
            <a:r>
              <a:rPr lang="en-ID" dirty="0">
                <a:latin typeface="AdvPSSym"/>
              </a:rPr>
              <a:t> </a:t>
            </a:r>
            <a:r>
              <a:rPr lang="en-ID" dirty="0" err="1">
                <a:latin typeface="AdvPSSym"/>
              </a:rPr>
              <a:t>variabel</a:t>
            </a:r>
            <a:r>
              <a:rPr lang="en-ID" dirty="0">
                <a:latin typeface="AdvPSSym"/>
              </a:rPr>
              <a:t> </a:t>
            </a:r>
            <a:r>
              <a:rPr lang="en-ID" dirty="0" err="1">
                <a:latin typeface="AdvPSSym"/>
              </a:rPr>
              <a:t>dependen</a:t>
            </a:r>
            <a:endParaRPr lang="en-ID" dirty="0">
              <a:latin typeface="AdvPSSym"/>
            </a:endParaRPr>
          </a:p>
          <a:p>
            <a:r>
              <a:rPr lang="en-ID" dirty="0">
                <a:latin typeface="AdvPSSym"/>
              </a:rPr>
              <a:t>• </a:t>
            </a:r>
            <a:r>
              <a:rPr lang="en-ID" dirty="0" err="1">
                <a:latin typeface="AdvPSSym"/>
              </a:rPr>
              <a:t>Fungsi</a:t>
            </a:r>
            <a:r>
              <a:rPr lang="en-ID" dirty="0">
                <a:latin typeface="AdvPSSym"/>
              </a:rPr>
              <a:t> </a:t>
            </a:r>
            <a:r>
              <a:rPr lang="en-ID" dirty="0" err="1">
                <a:latin typeface="AdvPSSym"/>
              </a:rPr>
              <a:t>Pembatas</a:t>
            </a:r>
            <a:endParaRPr lang="en-ID" dirty="0">
              <a:latin typeface="AdvPSSym"/>
            </a:endParaRPr>
          </a:p>
          <a:p>
            <a:r>
              <a:rPr lang="en-ID" dirty="0">
                <a:latin typeface="AdvPSSym"/>
              </a:rPr>
              <a:t>• </a:t>
            </a:r>
            <a:r>
              <a:rPr lang="en-ID" dirty="0" err="1">
                <a:latin typeface="AdvPSSym"/>
              </a:rPr>
              <a:t>Fungsi</a:t>
            </a:r>
            <a:r>
              <a:rPr lang="en-ID" dirty="0">
                <a:latin typeface="AdvPSSym"/>
              </a:rPr>
              <a:t> </a:t>
            </a:r>
            <a:r>
              <a:rPr lang="en-ID" dirty="0" err="1">
                <a:latin typeface="AdvPSSym"/>
              </a:rPr>
              <a:t>Obyektif</a:t>
            </a:r>
            <a:endParaRPr lang="en-US" dirty="0"/>
          </a:p>
        </p:txBody>
      </p:sp>
      <p:sp>
        <p:nvSpPr>
          <p:cNvPr id="6" name="Date Placeholder 5"/>
          <p:cNvSpPr>
            <a:spLocks noGrp="1"/>
          </p:cNvSpPr>
          <p:nvPr>
            <p:ph type="dt" sz="half" idx="10"/>
          </p:nvPr>
        </p:nvSpPr>
        <p:spPr/>
        <p:txBody>
          <a:bodyPr/>
          <a:lstStyle/>
          <a:p>
            <a:fld id="{8C21656C-8AA1-44CF-A01B-859BE8F767EA}" type="datetime9">
              <a:rPr lang="en-US" smtClean="0"/>
              <a:t>10/18/2017 1:14:56 PM</a:t>
            </a:fld>
            <a:endParaRPr lang="en-US"/>
          </a:p>
        </p:txBody>
      </p:sp>
      <p:sp>
        <p:nvSpPr>
          <p:cNvPr id="8" name="Slide Number Placeholder 7"/>
          <p:cNvSpPr>
            <a:spLocks noGrp="1"/>
          </p:cNvSpPr>
          <p:nvPr>
            <p:ph type="sldNum" sz="quarter" idx="12"/>
          </p:nvPr>
        </p:nvSpPr>
        <p:spPr/>
        <p:txBody>
          <a:bodyPr/>
          <a:lstStyle/>
          <a:p>
            <a:fld id="{C7448EEC-1D14-4DD9-B8EB-772171F61A1D}" type="slidenum">
              <a:rPr lang="en-US" smtClean="0"/>
              <a:t>30</a:t>
            </a:fld>
            <a:endParaRPr lang="en-US"/>
          </a:p>
        </p:txBody>
      </p:sp>
      <p:sp>
        <p:nvSpPr>
          <p:cNvPr id="9" name="Rectangle 8"/>
          <p:cNvSpPr/>
          <p:nvPr/>
        </p:nvSpPr>
        <p:spPr>
          <a:xfrm>
            <a:off x="435415" y="4336221"/>
            <a:ext cx="5623206" cy="461665"/>
          </a:xfrm>
          <a:prstGeom prst="rect">
            <a:avLst/>
          </a:prstGeom>
        </p:spPr>
        <p:txBody>
          <a:bodyPr wrap="none">
            <a:spAutoFit/>
          </a:bodyPr>
          <a:lstStyle/>
          <a:p>
            <a:r>
              <a:rPr lang="id-ID" sz="2400" dirty="0"/>
              <a:t>2.2.1.1 Keputusan dan Variabel </a:t>
            </a:r>
            <a:r>
              <a:rPr lang="id-ID" sz="2400" dirty="0" smtClean="0"/>
              <a:t>Dependen</a:t>
            </a:r>
            <a:endParaRPr lang="en-US" sz="2400" dirty="0"/>
          </a:p>
        </p:txBody>
      </p:sp>
      <p:sp>
        <p:nvSpPr>
          <p:cNvPr id="10" name="Rectangle 9"/>
          <p:cNvSpPr/>
          <p:nvPr/>
        </p:nvSpPr>
        <p:spPr>
          <a:xfrm>
            <a:off x="757428" y="4797886"/>
            <a:ext cx="8606028" cy="1015663"/>
          </a:xfrm>
          <a:prstGeom prst="rect">
            <a:avLst/>
          </a:prstGeom>
        </p:spPr>
        <p:txBody>
          <a:bodyPr wrap="square">
            <a:spAutoFit/>
          </a:bodyPr>
          <a:lstStyle/>
          <a:p>
            <a:r>
              <a:rPr lang="en-US" sz="2000" dirty="0" err="1"/>
              <a:t>Variabel</a:t>
            </a:r>
            <a:r>
              <a:rPr lang="en-US" sz="2000" dirty="0"/>
              <a:t> </a:t>
            </a:r>
            <a:r>
              <a:rPr lang="en-US" sz="2000" dirty="0" err="1"/>
              <a:t>keputusan</a:t>
            </a:r>
            <a:r>
              <a:rPr lang="en-US" sz="2000" dirty="0"/>
              <a:t> </a:t>
            </a:r>
            <a:r>
              <a:rPr lang="en-US" sz="2000" dirty="0" err="1"/>
              <a:t>adalah</a:t>
            </a:r>
            <a:r>
              <a:rPr lang="en-US" sz="2000" dirty="0"/>
              <a:t> </a:t>
            </a:r>
            <a:r>
              <a:rPr lang="en-US" sz="2000" dirty="0" err="1"/>
              <a:t>variabel</a:t>
            </a:r>
            <a:r>
              <a:rPr lang="en-US" sz="2000" dirty="0"/>
              <a:t> </a:t>
            </a:r>
            <a:r>
              <a:rPr lang="en-US" sz="2000" dirty="0" err="1"/>
              <a:t>bebas</a:t>
            </a:r>
            <a:r>
              <a:rPr lang="en-US" sz="2000" dirty="0"/>
              <a:t>; </a:t>
            </a:r>
            <a:r>
              <a:rPr lang="en-US" sz="2000" dirty="0" err="1"/>
              <a:t>pembuat</a:t>
            </a:r>
            <a:r>
              <a:rPr lang="en-US" sz="2000" dirty="0"/>
              <a:t> </a:t>
            </a:r>
            <a:r>
              <a:rPr lang="en-US" sz="2000" dirty="0" err="1"/>
              <a:t>keputusan</a:t>
            </a:r>
            <a:r>
              <a:rPr lang="en-US" sz="2000" dirty="0"/>
              <a:t> </a:t>
            </a:r>
            <a:r>
              <a:rPr lang="en-US" sz="2000" dirty="0" err="1"/>
              <a:t>harus</a:t>
            </a:r>
            <a:r>
              <a:rPr lang="en-US" sz="2000" dirty="0"/>
              <a:t> </a:t>
            </a:r>
            <a:r>
              <a:rPr lang="en-US" sz="2000" dirty="0" err="1"/>
              <a:t>menentukan</a:t>
            </a:r>
            <a:r>
              <a:rPr lang="en-US" sz="2000" dirty="0"/>
              <a:t> </a:t>
            </a:r>
            <a:r>
              <a:rPr lang="en-US" sz="2000" dirty="0" err="1"/>
              <a:t>nilai</a:t>
            </a:r>
            <a:r>
              <a:rPr lang="en-US" sz="2000" dirty="0"/>
              <a:t> </a:t>
            </a:r>
            <a:r>
              <a:rPr lang="en-US" sz="2000" dirty="0" err="1"/>
              <a:t>optimumnya</a:t>
            </a:r>
            <a:r>
              <a:rPr lang="en-US" sz="2000" dirty="0"/>
              <a:t> </a:t>
            </a:r>
            <a:r>
              <a:rPr lang="en-US" sz="2000" dirty="0" err="1"/>
              <a:t>dan</a:t>
            </a:r>
            <a:r>
              <a:rPr lang="en-US" sz="2000" dirty="0"/>
              <a:t> </a:t>
            </a:r>
            <a:r>
              <a:rPr lang="en-US" sz="2000" dirty="0" err="1"/>
              <a:t>berdasarkan</a:t>
            </a:r>
            <a:r>
              <a:rPr lang="en-US" sz="2000" dirty="0"/>
              <a:t> </a:t>
            </a:r>
            <a:r>
              <a:rPr lang="en-US" sz="2000" dirty="0" err="1"/>
              <a:t>variabel</a:t>
            </a:r>
            <a:r>
              <a:rPr lang="en-US" sz="2000" dirty="0"/>
              <a:t> </a:t>
            </a:r>
            <a:r>
              <a:rPr lang="en-US" sz="2000" dirty="0" err="1"/>
              <a:t>tersebut</a:t>
            </a:r>
            <a:r>
              <a:rPr lang="en-US" sz="2000" dirty="0"/>
              <a:t> (dependent) </a:t>
            </a:r>
            <a:r>
              <a:rPr lang="en-US" sz="2000" dirty="0" err="1"/>
              <a:t>dapat</a:t>
            </a:r>
            <a:r>
              <a:rPr lang="en-US" sz="2000" dirty="0"/>
              <a:t> </a:t>
            </a:r>
            <a:r>
              <a:rPr lang="en-US" sz="2000" dirty="0" err="1"/>
              <a:t>ditentukan</a:t>
            </a:r>
            <a:r>
              <a:rPr lang="en-US" sz="2000" dirty="0"/>
              <a:t>. </a:t>
            </a:r>
          </a:p>
        </p:txBody>
      </p:sp>
    </p:spTree>
    <p:extLst>
      <p:ext uri="{BB962C8B-B14F-4D97-AF65-F5344CB8AC3E}">
        <p14:creationId xmlns:p14="http://schemas.microsoft.com/office/powerpoint/2010/main" val="5005055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7700" y="1679139"/>
            <a:ext cx="8706612" cy="923330"/>
          </a:xfrm>
          <a:prstGeom prst="rect">
            <a:avLst/>
          </a:prstGeom>
        </p:spPr>
        <p:txBody>
          <a:bodyPr wrap="square">
            <a:spAutoFit/>
          </a:bodyPr>
          <a:lstStyle/>
          <a:p>
            <a:r>
              <a:rPr lang="en-ID" dirty="0" err="1">
                <a:solidFill>
                  <a:srgbClr val="000000"/>
                </a:solidFill>
                <a:latin typeface="AdvGTIMES-R"/>
              </a:rPr>
              <a:t>Dalam</a:t>
            </a:r>
            <a:r>
              <a:rPr lang="en-ID" dirty="0">
                <a:solidFill>
                  <a:srgbClr val="000000"/>
                </a:solidFill>
                <a:latin typeface="AdvGTIMES-R"/>
              </a:rPr>
              <a:t> </a:t>
            </a:r>
            <a:r>
              <a:rPr lang="en-ID" dirty="0" err="1">
                <a:solidFill>
                  <a:srgbClr val="000000"/>
                </a:solidFill>
                <a:latin typeface="AdvGTIMES-R"/>
              </a:rPr>
              <a:t>masalah</a:t>
            </a:r>
            <a:r>
              <a:rPr lang="en-ID" dirty="0">
                <a:solidFill>
                  <a:srgbClr val="000000"/>
                </a:solidFill>
                <a:latin typeface="AdvGTIMES-R"/>
              </a:rPr>
              <a:t> </a:t>
            </a:r>
            <a:r>
              <a:rPr lang="en-ID" dirty="0" err="1">
                <a:solidFill>
                  <a:srgbClr val="000000"/>
                </a:solidFill>
                <a:latin typeface="AdvGTIMES-R"/>
              </a:rPr>
              <a:t>alokasi</a:t>
            </a:r>
            <a:r>
              <a:rPr lang="en-ID" dirty="0">
                <a:solidFill>
                  <a:srgbClr val="000000"/>
                </a:solidFill>
                <a:latin typeface="AdvGTIMES-R"/>
              </a:rPr>
              <a:t> </a:t>
            </a:r>
            <a:r>
              <a:rPr lang="en-ID" dirty="0" err="1">
                <a:solidFill>
                  <a:srgbClr val="000000"/>
                </a:solidFill>
                <a:latin typeface="AdvGTIMES-R"/>
              </a:rPr>
              <a:t>kapasitor</a:t>
            </a:r>
            <a:r>
              <a:rPr lang="en-ID" dirty="0">
                <a:solidFill>
                  <a:srgbClr val="000000"/>
                </a:solidFill>
                <a:latin typeface="AdvGTIMES-R"/>
              </a:rPr>
              <a:t>, </a:t>
            </a:r>
            <a:r>
              <a:rPr lang="en-ID" dirty="0" err="1">
                <a:solidFill>
                  <a:srgbClr val="000000"/>
                </a:solidFill>
                <a:latin typeface="AdvGTIMES-R"/>
              </a:rPr>
              <a:t>lokasi</a:t>
            </a:r>
            <a:r>
              <a:rPr lang="en-ID" dirty="0">
                <a:solidFill>
                  <a:srgbClr val="000000"/>
                </a:solidFill>
                <a:latin typeface="AdvGTIMES-R"/>
              </a:rPr>
              <a:t> </a:t>
            </a:r>
            <a:r>
              <a:rPr lang="en-ID" dirty="0" err="1">
                <a:solidFill>
                  <a:srgbClr val="000000"/>
                </a:solidFill>
                <a:latin typeface="AdvGTIMES-R"/>
              </a:rPr>
              <a:t>dan</a:t>
            </a:r>
            <a:r>
              <a:rPr lang="en-ID" dirty="0">
                <a:solidFill>
                  <a:srgbClr val="000000"/>
                </a:solidFill>
                <a:latin typeface="AdvGTIMES-R"/>
              </a:rPr>
              <a:t> </a:t>
            </a:r>
            <a:r>
              <a:rPr lang="en-ID" dirty="0" err="1">
                <a:solidFill>
                  <a:srgbClr val="000000"/>
                </a:solidFill>
                <a:latin typeface="AdvGTIMES-R"/>
              </a:rPr>
              <a:t>ukuran</a:t>
            </a:r>
            <a:r>
              <a:rPr lang="en-ID" dirty="0">
                <a:solidFill>
                  <a:srgbClr val="000000"/>
                </a:solidFill>
                <a:latin typeface="AdvGTIMES-R"/>
              </a:rPr>
              <a:t> bank </a:t>
            </a:r>
            <a:r>
              <a:rPr lang="en-ID" dirty="0" err="1">
                <a:solidFill>
                  <a:srgbClr val="000000"/>
                </a:solidFill>
                <a:latin typeface="AdvGTIMES-R"/>
              </a:rPr>
              <a:t>kapasitor</a:t>
            </a:r>
            <a:r>
              <a:rPr lang="en-ID" dirty="0">
                <a:solidFill>
                  <a:srgbClr val="000000"/>
                </a:solidFill>
                <a:latin typeface="AdvGTIMES-R"/>
              </a:rPr>
              <a:t> </a:t>
            </a:r>
            <a:r>
              <a:rPr lang="en-ID" dirty="0" err="1">
                <a:solidFill>
                  <a:srgbClr val="000000"/>
                </a:solidFill>
                <a:latin typeface="AdvGTIMES-R"/>
              </a:rPr>
              <a:t>adalah</a:t>
            </a:r>
            <a:r>
              <a:rPr lang="en-ID" dirty="0">
                <a:solidFill>
                  <a:srgbClr val="000000"/>
                </a:solidFill>
                <a:latin typeface="AdvGTIMES-R"/>
              </a:rPr>
              <a:t> </a:t>
            </a:r>
            <a:r>
              <a:rPr lang="en-ID" dirty="0" err="1">
                <a:solidFill>
                  <a:srgbClr val="000000"/>
                </a:solidFill>
                <a:latin typeface="AdvGTIMES-R"/>
              </a:rPr>
              <a:t>variabel</a:t>
            </a:r>
            <a:r>
              <a:rPr lang="en-ID" dirty="0">
                <a:solidFill>
                  <a:srgbClr val="000000"/>
                </a:solidFill>
                <a:latin typeface="AdvGTIMES-R"/>
              </a:rPr>
              <a:t> </a:t>
            </a:r>
            <a:r>
              <a:rPr lang="en-ID" dirty="0" err="1">
                <a:solidFill>
                  <a:srgbClr val="000000"/>
                </a:solidFill>
                <a:latin typeface="AdvGTIMES-R"/>
              </a:rPr>
              <a:t>keputusan</a:t>
            </a:r>
            <a:r>
              <a:rPr lang="en-ID" dirty="0">
                <a:solidFill>
                  <a:srgbClr val="000000"/>
                </a:solidFill>
                <a:latin typeface="AdvGTIMES-R"/>
              </a:rPr>
              <a:t>, </a:t>
            </a:r>
            <a:r>
              <a:rPr lang="en-ID" dirty="0" err="1">
                <a:solidFill>
                  <a:srgbClr val="000000"/>
                </a:solidFill>
                <a:latin typeface="AdvGTIMES-R"/>
              </a:rPr>
              <a:t>sedangkan</a:t>
            </a:r>
            <a:r>
              <a:rPr lang="en-ID" dirty="0">
                <a:solidFill>
                  <a:srgbClr val="000000"/>
                </a:solidFill>
                <a:latin typeface="AdvGTIMES-R"/>
              </a:rPr>
              <a:t> </a:t>
            </a:r>
            <a:r>
              <a:rPr lang="en-ID" dirty="0" err="1">
                <a:solidFill>
                  <a:srgbClr val="000000"/>
                </a:solidFill>
                <a:latin typeface="AdvGTIMES-R"/>
              </a:rPr>
              <a:t>variabel</a:t>
            </a:r>
            <a:r>
              <a:rPr lang="en-ID" dirty="0">
                <a:solidFill>
                  <a:srgbClr val="000000"/>
                </a:solidFill>
                <a:latin typeface="AdvGTIMES-R"/>
              </a:rPr>
              <a:t> </a:t>
            </a:r>
            <a:r>
              <a:rPr lang="en-ID" dirty="0" err="1">
                <a:solidFill>
                  <a:srgbClr val="000000"/>
                </a:solidFill>
                <a:latin typeface="AdvGTIMES-R"/>
              </a:rPr>
              <a:t>dependennya</a:t>
            </a:r>
            <a:r>
              <a:rPr lang="en-ID" dirty="0">
                <a:solidFill>
                  <a:srgbClr val="000000"/>
                </a:solidFill>
                <a:latin typeface="AdvGTIMES-R"/>
              </a:rPr>
              <a:t> </a:t>
            </a:r>
            <a:r>
              <a:rPr lang="en-ID" dirty="0" err="1">
                <a:solidFill>
                  <a:srgbClr val="000000"/>
                </a:solidFill>
                <a:latin typeface="AdvGTIMES-R"/>
              </a:rPr>
              <a:t>adalah</a:t>
            </a:r>
            <a:r>
              <a:rPr lang="en-ID" dirty="0">
                <a:solidFill>
                  <a:srgbClr val="000000"/>
                </a:solidFill>
                <a:latin typeface="AdvGTIMES-R"/>
              </a:rPr>
              <a:t> </a:t>
            </a:r>
            <a:r>
              <a:rPr lang="en-ID" dirty="0" err="1">
                <a:solidFill>
                  <a:srgbClr val="000000"/>
                </a:solidFill>
                <a:latin typeface="AdvGTIMES-R"/>
              </a:rPr>
              <a:t>tegangan</a:t>
            </a:r>
            <a:r>
              <a:rPr lang="en-ID" dirty="0">
                <a:solidFill>
                  <a:srgbClr val="000000"/>
                </a:solidFill>
                <a:latin typeface="AdvGTIMES-R"/>
              </a:rPr>
              <a:t> bus, </a:t>
            </a:r>
            <a:r>
              <a:rPr lang="en-ID" dirty="0" err="1">
                <a:solidFill>
                  <a:srgbClr val="000000"/>
                </a:solidFill>
                <a:latin typeface="AdvGTIMES-R"/>
              </a:rPr>
              <a:t>kerugian</a:t>
            </a:r>
            <a:r>
              <a:rPr lang="en-ID" dirty="0">
                <a:solidFill>
                  <a:srgbClr val="000000"/>
                </a:solidFill>
                <a:latin typeface="AdvGTIMES-R"/>
              </a:rPr>
              <a:t> </a:t>
            </a:r>
            <a:r>
              <a:rPr lang="en-ID" dirty="0" err="1">
                <a:solidFill>
                  <a:srgbClr val="000000"/>
                </a:solidFill>
                <a:latin typeface="AdvGTIMES-R"/>
              </a:rPr>
              <a:t>sistem</a:t>
            </a:r>
            <a:r>
              <a:rPr lang="en-ID" dirty="0">
                <a:solidFill>
                  <a:srgbClr val="000000"/>
                </a:solidFill>
                <a:latin typeface="AdvGTIMES-R"/>
              </a:rPr>
              <a:t>, </a:t>
            </a:r>
            <a:r>
              <a:rPr lang="en-ID" dirty="0" err="1" smtClean="0">
                <a:solidFill>
                  <a:srgbClr val="000000"/>
                </a:solidFill>
                <a:latin typeface="AdvGTIMES-R"/>
              </a:rPr>
              <a:t>dll</a:t>
            </a:r>
            <a:endParaRPr lang="en-US" dirty="0"/>
          </a:p>
        </p:txBody>
      </p:sp>
      <p:sp>
        <p:nvSpPr>
          <p:cNvPr id="4" name="Date Placeholder 3"/>
          <p:cNvSpPr>
            <a:spLocks noGrp="1"/>
          </p:cNvSpPr>
          <p:nvPr>
            <p:ph type="dt" sz="half" idx="10"/>
          </p:nvPr>
        </p:nvSpPr>
        <p:spPr/>
        <p:txBody>
          <a:bodyPr/>
          <a:lstStyle/>
          <a:p>
            <a:fld id="{42A7E4CE-FF81-40FA-8A23-AEEB37509531}" type="datetime9">
              <a:rPr lang="en-US" smtClean="0"/>
              <a:t>10/18/2017 1:14:56 PM</a:t>
            </a:fld>
            <a:endParaRPr lang="en-US"/>
          </a:p>
        </p:txBody>
      </p:sp>
      <p:sp>
        <p:nvSpPr>
          <p:cNvPr id="6" name="Slide Number Placeholder 5"/>
          <p:cNvSpPr>
            <a:spLocks noGrp="1"/>
          </p:cNvSpPr>
          <p:nvPr>
            <p:ph type="sldNum" sz="quarter" idx="12"/>
          </p:nvPr>
        </p:nvSpPr>
        <p:spPr/>
        <p:txBody>
          <a:bodyPr/>
          <a:lstStyle/>
          <a:p>
            <a:fld id="{C7448EEC-1D14-4DD9-B8EB-772171F61A1D}" type="slidenum">
              <a:rPr lang="en-US" smtClean="0"/>
              <a:t>31</a:t>
            </a:fld>
            <a:endParaRPr lang="en-US"/>
          </a:p>
        </p:txBody>
      </p:sp>
      <p:sp>
        <p:nvSpPr>
          <p:cNvPr id="7" name="Rectangle 6"/>
          <p:cNvSpPr/>
          <p:nvPr/>
        </p:nvSpPr>
        <p:spPr>
          <a:xfrm>
            <a:off x="647700" y="173210"/>
            <a:ext cx="8916924" cy="1323439"/>
          </a:xfrm>
          <a:prstGeom prst="rect">
            <a:avLst/>
          </a:prstGeom>
        </p:spPr>
        <p:txBody>
          <a:bodyPr wrap="square">
            <a:spAutoFit/>
          </a:bodyPr>
          <a:lstStyle/>
          <a:p>
            <a:r>
              <a:rPr lang="en-US" sz="2000" dirty="0" err="1"/>
              <a:t>Misalnya</a:t>
            </a:r>
            <a:r>
              <a:rPr lang="en-US" sz="2000" dirty="0"/>
              <a:t>, </a:t>
            </a:r>
            <a:r>
              <a:rPr lang="en-US" sz="2000" dirty="0" err="1"/>
              <a:t>dalam</a:t>
            </a:r>
            <a:r>
              <a:rPr lang="en-US" sz="2000" dirty="0"/>
              <a:t> </a:t>
            </a:r>
            <a:r>
              <a:rPr lang="en-US" sz="2000" dirty="0" err="1"/>
              <a:t>masalah</a:t>
            </a:r>
            <a:r>
              <a:rPr lang="en-US" sz="2000" dirty="0"/>
              <a:t> </a:t>
            </a:r>
            <a:r>
              <a:rPr lang="en-US" sz="2000" dirty="0" err="1"/>
              <a:t>penjadwalan</a:t>
            </a:r>
            <a:r>
              <a:rPr lang="en-US" sz="2000" dirty="0"/>
              <a:t> </a:t>
            </a:r>
            <a:r>
              <a:rPr lang="en-US" sz="2000" dirty="0" err="1"/>
              <a:t>pembangkit</a:t>
            </a:r>
            <a:r>
              <a:rPr lang="en-US" sz="2000" dirty="0"/>
              <a:t> optimal, </a:t>
            </a:r>
            <a:r>
              <a:rPr lang="en-US" sz="2000" dirty="0" err="1"/>
              <a:t>daya</a:t>
            </a:r>
            <a:r>
              <a:rPr lang="en-US" sz="2000" dirty="0"/>
              <a:t> </a:t>
            </a:r>
            <a:r>
              <a:rPr lang="en-US" sz="2000" dirty="0" err="1"/>
              <a:t>aktif</a:t>
            </a:r>
            <a:r>
              <a:rPr lang="en-US" sz="2000" dirty="0"/>
              <a:t> </a:t>
            </a:r>
            <a:r>
              <a:rPr lang="en-US" sz="2000" dirty="0" err="1"/>
              <a:t>dari</a:t>
            </a:r>
            <a:r>
              <a:rPr lang="en-US" sz="2000" dirty="0"/>
              <a:t> </a:t>
            </a:r>
            <a:r>
              <a:rPr lang="en-US" sz="2000" dirty="0" err="1"/>
              <a:t>pembangkit</a:t>
            </a:r>
            <a:r>
              <a:rPr lang="en-US" sz="2000" dirty="0"/>
              <a:t> </a:t>
            </a:r>
            <a:r>
              <a:rPr lang="en-US" sz="2000" dirty="0" err="1"/>
              <a:t>tenaga</a:t>
            </a:r>
            <a:r>
              <a:rPr lang="en-US" sz="2000" dirty="0"/>
              <a:t> </a:t>
            </a:r>
            <a:r>
              <a:rPr lang="en-US" sz="2000" dirty="0" err="1"/>
              <a:t>listrik</a:t>
            </a:r>
            <a:r>
              <a:rPr lang="en-US" sz="2000" dirty="0"/>
              <a:t> </a:t>
            </a:r>
            <a:r>
              <a:rPr lang="en-US" sz="2000" dirty="0" err="1"/>
              <a:t>mungkin</a:t>
            </a:r>
            <a:r>
              <a:rPr lang="en-US" sz="2000" dirty="0"/>
              <a:t> </a:t>
            </a:r>
            <a:r>
              <a:rPr lang="en-US" sz="2000" dirty="0" err="1"/>
              <a:t>merupakan</a:t>
            </a:r>
            <a:r>
              <a:rPr lang="en-US" sz="2000" dirty="0"/>
              <a:t> </a:t>
            </a:r>
            <a:r>
              <a:rPr lang="en-US" sz="2000" dirty="0" err="1"/>
              <a:t>variabel</a:t>
            </a:r>
            <a:r>
              <a:rPr lang="en-US" sz="2000" dirty="0"/>
              <a:t> </a:t>
            </a:r>
            <a:r>
              <a:rPr lang="en-US" sz="2000" dirty="0" err="1"/>
              <a:t>keputusan</a:t>
            </a:r>
            <a:r>
              <a:rPr lang="en-US" sz="2000" dirty="0"/>
              <a:t>. </a:t>
            </a:r>
            <a:r>
              <a:rPr lang="en-US" sz="2000" dirty="0" err="1"/>
              <a:t>Variabel</a:t>
            </a:r>
            <a:r>
              <a:rPr lang="en-US" sz="2000" dirty="0"/>
              <a:t> </a:t>
            </a:r>
            <a:r>
              <a:rPr lang="en-US" sz="2000" dirty="0" err="1"/>
              <a:t>dependen</a:t>
            </a:r>
            <a:r>
              <a:rPr lang="en-US" sz="2000" dirty="0"/>
              <a:t> </a:t>
            </a:r>
            <a:r>
              <a:rPr lang="en-US" sz="2000" dirty="0" err="1"/>
              <a:t>dapat</a:t>
            </a:r>
            <a:r>
              <a:rPr lang="en-US" sz="2000" dirty="0"/>
              <a:t> </a:t>
            </a:r>
            <a:r>
              <a:rPr lang="en-US" sz="2000" dirty="0" err="1"/>
              <a:t>berupa</a:t>
            </a:r>
            <a:r>
              <a:rPr lang="en-US" sz="2000" dirty="0"/>
              <a:t> </a:t>
            </a:r>
            <a:r>
              <a:rPr lang="en-US" sz="2000" dirty="0" err="1"/>
              <a:t>konsumsi</a:t>
            </a:r>
            <a:r>
              <a:rPr lang="en-US" sz="2000" dirty="0"/>
              <a:t> </a:t>
            </a:r>
            <a:r>
              <a:rPr lang="en-US" sz="2000" dirty="0" err="1"/>
              <a:t>bahan</a:t>
            </a:r>
            <a:r>
              <a:rPr lang="en-US" sz="2000" dirty="0"/>
              <a:t> </a:t>
            </a:r>
            <a:r>
              <a:rPr lang="en-US" sz="2000" dirty="0" err="1"/>
              <a:t>bakar</a:t>
            </a:r>
            <a:r>
              <a:rPr lang="en-US" sz="2000" dirty="0"/>
              <a:t> total, </a:t>
            </a:r>
            <a:r>
              <a:rPr lang="en-US" sz="2000" dirty="0" err="1"/>
              <a:t>kerugian</a:t>
            </a:r>
            <a:r>
              <a:rPr lang="en-US" sz="2000" dirty="0"/>
              <a:t> </a:t>
            </a:r>
            <a:r>
              <a:rPr lang="en-US" sz="2000" dirty="0" err="1"/>
              <a:t>sistem</a:t>
            </a:r>
            <a:r>
              <a:rPr lang="en-US" sz="2000" dirty="0"/>
              <a:t>, </a:t>
            </a:r>
            <a:r>
              <a:rPr lang="en-US" sz="2000" dirty="0" err="1"/>
              <a:t>dll</a:t>
            </a:r>
            <a:r>
              <a:rPr lang="en-US" sz="2000" dirty="0"/>
              <a:t> yang </a:t>
            </a:r>
            <a:r>
              <a:rPr lang="en-US" sz="2000" dirty="0" err="1"/>
              <a:t>dapat</a:t>
            </a:r>
            <a:r>
              <a:rPr lang="en-US" sz="2000" dirty="0"/>
              <a:t> </a:t>
            </a:r>
            <a:r>
              <a:rPr lang="en-US" sz="2000" dirty="0" err="1"/>
              <a:t>dihitung</a:t>
            </a:r>
            <a:r>
              <a:rPr lang="en-US" sz="2000" dirty="0"/>
              <a:t> </a:t>
            </a:r>
            <a:r>
              <a:rPr lang="en-US" sz="2000" dirty="0" err="1"/>
              <a:t>berdasarkan</a:t>
            </a:r>
            <a:r>
              <a:rPr lang="en-US" sz="2000" dirty="0"/>
              <a:t> </a:t>
            </a:r>
            <a:r>
              <a:rPr lang="en-US" sz="2000" dirty="0" err="1"/>
              <a:t>penentuan</a:t>
            </a:r>
            <a:r>
              <a:rPr lang="en-US" sz="2000" dirty="0"/>
              <a:t> </a:t>
            </a:r>
            <a:r>
              <a:rPr lang="en-US" sz="2000" dirty="0" err="1"/>
              <a:t>variabel</a:t>
            </a:r>
            <a:r>
              <a:rPr lang="en-US" sz="2000" dirty="0"/>
              <a:t> </a:t>
            </a:r>
            <a:r>
              <a:rPr lang="en-US" sz="2000" dirty="0" err="1"/>
              <a:t>keputusan</a:t>
            </a:r>
            <a:r>
              <a:rPr lang="en-US" sz="2000" dirty="0"/>
              <a:t>.</a:t>
            </a:r>
          </a:p>
        </p:txBody>
      </p:sp>
      <p:sp>
        <p:nvSpPr>
          <p:cNvPr id="8" name="Rectangle 7"/>
          <p:cNvSpPr/>
          <p:nvPr/>
        </p:nvSpPr>
        <p:spPr>
          <a:xfrm>
            <a:off x="647700" y="2784959"/>
            <a:ext cx="9044940" cy="923330"/>
          </a:xfrm>
          <a:prstGeom prst="rect">
            <a:avLst/>
          </a:prstGeom>
        </p:spPr>
        <p:txBody>
          <a:bodyPr wrap="square">
            <a:spAutoFit/>
          </a:bodyPr>
          <a:lstStyle/>
          <a:p>
            <a:r>
              <a:rPr lang="en-ID" dirty="0" err="1" smtClean="0">
                <a:solidFill>
                  <a:srgbClr val="000000"/>
                </a:solidFill>
                <a:latin typeface="AdvGTIMES-R"/>
              </a:rPr>
              <a:t>Masalah</a:t>
            </a:r>
            <a:r>
              <a:rPr lang="en-ID" dirty="0" smtClean="0">
                <a:solidFill>
                  <a:srgbClr val="000000"/>
                </a:solidFill>
                <a:latin typeface="AdvGTIMES-R"/>
              </a:rPr>
              <a:t> </a:t>
            </a:r>
            <a:r>
              <a:rPr lang="en-ID" dirty="0" err="1">
                <a:solidFill>
                  <a:srgbClr val="000000"/>
                </a:solidFill>
                <a:latin typeface="AdvGTIMES-R"/>
              </a:rPr>
              <a:t>variabel</a:t>
            </a:r>
            <a:r>
              <a:rPr lang="en-ID" dirty="0">
                <a:solidFill>
                  <a:srgbClr val="000000"/>
                </a:solidFill>
                <a:latin typeface="AdvGTIMES-R"/>
              </a:rPr>
              <a:t> n-</a:t>
            </a:r>
            <a:r>
              <a:rPr lang="en-ID" dirty="0" err="1">
                <a:solidFill>
                  <a:srgbClr val="000000"/>
                </a:solidFill>
                <a:latin typeface="AdvGTIMES-R"/>
              </a:rPr>
              <a:t>keputusan</a:t>
            </a:r>
            <a:r>
              <a:rPr lang="en-ID" dirty="0">
                <a:solidFill>
                  <a:srgbClr val="000000"/>
                </a:solidFill>
                <a:latin typeface="AdvGTIMES-R"/>
              </a:rPr>
              <a:t> </a:t>
            </a:r>
            <a:r>
              <a:rPr lang="en-ID" dirty="0" err="1">
                <a:solidFill>
                  <a:srgbClr val="000000"/>
                </a:solidFill>
                <a:latin typeface="AdvGTIMES-R"/>
              </a:rPr>
              <a:t>menghasilkan</a:t>
            </a:r>
            <a:r>
              <a:rPr lang="en-ID" dirty="0">
                <a:solidFill>
                  <a:srgbClr val="000000"/>
                </a:solidFill>
                <a:latin typeface="AdvGTIMES-R"/>
              </a:rPr>
              <a:t> </a:t>
            </a:r>
            <a:r>
              <a:rPr lang="en-ID" dirty="0" err="1">
                <a:solidFill>
                  <a:srgbClr val="000000"/>
                </a:solidFill>
                <a:latin typeface="AdvGTIMES-R"/>
              </a:rPr>
              <a:t>ruang</a:t>
            </a:r>
            <a:r>
              <a:rPr lang="en-ID" dirty="0">
                <a:solidFill>
                  <a:srgbClr val="000000"/>
                </a:solidFill>
                <a:latin typeface="AdvGTIMES-R"/>
              </a:rPr>
              <a:t> </a:t>
            </a:r>
            <a:r>
              <a:rPr lang="en-ID" dirty="0" err="1">
                <a:solidFill>
                  <a:srgbClr val="000000"/>
                </a:solidFill>
                <a:latin typeface="AdvGTIMES-R"/>
              </a:rPr>
              <a:t>solusi</a:t>
            </a:r>
            <a:r>
              <a:rPr lang="en-ID" dirty="0">
                <a:solidFill>
                  <a:srgbClr val="000000"/>
                </a:solidFill>
                <a:latin typeface="AdvGTIMES-R"/>
              </a:rPr>
              <a:t> n-</a:t>
            </a:r>
            <a:r>
              <a:rPr lang="en-ID" dirty="0" err="1">
                <a:solidFill>
                  <a:srgbClr val="000000"/>
                </a:solidFill>
                <a:latin typeface="AdvGTIMES-R"/>
              </a:rPr>
              <a:t>dimensi</a:t>
            </a:r>
            <a:r>
              <a:rPr lang="en-ID" dirty="0">
                <a:solidFill>
                  <a:srgbClr val="000000"/>
                </a:solidFill>
                <a:latin typeface="AdvGTIMES-R"/>
              </a:rPr>
              <a:t> </a:t>
            </a:r>
            <a:r>
              <a:rPr lang="en-ID" dirty="0" err="1">
                <a:solidFill>
                  <a:srgbClr val="000000"/>
                </a:solidFill>
                <a:latin typeface="AdvGTIMES-R"/>
              </a:rPr>
              <a:t>dimana</a:t>
            </a:r>
            <a:r>
              <a:rPr lang="en-ID" dirty="0">
                <a:solidFill>
                  <a:srgbClr val="000000"/>
                </a:solidFill>
                <a:latin typeface="AdvGTIMES-R"/>
              </a:rPr>
              <a:t> </a:t>
            </a:r>
            <a:r>
              <a:rPr lang="en-ID" dirty="0" err="1">
                <a:solidFill>
                  <a:srgbClr val="000000"/>
                </a:solidFill>
                <a:latin typeface="AdvGTIMES-R"/>
              </a:rPr>
              <a:t>setiap</a:t>
            </a:r>
            <a:r>
              <a:rPr lang="en-ID" dirty="0">
                <a:solidFill>
                  <a:srgbClr val="000000"/>
                </a:solidFill>
                <a:latin typeface="AdvGTIMES-R"/>
              </a:rPr>
              <a:t> </a:t>
            </a:r>
            <a:r>
              <a:rPr lang="en-ID" dirty="0" err="1">
                <a:solidFill>
                  <a:srgbClr val="000000"/>
                </a:solidFill>
                <a:latin typeface="AdvGTIMES-R"/>
              </a:rPr>
              <a:t>titik</a:t>
            </a:r>
            <a:r>
              <a:rPr lang="en-ID" dirty="0">
                <a:solidFill>
                  <a:srgbClr val="000000"/>
                </a:solidFill>
                <a:latin typeface="AdvGTIMES-R"/>
              </a:rPr>
              <a:t> di </a:t>
            </a:r>
            <a:r>
              <a:rPr lang="en-ID" dirty="0" err="1">
                <a:solidFill>
                  <a:srgbClr val="000000"/>
                </a:solidFill>
                <a:latin typeface="AdvGTIMES-R"/>
              </a:rPr>
              <a:t>dalam</a:t>
            </a:r>
            <a:r>
              <a:rPr lang="en-ID" dirty="0">
                <a:solidFill>
                  <a:srgbClr val="000000"/>
                </a:solidFill>
                <a:latin typeface="AdvGTIMES-R"/>
              </a:rPr>
              <a:t> </a:t>
            </a:r>
            <a:r>
              <a:rPr lang="en-ID" dirty="0" err="1">
                <a:solidFill>
                  <a:srgbClr val="000000"/>
                </a:solidFill>
                <a:latin typeface="AdvGTIMES-R"/>
              </a:rPr>
              <a:t>ruang</a:t>
            </a:r>
            <a:r>
              <a:rPr lang="en-ID" dirty="0">
                <a:solidFill>
                  <a:srgbClr val="000000"/>
                </a:solidFill>
                <a:latin typeface="AdvGTIMES-R"/>
              </a:rPr>
              <a:t> </a:t>
            </a:r>
            <a:r>
              <a:rPr lang="en-ID" dirty="0" err="1">
                <a:solidFill>
                  <a:srgbClr val="000000"/>
                </a:solidFill>
                <a:latin typeface="AdvGTIMES-R"/>
              </a:rPr>
              <a:t>tersebut</a:t>
            </a:r>
            <a:r>
              <a:rPr lang="en-ID" dirty="0">
                <a:solidFill>
                  <a:srgbClr val="000000"/>
                </a:solidFill>
                <a:latin typeface="AdvGTIMES-R"/>
              </a:rPr>
              <a:t> </a:t>
            </a:r>
            <a:r>
              <a:rPr lang="en-ID" dirty="0" err="1">
                <a:solidFill>
                  <a:srgbClr val="000000"/>
                </a:solidFill>
                <a:latin typeface="AdvGTIMES-R"/>
              </a:rPr>
              <a:t>dapat</a:t>
            </a:r>
            <a:r>
              <a:rPr lang="en-ID" dirty="0">
                <a:solidFill>
                  <a:srgbClr val="000000"/>
                </a:solidFill>
                <a:latin typeface="AdvGTIMES-R"/>
              </a:rPr>
              <a:t> </a:t>
            </a:r>
            <a:r>
              <a:rPr lang="en-ID" dirty="0" err="1">
                <a:solidFill>
                  <a:srgbClr val="000000"/>
                </a:solidFill>
                <a:latin typeface="AdvGTIMES-R"/>
              </a:rPr>
              <a:t>menjadi</a:t>
            </a:r>
            <a:r>
              <a:rPr lang="en-ID" dirty="0">
                <a:solidFill>
                  <a:srgbClr val="000000"/>
                </a:solidFill>
                <a:latin typeface="AdvGTIMES-R"/>
              </a:rPr>
              <a:t> </a:t>
            </a:r>
            <a:r>
              <a:rPr lang="en-ID" dirty="0" err="1">
                <a:solidFill>
                  <a:srgbClr val="000000"/>
                </a:solidFill>
                <a:latin typeface="AdvGTIMES-R"/>
              </a:rPr>
              <a:t>solusi</a:t>
            </a:r>
            <a:r>
              <a:rPr lang="en-ID" dirty="0">
                <a:solidFill>
                  <a:srgbClr val="000000"/>
                </a:solidFill>
                <a:latin typeface="AdvGTIMES-R"/>
              </a:rPr>
              <a:t>. </a:t>
            </a:r>
            <a:r>
              <a:rPr lang="en-ID" dirty="0" err="1">
                <a:solidFill>
                  <a:srgbClr val="000000"/>
                </a:solidFill>
                <a:latin typeface="AdvGTIMES-R"/>
              </a:rPr>
              <a:t>Kasus</a:t>
            </a:r>
            <a:r>
              <a:rPr lang="en-ID" dirty="0">
                <a:solidFill>
                  <a:srgbClr val="000000"/>
                </a:solidFill>
                <a:latin typeface="AdvGTIMES-R"/>
              </a:rPr>
              <a:t> </a:t>
            </a:r>
            <a:r>
              <a:rPr lang="en-ID" dirty="0" err="1">
                <a:solidFill>
                  <a:srgbClr val="000000"/>
                </a:solidFill>
                <a:latin typeface="AdvGTIMES-R"/>
              </a:rPr>
              <a:t>dua</a:t>
            </a:r>
            <a:r>
              <a:rPr lang="en-ID" dirty="0">
                <a:solidFill>
                  <a:srgbClr val="000000"/>
                </a:solidFill>
                <a:latin typeface="AdvGTIMES-R"/>
              </a:rPr>
              <a:t> </a:t>
            </a:r>
            <a:r>
              <a:rPr lang="en-ID" dirty="0" err="1">
                <a:solidFill>
                  <a:srgbClr val="000000"/>
                </a:solidFill>
                <a:latin typeface="AdvGTIMES-R"/>
              </a:rPr>
              <a:t>dimensi</a:t>
            </a:r>
            <a:r>
              <a:rPr lang="en-ID" dirty="0">
                <a:solidFill>
                  <a:srgbClr val="000000"/>
                </a:solidFill>
                <a:latin typeface="AdvGTIMES-R"/>
              </a:rPr>
              <a:t> </a:t>
            </a:r>
            <a:r>
              <a:rPr lang="en-ID" dirty="0" err="1">
                <a:solidFill>
                  <a:srgbClr val="000000"/>
                </a:solidFill>
                <a:latin typeface="AdvGTIMES-R"/>
              </a:rPr>
              <a:t>ditunjukkan</a:t>
            </a:r>
            <a:r>
              <a:rPr lang="en-ID" dirty="0">
                <a:solidFill>
                  <a:srgbClr val="000000"/>
                </a:solidFill>
                <a:latin typeface="AdvGTIMES-R"/>
              </a:rPr>
              <a:t> </a:t>
            </a:r>
            <a:r>
              <a:rPr lang="en-ID" dirty="0" err="1">
                <a:solidFill>
                  <a:srgbClr val="000000"/>
                </a:solidFill>
                <a:latin typeface="AdvGTIMES-R"/>
              </a:rPr>
              <a:t>pada</a:t>
            </a:r>
            <a:r>
              <a:rPr lang="en-ID" dirty="0">
                <a:solidFill>
                  <a:srgbClr val="000000"/>
                </a:solidFill>
                <a:latin typeface="AdvGTIMES-R"/>
              </a:rPr>
              <a:t> </a:t>
            </a:r>
            <a:r>
              <a:rPr lang="en-ID" dirty="0" err="1">
                <a:solidFill>
                  <a:srgbClr val="000000"/>
                </a:solidFill>
                <a:latin typeface="AdvGTIMES-R"/>
              </a:rPr>
              <a:t>Gambar</a:t>
            </a:r>
            <a:r>
              <a:rPr lang="en-ID" dirty="0">
                <a:solidFill>
                  <a:srgbClr val="000000"/>
                </a:solidFill>
                <a:latin typeface="AdvGTIMES-R"/>
              </a:rPr>
              <a:t> 2.1.</a:t>
            </a:r>
            <a:endParaRPr lang="en-US" dirty="0"/>
          </a:p>
        </p:txBody>
      </p:sp>
      <p:sp>
        <p:nvSpPr>
          <p:cNvPr id="9" name="Rectangle 8"/>
          <p:cNvSpPr/>
          <p:nvPr/>
        </p:nvSpPr>
        <p:spPr>
          <a:xfrm>
            <a:off x="230988" y="3890779"/>
            <a:ext cx="3170227" cy="461665"/>
          </a:xfrm>
          <a:prstGeom prst="rect">
            <a:avLst/>
          </a:prstGeom>
        </p:spPr>
        <p:txBody>
          <a:bodyPr wrap="none">
            <a:spAutoFit/>
          </a:bodyPr>
          <a:lstStyle/>
          <a:p>
            <a:r>
              <a:rPr lang="id-ID" sz="2400" dirty="0"/>
              <a:t>2.2.1.2 Fungsi Pembatas</a:t>
            </a:r>
            <a:endParaRPr lang="en-US" sz="2400" dirty="0"/>
          </a:p>
        </p:txBody>
      </p:sp>
      <p:sp>
        <p:nvSpPr>
          <p:cNvPr id="10" name="Rectangle 9"/>
          <p:cNvSpPr/>
          <p:nvPr/>
        </p:nvSpPr>
        <p:spPr>
          <a:xfrm>
            <a:off x="707898" y="4452116"/>
            <a:ext cx="8796528" cy="1015663"/>
          </a:xfrm>
          <a:prstGeom prst="rect">
            <a:avLst/>
          </a:prstGeom>
        </p:spPr>
        <p:txBody>
          <a:bodyPr wrap="square">
            <a:spAutoFit/>
          </a:bodyPr>
          <a:lstStyle/>
          <a:p>
            <a:r>
              <a:rPr lang="en-US" sz="2000" dirty="0" err="1"/>
              <a:t>Dalam</a:t>
            </a:r>
            <a:r>
              <a:rPr lang="en-US" sz="2000" dirty="0"/>
              <a:t> </a:t>
            </a:r>
            <a:r>
              <a:rPr lang="en-US" sz="2000" dirty="0" err="1"/>
              <a:t>masalah</a:t>
            </a:r>
            <a:r>
              <a:rPr lang="en-US" sz="2000" dirty="0"/>
              <a:t> </a:t>
            </a:r>
            <a:r>
              <a:rPr lang="en-US" sz="2000" dirty="0" err="1"/>
              <a:t>optimasi</a:t>
            </a:r>
            <a:r>
              <a:rPr lang="en-US" sz="2000" dirty="0"/>
              <a:t> </a:t>
            </a:r>
            <a:r>
              <a:rPr lang="en-US" sz="2000" dirty="0" err="1"/>
              <a:t>kehidupan</a:t>
            </a:r>
            <a:r>
              <a:rPr lang="en-US" sz="2000" dirty="0"/>
              <a:t> </a:t>
            </a:r>
            <a:r>
              <a:rPr lang="en-US" sz="2000" dirty="0" err="1"/>
              <a:t>nyata</a:t>
            </a:r>
            <a:r>
              <a:rPr lang="en-US" sz="2000" dirty="0"/>
              <a:t>, </a:t>
            </a:r>
            <a:r>
              <a:rPr lang="en-US" sz="2000" dirty="0" err="1"/>
              <a:t>beberapa</a:t>
            </a:r>
            <a:r>
              <a:rPr lang="en-US" sz="2000" dirty="0"/>
              <a:t> </a:t>
            </a:r>
            <a:r>
              <a:rPr lang="en-US" sz="2000" dirty="0" err="1"/>
              <a:t>keterbatasan</a:t>
            </a:r>
            <a:r>
              <a:rPr lang="en-US" sz="2000" dirty="0"/>
              <a:t> </a:t>
            </a:r>
            <a:r>
              <a:rPr lang="en-US" sz="2000" dirty="0" err="1"/>
              <a:t>mungkin</a:t>
            </a:r>
            <a:r>
              <a:rPr lang="en-US" sz="2000" dirty="0"/>
              <a:t> </a:t>
            </a:r>
            <a:r>
              <a:rPr lang="en-US" sz="2000" dirty="0" err="1"/>
              <a:t>berlaku</a:t>
            </a:r>
            <a:r>
              <a:rPr lang="en-US" sz="2000" dirty="0"/>
              <a:t> </a:t>
            </a:r>
            <a:r>
              <a:rPr lang="en-US" sz="2000" dirty="0" err="1"/>
              <a:t>untuk</a:t>
            </a:r>
            <a:r>
              <a:rPr lang="en-US" sz="2000" dirty="0"/>
              <a:t> </a:t>
            </a:r>
            <a:r>
              <a:rPr lang="en-US" sz="2000" dirty="0" err="1"/>
              <a:t>ruang</a:t>
            </a:r>
            <a:r>
              <a:rPr lang="en-US" sz="2000" dirty="0"/>
              <a:t> </a:t>
            </a:r>
            <a:r>
              <a:rPr lang="en-US" sz="2000" dirty="0" err="1"/>
              <a:t>solusi</a:t>
            </a:r>
            <a:r>
              <a:rPr lang="en-US" sz="2000" dirty="0"/>
              <a:t>. </a:t>
            </a:r>
            <a:r>
              <a:rPr lang="en-US" sz="2000" dirty="0" err="1"/>
              <a:t>Ini</a:t>
            </a:r>
            <a:r>
              <a:rPr lang="en-US" sz="2000" dirty="0"/>
              <a:t> </a:t>
            </a:r>
            <a:r>
              <a:rPr lang="en-US" sz="2000" dirty="0" err="1"/>
              <a:t>biasanya</a:t>
            </a:r>
            <a:r>
              <a:rPr lang="en-US" sz="2000" dirty="0"/>
              <a:t> </a:t>
            </a:r>
            <a:r>
              <a:rPr lang="en-US" sz="2000" dirty="0" err="1"/>
              <a:t>bersifat</a:t>
            </a:r>
            <a:r>
              <a:rPr lang="en-US" sz="2000" dirty="0"/>
              <a:t> </a:t>
            </a:r>
            <a:r>
              <a:rPr lang="en-US" sz="2000" dirty="0" err="1"/>
              <a:t>teknis</a:t>
            </a:r>
            <a:r>
              <a:rPr lang="en-US" sz="2000" dirty="0"/>
              <a:t>, </a:t>
            </a:r>
            <a:r>
              <a:rPr lang="en-US" sz="2000" dirty="0" err="1"/>
              <a:t>ekonomis</a:t>
            </a:r>
            <a:r>
              <a:rPr lang="en-US" sz="2000" dirty="0"/>
              <a:t>, </a:t>
            </a:r>
            <a:r>
              <a:rPr lang="en-US" sz="2000" dirty="0" err="1"/>
              <a:t>lingkungan</a:t>
            </a:r>
            <a:r>
              <a:rPr lang="en-US" sz="2000" dirty="0"/>
              <a:t> </a:t>
            </a:r>
            <a:r>
              <a:rPr lang="en-US" sz="2000" dirty="0" err="1"/>
              <a:t>dan</a:t>
            </a:r>
            <a:r>
              <a:rPr lang="en-US" sz="2000" dirty="0"/>
              <a:t> </a:t>
            </a:r>
            <a:r>
              <a:rPr lang="en-US" sz="2000" dirty="0" err="1"/>
              <a:t>keterbatasan</a:t>
            </a:r>
            <a:r>
              <a:rPr lang="en-US" sz="2000" dirty="0"/>
              <a:t> yang </a:t>
            </a:r>
            <a:r>
              <a:rPr lang="en-US" sz="2000" dirty="0" err="1"/>
              <a:t>serupa</a:t>
            </a:r>
            <a:r>
              <a:rPr lang="en-US" sz="2000" dirty="0"/>
              <a:t>; </a:t>
            </a:r>
          </a:p>
        </p:txBody>
      </p:sp>
    </p:spTree>
    <p:extLst>
      <p:ext uri="{BB962C8B-B14F-4D97-AF65-F5344CB8AC3E}">
        <p14:creationId xmlns:p14="http://schemas.microsoft.com/office/powerpoint/2010/main" val="40175034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5801" y="330313"/>
            <a:ext cx="5797467" cy="4360559"/>
          </a:xfrm>
          <a:prstGeom prst="rect">
            <a:avLst/>
          </a:prstGeom>
        </p:spPr>
      </p:pic>
      <p:sp>
        <p:nvSpPr>
          <p:cNvPr id="2" name="Date Placeholder 1"/>
          <p:cNvSpPr>
            <a:spLocks noGrp="1"/>
          </p:cNvSpPr>
          <p:nvPr>
            <p:ph type="dt" sz="half" idx="10"/>
          </p:nvPr>
        </p:nvSpPr>
        <p:spPr/>
        <p:txBody>
          <a:bodyPr/>
          <a:lstStyle/>
          <a:p>
            <a:fld id="{C68B5E4E-095D-480E-888A-1D5F29FF153F}" type="datetime9">
              <a:rPr lang="en-US" smtClean="0"/>
              <a:t>10/18/2017 1:14:56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32</a:t>
            </a:fld>
            <a:endParaRPr lang="en-US"/>
          </a:p>
        </p:txBody>
      </p:sp>
      <p:sp>
        <p:nvSpPr>
          <p:cNvPr id="5" name="Rectangle 4"/>
          <p:cNvSpPr/>
          <p:nvPr/>
        </p:nvSpPr>
        <p:spPr>
          <a:xfrm>
            <a:off x="6583680" y="315194"/>
            <a:ext cx="2947580" cy="4401205"/>
          </a:xfrm>
          <a:prstGeom prst="rect">
            <a:avLst/>
          </a:prstGeom>
        </p:spPr>
        <p:txBody>
          <a:bodyPr wrap="square">
            <a:spAutoFit/>
          </a:bodyPr>
          <a:lstStyle/>
          <a:p>
            <a:r>
              <a:rPr lang="en-US" sz="2000" dirty="0" err="1"/>
              <a:t>dinamai</a:t>
            </a:r>
            <a:r>
              <a:rPr lang="en-US" sz="2000" dirty="0"/>
              <a:t> </a:t>
            </a:r>
            <a:r>
              <a:rPr lang="en-US" sz="2000" dirty="0" err="1"/>
              <a:t>sebagai</a:t>
            </a:r>
            <a:r>
              <a:rPr lang="en-US" sz="2000" dirty="0"/>
              <a:t> </a:t>
            </a:r>
            <a:r>
              <a:rPr lang="en-US" sz="2000" dirty="0" err="1"/>
              <a:t>kendala</a:t>
            </a:r>
            <a:r>
              <a:rPr lang="en-US" sz="2000" dirty="0"/>
              <a:t> yang </a:t>
            </a:r>
            <a:r>
              <a:rPr lang="en-US" sz="2000" dirty="0" err="1"/>
              <a:t>secara</a:t>
            </a:r>
            <a:r>
              <a:rPr lang="en-US" sz="2000" dirty="0"/>
              <a:t> </a:t>
            </a:r>
            <a:r>
              <a:rPr lang="en-US" sz="2000" dirty="0" err="1"/>
              <a:t>langsung</a:t>
            </a:r>
            <a:r>
              <a:rPr lang="en-US" sz="2000" dirty="0"/>
              <a:t> </a:t>
            </a:r>
            <a:r>
              <a:rPr lang="en-US" sz="2000" dirty="0" err="1"/>
              <a:t>atau</a:t>
            </a:r>
            <a:r>
              <a:rPr lang="en-US" sz="2000" dirty="0"/>
              <a:t> </a:t>
            </a:r>
            <a:r>
              <a:rPr lang="en-US" sz="2000" dirty="0" err="1"/>
              <a:t>tidak</a:t>
            </a:r>
            <a:r>
              <a:rPr lang="en-US" sz="2000" dirty="0"/>
              <a:t> </a:t>
            </a:r>
            <a:r>
              <a:rPr lang="en-US" sz="2000" dirty="0" err="1"/>
              <a:t>langsung</a:t>
            </a:r>
            <a:r>
              <a:rPr lang="en-US" sz="2000" dirty="0"/>
              <a:t> </a:t>
            </a:r>
            <a:r>
              <a:rPr lang="en-US" sz="2000" dirty="0" err="1"/>
              <a:t>membagi</a:t>
            </a:r>
            <a:r>
              <a:rPr lang="en-US" sz="2000" dirty="0"/>
              <a:t> </a:t>
            </a:r>
            <a:r>
              <a:rPr lang="en-US" sz="2000" dirty="0" err="1"/>
              <a:t>ruang</a:t>
            </a:r>
            <a:r>
              <a:rPr lang="en-US" sz="2000" dirty="0"/>
              <a:t> </a:t>
            </a:r>
            <a:r>
              <a:rPr lang="en-US" sz="2000" dirty="0" err="1"/>
              <a:t>solusi</a:t>
            </a:r>
            <a:r>
              <a:rPr lang="en-US" sz="2000" dirty="0"/>
              <a:t> </a:t>
            </a:r>
            <a:r>
              <a:rPr lang="en-US" sz="2000" dirty="0" err="1"/>
              <a:t>menjadi</a:t>
            </a:r>
            <a:r>
              <a:rPr lang="en-US" sz="2000" dirty="0"/>
              <a:t> </a:t>
            </a:r>
            <a:r>
              <a:rPr lang="en-US" sz="2000" dirty="0" err="1"/>
              <a:t>daerah</a:t>
            </a:r>
            <a:r>
              <a:rPr lang="en-US" sz="2000" dirty="0"/>
              <a:t> yang </a:t>
            </a:r>
            <a:r>
              <a:rPr lang="en-US" sz="2000" dirty="0" err="1"/>
              <a:t>dapat</a:t>
            </a:r>
            <a:r>
              <a:rPr lang="en-US" sz="2000" dirty="0"/>
              <a:t> </a:t>
            </a:r>
            <a:r>
              <a:rPr lang="en-US" sz="2000" dirty="0" err="1"/>
              <a:t>diterima</a:t>
            </a:r>
            <a:r>
              <a:rPr lang="en-US" sz="2000" dirty="0"/>
              <a:t> (</a:t>
            </a:r>
            <a:r>
              <a:rPr lang="en-US" sz="2000" dirty="0" err="1"/>
              <a:t>layak</a:t>
            </a:r>
            <a:r>
              <a:rPr lang="en-US" sz="2000" dirty="0"/>
              <a:t>) </a:t>
            </a:r>
            <a:r>
              <a:rPr lang="en-US" sz="2000" dirty="0" err="1"/>
              <a:t>dan</a:t>
            </a:r>
            <a:r>
              <a:rPr lang="en-US" sz="2000" dirty="0"/>
              <a:t> </a:t>
            </a:r>
            <a:r>
              <a:rPr lang="en-US" sz="2000" dirty="0" err="1"/>
              <a:t>tidak</a:t>
            </a:r>
            <a:r>
              <a:rPr lang="en-US" sz="2000" dirty="0"/>
              <a:t> </a:t>
            </a:r>
            <a:r>
              <a:rPr lang="en-US" sz="2000" dirty="0" err="1"/>
              <a:t>dapat</a:t>
            </a:r>
            <a:r>
              <a:rPr lang="en-US" sz="2000" dirty="0"/>
              <a:t> </a:t>
            </a:r>
            <a:r>
              <a:rPr lang="en-US" sz="2000" dirty="0" err="1"/>
              <a:t>diterima</a:t>
            </a:r>
            <a:r>
              <a:rPr lang="en-US" sz="2000" dirty="0"/>
              <a:t> (</a:t>
            </a:r>
            <a:r>
              <a:rPr lang="en-US" sz="2000" dirty="0" err="1"/>
              <a:t>tidak</a:t>
            </a:r>
            <a:r>
              <a:rPr lang="en-US" sz="2000" dirty="0"/>
              <a:t> </a:t>
            </a:r>
            <a:r>
              <a:rPr lang="en-US" sz="2000" dirty="0" err="1"/>
              <a:t>layak</a:t>
            </a:r>
            <a:r>
              <a:rPr lang="en-US" sz="2000" dirty="0"/>
              <a:t>). </a:t>
            </a:r>
            <a:r>
              <a:rPr lang="en-US" sz="2000" dirty="0" err="1"/>
              <a:t>Pembuat</a:t>
            </a:r>
            <a:r>
              <a:rPr lang="en-US" sz="2000" dirty="0"/>
              <a:t> </a:t>
            </a:r>
            <a:r>
              <a:rPr lang="en-US" sz="2000" dirty="0" err="1"/>
              <a:t>keputusan</a:t>
            </a:r>
            <a:r>
              <a:rPr lang="en-US" sz="2000" dirty="0"/>
              <a:t> </a:t>
            </a:r>
            <a:r>
              <a:rPr lang="en-US" sz="2000" dirty="0" err="1"/>
              <a:t>harus</a:t>
            </a:r>
            <a:r>
              <a:rPr lang="en-US" sz="2000" dirty="0"/>
              <a:t> </a:t>
            </a:r>
            <a:r>
              <a:rPr lang="en-US" sz="2000" dirty="0" err="1"/>
              <a:t>menemukan</a:t>
            </a:r>
            <a:r>
              <a:rPr lang="en-US" sz="2000" dirty="0"/>
              <a:t> </a:t>
            </a:r>
            <a:r>
              <a:rPr lang="en-US" sz="2000" dirty="0" err="1"/>
              <a:t>titik</a:t>
            </a:r>
            <a:r>
              <a:rPr lang="en-US" sz="2000" dirty="0"/>
              <a:t> </a:t>
            </a:r>
            <a:r>
              <a:rPr lang="en-US" sz="2000" dirty="0" err="1"/>
              <a:t>solusi</a:t>
            </a:r>
            <a:r>
              <a:rPr lang="en-US" sz="2000" dirty="0"/>
              <a:t> di </a:t>
            </a:r>
            <a:r>
              <a:rPr lang="en-US" sz="2000" dirty="0" err="1"/>
              <a:t>dalam</a:t>
            </a:r>
            <a:r>
              <a:rPr lang="en-US" sz="2000" dirty="0"/>
              <a:t> </a:t>
            </a:r>
            <a:r>
              <a:rPr lang="en-US" sz="2000" dirty="0" err="1"/>
              <a:t>wilayah</a:t>
            </a:r>
            <a:r>
              <a:rPr lang="en-US" sz="2000" dirty="0"/>
              <a:t> yang </a:t>
            </a:r>
            <a:r>
              <a:rPr lang="en-US" sz="2000" dirty="0" err="1"/>
              <a:t>layak</a:t>
            </a:r>
            <a:r>
              <a:rPr lang="en-US" sz="2000" dirty="0"/>
              <a:t>. </a:t>
            </a:r>
            <a:r>
              <a:rPr lang="en-US" sz="2000" dirty="0" err="1"/>
              <a:t>Misalnya</a:t>
            </a:r>
            <a:r>
              <a:rPr lang="en-US" sz="2000" dirty="0"/>
              <a:t>, </a:t>
            </a:r>
            <a:r>
              <a:rPr lang="en-US" sz="2000" dirty="0" err="1"/>
              <a:t>dalam</a:t>
            </a:r>
            <a:r>
              <a:rPr lang="en-US" sz="2000" dirty="0"/>
              <a:t> </a:t>
            </a:r>
            <a:r>
              <a:rPr lang="en-US" sz="2000" dirty="0" err="1"/>
              <a:t>masalah</a:t>
            </a:r>
            <a:r>
              <a:rPr lang="en-US" sz="2000" dirty="0"/>
              <a:t> </a:t>
            </a:r>
            <a:r>
              <a:rPr lang="en-US" sz="2000" dirty="0" err="1"/>
              <a:t>penjadwalan</a:t>
            </a:r>
            <a:r>
              <a:rPr lang="en-US" sz="2000" dirty="0"/>
              <a:t> </a:t>
            </a:r>
            <a:r>
              <a:rPr lang="en-US" sz="2000" dirty="0" err="1" smtClean="0"/>
              <a:t>pembangkit</a:t>
            </a:r>
            <a:r>
              <a:rPr lang="en-US" sz="2000" dirty="0" smtClean="0"/>
              <a:t> optimal</a:t>
            </a:r>
            <a:r>
              <a:rPr lang="en-US" sz="2000" dirty="0"/>
              <a:t>, </a:t>
            </a:r>
          </a:p>
        </p:txBody>
      </p:sp>
      <p:sp>
        <p:nvSpPr>
          <p:cNvPr id="6" name="Rectangle 5"/>
          <p:cNvSpPr/>
          <p:nvPr/>
        </p:nvSpPr>
        <p:spPr>
          <a:xfrm>
            <a:off x="685800" y="4716399"/>
            <a:ext cx="8845459" cy="1015663"/>
          </a:xfrm>
          <a:prstGeom prst="rect">
            <a:avLst/>
          </a:prstGeom>
        </p:spPr>
        <p:txBody>
          <a:bodyPr wrap="square">
            <a:spAutoFit/>
          </a:bodyPr>
          <a:lstStyle/>
          <a:p>
            <a:r>
              <a:rPr lang="en-US" sz="2000" dirty="0" err="1"/>
              <a:t>pembangkit</a:t>
            </a:r>
            <a:r>
              <a:rPr lang="en-US" sz="2000" dirty="0"/>
              <a:t> </a:t>
            </a:r>
            <a:r>
              <a:rPr lang="en-US" sz="2000" dirty="0" err="1" smtClean="0"/>
              <a:t>daya</a:t>
            </a:r>
            <a:r>
              <a:rPr lang="en-US" sz="2000" dirty="0" smtClean="0"/>
              <a:t> </a:t>
            </a:r>
            <a:r>
              <a:rPr lang="en-US" sz="2000" dirty="0" err="1" smtClean="0"/>
              <a:t>aktif</a:t>
            </a:r>
            <a:r>
              <a:rPr lang="en-US" sz="2000" dirty="0" smtClean="0"/>
              <a:t> </a:t>
            </a:r>
            <a:r>
              <a:rPr lang="en-US" sz="2000" dirty="0" err="1" smtClean="0"/>
              <a:t>pembangkit</a:t>
            </a:r>
            <a:r>
              <a:rPr lang="en-US" sz="2000" dirty="0" smtClean="0"/>
              <a:t> </a:t>
            </a:r>
            <a:r>
              <a:rPr lang="en-US" sz="2000" dirty="0" err="1" smtClean="0"/>
              <a:t>listrik</a:t>
            </a:r>
            <a:r>
              <a:rPr lang="en-US" sz="2000" dirty="0" smtClean="0"/>
              <a:t> </a:t>
            </a:r>
            <a:r>
              <a:rPr lang="en-US" sz="2000" dirty="0" err="1" smtClean="0"/>
              <a:t>harus</a:t>
            </a:r>
            <a:r>
              <a:rPr lang="en-US" sz="2000" dirty="0" smtClean="0"/>
              <a:t> </a:t>
            </a:r>
            <a:r>
              <a:rPr lang="en-US" sz="2000" dirty="0" err="1" smtClean="0"/>
              <a:t>berada</a:t>
            </a:r>
            <a:r>
              <a:rPr lang="en-US" sz="2000" dirty="0" smtClean="0"/>
              <a:t> </a:t>
            </a:r>
            <a:r>
              <a:rPr lang="en-US" sz="2000" dirty="0" err="1" smtClean="0"/>
              <a:t>dalam</a:t>
            </a:r>
            <a:r>
              <a:rPr lang="en-US" sz="2000" dirty="0" smtClean="0"/>
              <a:t> </a:t>
            </a:r>
            <a:r>
              <a:rPr lang="en-US" sz="2000" dirty="0" err="1" smtClean="0"/>
              <a:t>nilai</a:t>
            </a:r>
            <a:r>
              <a:rPr lang="en-US" sz="2000" dirty="0" smtClean="0"/>
              <a:t> </a:t>
            </a:r>
            <a:r>
              <a:rPr lang="en-US" sz="2000" dirty="0" err="1" smtClean="0"/>
              <a:t>maksimum</a:t>
            </a:r>
            <a:r>
              <a:rPr lang="en-US" sz="2000" dirty="0" smtClean="0"/>
              <a:t> </a:t>
            </a:r>
            <a:r>
              <a:rPr lang="en-US" sz="2000" dirty="0" err="1" smtClean="0"/>
              <a:t>dan</a:t>
            </a:r>
            <a:r>
              <a:rPr lang="en-US" sz="2000" dirty="0" smtClean="0"/>
              <a:t> minimum </a:t>
            </a:r>
            <a:r>
              <a:rPr lang="en-US" sz="2000" dirty="0" err="1" smtClean="0"/>
              <a:t>masing-masing</a:t>
            </a:r>
            <a:r>
              <a:rPr lang="en-US" sz="2000" dirty="0" smtClean="0"/>
              <a:t>; </a:t>
            </a:r>
            <a:r>
              <a:rPr lang="en-US" sz="2000" dirty="0" err="1"/>
              <a:t>atau</a:t>
            </a:r>
            <a:r>
              <a:rPr lang="en-US" sz="2000" dirty="0"/>
              <a:t>, total </a:t>
            </a:r>
            <a:r>
              <a:rPr lang="en-US" sz="2000" dirty="0" err="1" smtClean="0"/>
              <a:t>pembangkitan</a:t>
            </a:r>
            <a:r>
              <a:rPr lang="en-US" sz="2000" dirty="0" smtClean="0"/>
              <a:t> </a:t>
            </a:r>
            <a:r>
              <a:rPr lang="en-US" sz="2000" dirty="0" err="1"/>
              <a:t>harus</a:t>
            </a:r>
            <a:r>
              <a:rPr lang="en-US" sz="2000" dirty="0"/>
              <a:t> </a:t>
            </a:r>
            <a:r>
              <a:rPr lang="en-US" sz="2000" dirty="0" err="1"/>
              <a:t>memenuhi</a:t>
            </a:r>
            <a:r>
              <a:rPr lang="en-US" sz="2000" dirty="0"/>
              <a:t> total </a:t>
            </a:r>
            <a:r>
              <a:rPr lang="en-US" sz="2000" dirty="0" err="1"/>
              <a:t>beban</a:t>
            </a:r>
            <a:r>
              <a:rPr lang="en-US" sz="2000" dirty="0"/>
              <a:t> </a:t>
            </a:r>
            <a:r>
              <a:rPr lang="en-US" sz="2000" dirty="0" err="1"/>
              <a:t>dan</a:t>
            </a:r>
            <a:r>
              <a:rPr lang="en-US" sz="2000" dirty="0"/>
              <a:t> </a:t>
            </a:r>
            <a:r>
              <a:rPr lang="en-US" sz="2000" dirty="0" err="1"/>
              <a:t>cadangan</a:t>
            </a:r>
            <a:r>
              <a:rPr lang="en-US" sz="2000" dirty="0"/>
              <a:t> yang </a:t>
            </a:r>
            <a:r>
              <a:rPr lang="en-US" sz="2000" dirty="0" err="1"/>
              <a:t>ditentukan</a:t>
            </a:r>
            <a:r>
              <a:rPr lang="en-US" sz="2000" dirty="0"/>
              <a:t>.</a:t>
            </a:r>
          </a:p>
        </p:txBody>
      </p:sp>
    </p:spTree>
    <p:extLst>
      <p:ext uri="{BB962C8B-B14F-4D97-AF65-F5344CB8AC3E}">
        <p14:creationId xmlns:p14="http://schemas.microsoft.com/office/powerpoint/2010/main" val="901200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3172" y="270081"/>
            <a:ext cx="5474481" cy="3620268"/>
          </a:xfrm>
          <a:prstGeom prst="rect">
            <a:avLst/>
          </a:prstGeom>
        </p:spPr>
      </p:pic>
      <p:sp>
        <p:nvSpPr>
          <p:cNvPr id="2" name="Date Placeholder 1"/>
          <p:cNvSpPr>
            <a:spLocks noGrp="1"/>
          </p:cNvSpPr>
          <p:nvPr>
            <p:ph type="dt" sz="half" idx="10"/>
          </p:nvPr>
        </p:nvSpPr>
        <p:spPr/>
        <p:txBody>
          <a:bodyPr/>
          <a:lstStyle/>
          <a:p>
            <a:fld id="{225FF3CD-B204-4E22-9A41-241EE60AC08E}" type="datetime9">
              <a:rPr lang="en-US" smtClean="0"/>
              <a:t>10/18/2017 1:14:56 PM</a:t>
            </a:fld>
            <a:endParaRPr lang="en-US"/>
          </a:p>
        </p:txBody>
      </p:sp>
      <p:sp>
        <p:nvSpPr>
          <p:cNvPr id="4" name="Slide Number Placeholder 3"/>
          <p:cNvSpPr>
            <a:spLocks noGrp="1"/>
          </p:cNvSpPr>
          <p:nvPr>
            <p:ph type="sldNum" sz="quarter" idx="12"/>
          </p:nvPr>
        </p:nvSpPr>
        <p:spPr/>
        <p:txBody>
          <a:bodyPr/>
          <a:lstStyle/>
          <a:p>
            <a:fld id="{C7448EEC-1D14-4DD9-B8EB-772171F61A1D}" type="slidenum">
              <a:rPr lang="en-US" smtClean="0"/>
              <a:t>33</a:t>
            </a:fld>
            <a:endParaRPr lang="en-US"/>
          </a:p>
        </p:txBody>
      </p:sp>
      <p:sp>
        <p:nvSpPr>
          <p:cNvPr id="5" name="Rectangle 4"/>
          <p:cNvSpPr/>
          <p:nvPr/>
        </p:nvSpPr>
        <p:spPr>
          <a:xfrm>
            <a:off x="5806440" y="474029"/>
            <a:ext cx="3794760" cy="3139321"/>
          </a:xfrm>
          <a:prstGeom prst="rect">
            <a:avLst/>
          </a:prstGeom>
        </p:spPr>
        <p:txBody>
          <a:bodyPr wrap="square">
            <a:spAutoFit/>
          </a:bodyPr>
          <a:lstStyle/>
          <a:p>
            <a:r>
              <a:rPr lang="en-ID" dirty="0" err="1">
                <a:solidFill>
                  <a:srgbClr val="000000"/>
                </a:solidFill>
                <a:latin typeface="AdvGTIMES-R"/>
              </a:rPr>
              <a:t>Dalam</a:t>
            </a:r>
            <a:r>
              <a:rPr lang="en-ID" dirty="0">
                <a:solidFill>
                  <a:srgbClr val="000000"/>
                </a:solidFill>
                <a:latin typeface="AdvGTIMES-R"/>
              </a:rPr>
              <a:t> </a:t>
            </a:r>
            <a:r>
              <a:rPr lang="en-ID" dirty="0" err="1">
                <a:solidFill>
                  <a:srgbClr val="000000"/>
                </a:solidFill>
                <a:latin typeface="AdvGTIMES-R"/>
              </a:rPr>
              <a:t>masalah</a:t>
            </a:r>
            <a:r>
              <a:rPr lang="en-ID" dirty="0">
                <a:solidFill>
                  <a:srgbClr val="000000"/>
                </a:solidFill>
                <a:latin typeface="AdvGTIMES-R"/>
              </a:rPr>
              <a:t> </a:t>
            </a:r>
            <a:r>
              <a:rPr lang="en-ID" dirty="0" err="1">
                <a:solidFill>
                  <a:srgbClr val="000000"/>
                </a:solidFill>
                <a:latin typeface="AdvGTIMES-R"/>
              </a:rPr>
              <a:t>alokasi</a:t>
            </a:r>
            <a:r>
              <a:rPr lang="en-ID" dirty="0">
                <a:solidFill>
                  <a:srgbClr val="000000"/>
                </a:solidFill>
                <a:latin typeface="AdvGTIMES-R"/>
              </a:rPr>
              <a:t> </a:t>
            </a:r>
            <a:r>
              <a:rPr lang="en-ID" dirty="0" err="1">
                <a:solidFill>
                  <a:srgbClr val="000000"/>
                </a:solidFill>
                <a:latin typeface="AdvGTIMES-R"/>
              </a:rPr>
              <a:t>kapasitor</a:t>
            </a:r>
            <a:r>
              <a:rPr lang="en-ID" dirty="0">
                <a:solidFill>
                  <a:srgbClr val="000000"/>
                </a:solidFill>
                <a:latin typeface="AdvGTIMES-R"/>
              </a:rPr>
              <a:t>, </a:t>
            </a:r>
            <a:r>
              <a:rPr lang="en-ID" dirty="0" err="1">
                <a:solidFill>
                  <a:srgbClr val="000000"/>
                </a:solidFill>
                <a:latin typeface="AdvGTIMES-R"/>
              </a:rPr>
              <a:t>kendala</a:t>
            </a:r>
            <a:r>
              <a:rPr lang="en-ID" dirty="0">
                <a:solidFill>
                  <a:srgbClr val="000000"/>
                </a:solidFill>
                <a:latin typeface="AdvGTIMES-R"/>
              </a:rPr>
              <a:t> </a:t>
            </a:r>
            <a:r>
              <a:rPr lang="en-ID" dirty="0" err="1">
                <a:solidFill>
                  <a:srgbClr val="000000"/>
                </a:solidFill>
                <a:latin typeface="AdvGTIMES-R"/>
              </a:rPr>
              <a:t>teknis</a:t>
            </a:r>
            <a:r>
              <a:rPr lang="en-ID" dirty="0">
                <a:solidFill>
                  <a:srgbClr val="000000"/>
                </a:solidFill>
                <a:latin typeface="AdvGTIMES-R"/>
              </a:rPr>
              <a:t> </a:t>
            </a:r>
            <a:r>
              <a:rPr lang="en-ID" dirty="0" err="1">
                <a:solidFill>
                  <a:srgbClr val="000000"/>
                </a:solidFill>
                <a:latin typeface="AdvGTIMES-R"/>
              </a:rPr>
              <a:t>mungkin</a:t>
            </a:r>
            <a:r>
              <a:rPr lang="en-ID" dirty="0">
                <a:solidFill>
                  <a:srgbClr val="000000"/>
                </a:solidFill>
                <a:latin typeface="AdvGTIMES-R"/>
              </a:rPr>
              <a:t> </a:t>
            </a:r>
            <a:r>
              <a:rPr lang="en-ID" dirty="0" err="1">
                <a:solidFill>
                  <a:srgbClr val="000000"/>
                </a:solidFill>
                <a:latin typeface="AdvGTIMES-R"/>
              </a:rPr>
              <a:t>terjadijumlah</a:t>
            </a:r>
            <a:r>
              <a:rPr lang="en-ID" dirty="0">
                <a:solidFill>
                  <a:srgbClr val="000000"/>
                </a:solidFill>
                <a:latin typeface="AdvGTIMES-R"/>
              </a:rPr>
              <a:t> </a:t>
            </a:r>
            <a:r>
              <a:rPr lang="en-ID" dirty="0" err="1">
                <a:solidFill>
                  <a:srgbClr val="000000"/>
                </a:solidFill>
                <a:latin typeface="AdvGTIMES-R"/>
              </a:rPr>
              <a:t>maksimal</a:t>
            </a:r>
            <a:r>
              <a:rPr lang="en-ID" dirty="0">
                <a:solidFill>
                  <a:srgbClr val="000000"/>
                </a:solidFill>
                <a:latin typeface="AdvGTIMES-R"/>
              </a:rPr>
              <a:t> </a:t>
            </a:r>
            <a:r>
              <a:rPr lang="en-ID" dirty="0" err="1">
                <a:solidFill>
                  <a:srgbClr val="000000"/>
                </a:solidFill>
                <a:latin typeface="AdvGTIMES-R"/>
              </a:rPr>
              <a:t>dari</a:t>
            </a:r>
            <a:r>
              <a:rPr lang="en-ID" dirty="0">
                <a:solidFill>
                  <a:srgbClr val="000000"/>
                </a:solidFill>
                <a:latin typeface="AdvGTIMES-R"/>
              </a:rPr>
              <a:t> bank </a:t>
            </a:r>
            <a:r>
              <a:rPr lang="en-ID" dirty="0" err="1">
                <a:solidFill>
                  <a:srgbClr val="000000"/>
                </a:solidFill>
                <a:latin typeface="AdvGTIMES-R"/>
              </a:rPr>
              <a:t>kapasitor</a:t>
            </a:r>
            <a:r>
              <a:rPr lang="en-ID" dirty="0">
                <a:solidFill>
                  <a:srgbClr val="000000"/>
                </a:solidFill>
                <a:latin typeface="AdvGTIMES-R"/>
              </a:rPr>
              <a:t> yang </a:t>
            </a:r>
            <a:r>
              <a:rPr lang="en-ID" dirty="0" err="1">
                <a:solidFill>
                  <a:srgbClr val="000000"/>
                </a:solidFill>
                <a:latin typeface="AdvGTIMES-R"/>
              </a:rPr>
              <a:t>dapat</a:t>
            </a:r>
            <a:r>
              <a:rPr lang="en-ID" dirty="0">
                <a:solidFill>
                  <a:srgbClr val="000000"/>
                </a:solidFill>
                <a:latin typeface="AdvGTIMES-R"/>
              </a:rPr>
              <a:t> </a:t>
            </a:r>
            <a:r>
              <a:rPr lang="en-ID" dirty="0" err="1">
                <a:solidFill>
                  <a:srgbClr val="000000"/>
                </a:solidFill>
                <a:latin typeface="AdvGTIMES-R"/>
              </a:rPr>
              <a:t>digunakan</a:t>
            </a:r>
            <a:r>
              <a:rPr lang="en-ID" dirty="0">
                <a:solidFill>
                  <a:srgbClr val="000000"/>
                </a:solidFill>
                <a:latin typeface="AdvGTIMES-R"/>
              </a:rPr>
              <a:t> </a:t>
            </a:r>
            <a:r>
              <a:rPr lang="en-ID" dirty="0" err="1">
                <a:solidFill>
                  <a:srgbClr val="000000"/>
                </a:solidFill>
                <a:latin typeface="AdvGTIMES-R"/>
              </a:rPr>
              <a:t>untuk</a:t>
            </a:r>
            <a:r>
              <a:rPr lang="en-ID" dirty="0">
                <a:solidFill>
                  <a:srgbClr val="000000"/>
                </a:solidFill>
                <a:latin typeface="AdvGTIMES-R"/>
              </a:rPr>
              <a:t> yang bus </a:t>
            </a:r>
            <a:r>
              <a:rPr lang="en-ID" dirty="0" err="1">
                <a:solidFill>
                  <a:srgbClr val="000000"/>
                </a:solidFill>
                <a:latin typeface="AdvGTIMES-R"/>
              </a:rPr>
              <a:t>spesifik</a:t>
            </a:r>
            <a:r>
              <a:rPr lang="en-ID" dirty="0">
                <a:solidFill>
                  <a:srgbClr val="000000"/>
                </a:solidFill>
                <a:latin typeface="AdvGTIMES-R"/>
              </a:rPr>
              <a:t>. </a:t>
            </a:r>
            <a:r>
              <a:rPr lang="en-ID" dirty="0" err="1">
                <a:solidFill>
                  <a:srgbClr val="000000"/>
                </a:solidFill>
                <a:latin typeface="AdvGTIMES-R"/>
              </a:rPr>
              <a:t>Kendala</a:t>
            </a:r>
            <a:r>
              <a:rPr lang="en-ID" dirty="0">
                <a:solidFill>
                  <a:srgbClr val="000000"/>
                </a:solidFill>
                <a:latin typeface="AdvGTIMES-R"/>
              </a:rPr>
              <a:t> </a:t>
            </a:r>
            <a:r>
              <a:rPr lang="en-ID" dirty="0" err="1">
                <a:solidFill>
                  <a:srgbClr val="000000"/>
                </a:solidFill>
                <a:latin typeface="AdvGTIMES-R"/>
              </a:rPr>
              <a:t>ekonomis</a:t>
            </a:r>
            <a:r>
              <a:rPr lang="en-ID" dirty="0">
                <a:solidFill>
                  <a:srgbClr val="000000"/>
                </a:solidFill>
                <a:latin typeface="AdvGTIMES-R"/>
              </a:rPr>
              <a:t> </a:t>
            </a:r>
            <a:r>
              <a:rPr lang="en-ID" dirty="0" err="1">
                <a:solidFill>
                  <a:srgbClr val="000000"/>
                </a:solidFill>
                <a:latin typeface="AdvGTIMES-R"/>
              </a:rPr>
              <a:t>bisa</a:t>
            </a:r>
            <a:r>
              <a:rPr lang="en-ID" dirty="0">
                <a:solidFill>
                  <a:srgbClr val="000000"/>
                </a:solidFill>
                <a:latin typeface="AdvGTIMES-R"/>
              </a:rPr>
              <a:t> </a:t>
            </a:r>
            <a:r>
              <a:rPr lang="en-ID" dirty="0" err="1">
                <a:solidFill>
                  <a:srgbClr val="000000"/>
                </a:solidFill>
                <a:latin typeface="AdvGTIMES-R"/>
              </a:rPr>
              <a:t>jadi</a:t>
            </a:r>
            <a:r>
              <a:rPr lang="en-ID" dirty="0">
                <a:solidFill>
                  <a:srgbClr val="000000"/>
                </a:solidFill>
                <a:latin typeface="AdvGTIMES-R"/>
              </a:rPr>
              <a:t> </a:t>
            </a:r>
            <a:r>
              <a:rPr lang="en-ID" dirty="0" err="1">
                <a:solidFill>
                  <a:srgbClr val="000000"/>
                </a:solidFill>
                <a:latin typeface="AdvGTIMES-R"/>
              </a:rPr>
              <a:t>merupakan</a:t>
            </a:r>
            <a:r>
              <a:rPr lang="en-ID" dirty="0">
                <a:solidFill>
                  <a:srgbClr val="000000"/>
                </a:solidFill>
                <a:latin typeface="AdvGTIMES-R"/>
              </a:rPr>
              <a:t> </a:t>
            </a:r>
            <a:r>
              <a:rPr lang="en-ID" dirty="0" err="1">
                <a:solidFill>
                  <a:srgbClr val="000000"/>
                </a:solidFill>
                <a:latin typeface="AdvGTIMES-R"/>
              </a:rPr>
              <a:t>batas</a:t>
            </a:r>
            <a:r>
              <a:rPr lang="en-ID" dirty="0">
                <a:solidFill>
                  <a:srgbClr val="000000"/>
                </a:solidFill>
                <a:latin typeface="AdvGTIMES-R"/>
              </a:rPr>
              <a:t> </a:t>
            </a:r>
            <a:r>
              <a:rPr lang="en-ID" dirty="0" err="1">
                <a:solidFill>
                  <a:srgbClr val="000000"/>
                </a:solidFill>
                <a:latin typeface="AdvGTIMES-R"/>
              </a:rPr>
              <a:t>dari</a:t>
            </a:r>
            <a:r>
              <a:rPr lang="en-ID" dirty="0">
                <a:solidFill>
                  <a:srgbClr val="000000"/>
                </a:solidFill>
                <a:latin typeface="AdvGTIMES-R"/>
              </a:rPr>
              <a:t> total </a:t>
            </a:r>
            <a:r>
              <a:rPr lang="en-ID" dirty="0" err="1">
                <a:solidFill>
                  <a:srgbClr val="000000"/>
                </a:solidFill>
                <a:latin typeface="AdvGTIMES-R"/>
              </a:rPr>
              <a:t>investasi</a:t>
            </a:r>
            <a:r>
              <a:rPr lang="en-ID" dirty="0">
                <a:solidFill>
                  <a:srgbClr val="000000"/>
                </a:solidFill>
                <a:latin typeface="AdvGTIMES-R"/>
              </a:rPr>
              <a:t> </a:t>
            </a:r>
            <a:r>
              <a:rPr lang="en-ID" dirty="0" err="1">
                <a:solidFill>
                  <a:srgbClr val="000000"/>
                </a:solidFill>
                <a:latin typeface="AdvGTIMES-R"/>
              </a:rPr>
              <a:t>praktis</a:t>
            </a:r>
            <a:r>
              <a:rPr lang="en-ID" dirty="0">
                <a:solidFill>
                  <a:srgbClr val="000000"/>
                </a:solidFill>
                <a:latin typeface="AdvGTIMES-R"/>
              </a:rPr>
              <a:t> </a:t>
            </a:r>
            <a:r>
              <a:rPr lang="en-ID" dirty="0" err="1">
                <a:solidFill>
                  <a:srgbClr val="000000"/>
                </a:solidFill>
                <a:latin typeface="AdvGTIMES-R"/>
              </a:rPr>
              <a:t>biaya</a:t>
            </a:r>
            <a:r>
              <a:rPr lang="en-ID" dirty="0">
                <a:solidFill>
                  <a:srgbClr val="000000"/>
                </a:solidFill>
                <a:latin typeface="AdvGTIMES-R"/>
              </a:rPr>
              <a:t> yang </a:t>
            </a:r>
            <a:r>
              <a:rPr lang="en-ID" dirty="0" err="1">
                <a:solidFill>
                  <a:srgbClr val="000000"/>
                </a:solidFill>
                <a:latin typeface="AdvGTIMES-R"/>
              </a:rPr>
              <a:t>seharusnya</a:t>
            </a:r>
            <a:r>
              <a:rPr lang="en-ID" dirty="0">
                <a:solidFill>
                  <a:srgbClr val="000000"/>
                </a:solidFill>
                <a:latin typeface="AdvGTIMES-R"/>
              </a:rPr>
              <a:t> </a:t>
            </a:r>
            <a:r>
              <a:rPr lang="en-ID" dirty="0" err="1">
                <a:solidFill>
                  <a:srgbClr val="000000"/>
                </a:solidFill>
                <a:latin typeface="AdvGTIMES-R"/>
              </a:rPr>
              <a:t>tidak</a:t>
            </a:r>
            <a:r>
              <a:rPr lang="en-ID" dirty="0">
                <a:solidFill>
                  <a:srgbClr val="000000"/>
                </a:solidFill>
                <a:latin typeface="AdvGTIMES-R"/>
              </a:rPr>
              <a:t> </a:t>
            </a:r>
            <a:r>
              <a:rPr lang="en-ID" dirty="0" err="1">
                <a:solidFill>
                  <a:srgbClr val="000000"/>
                </a:solidFill>
                <a:latin typeface="AdvGTIMES-R"/>
              </a:rPr>
              <a:t>dilanggar</a:t>
            </a:r>
            <a:r>
              <a:rPr lang="en-ID" dirty="0">
                <a:solidFill>
                  <a:srgbClr val="000000"/>
                </a:solidFill>
                <a:latin typeface="AdvGTIMES-R"/>
              </a:rPr>
              <a:t>. Cara </a:t>
            </a:r>
            <a:r>
              <a:rPr lang="en-ID" dirty="0" err="1">
                <a:solidFill>
                  <a:srgbClr val="000000"/>
                </a:solidFill>
                <a:latin typeface="AdvGTIMES-R"/>
              </a:rPr>
              <a:t>kendala</a:t>
            </a:r>
            <a:r>
              <a:rPr lang="en-ID" dirty="0">
                <a:solidFill>
                  <a:srgbClr val="000000"/>
                </a:solidFill>
                <a:latin typeface="AdvGTIMES-R"/>
              </a:rPr>
              <a:t> </a:t>
            </a:r>
            <a:r>
              <a:rPr lang="en-ID" dirty="0" err="1">
                <a:solidFill>
                  <a:srgbClr val="000000"/>
                </a:solidFill>
                <a:latin typeface="AdvGTIMES-R"/>
              </a:rPr>
              <a:t>berperilaku</a:t>
            </a:r>
            <a:r>
              <a:rPr lang="en-ID" dirty="0">
                <a:solidFill>
                  <a:srgbClr val="000000"/>
                </a:solidFill>
                <a:latin typeface="AdvGTIMES-R"/>
              </a:rPr>
              <a:t> </a:t>
            </a:r>
            <a:r>
              <a:rPr lang="en-ID" dirty="0" err="1">
                <a:solidFill>
                  <a:srgbClr val="000000"/>
                </a:solidFill>
                <a:latin typeface="AdvGTIMES-R"/>
              </a:rPr>
              <a:t>dalam</a:t>
            </a:r>
            <a:r>
              <a:rPr lang="en-ID" dirty="0">
                <a:solidFill>
                  <a:srgbClr val="000000"/>
                </a:solidFill>
                <a:latin typeface="AdvGTIMES-R"/>
              </a:rPr>
              <a:t> </a:t>
            </a:r>
            <a:r>
              <a:rPr lang="en-ID" dirty="0" err="1">
                <a:solidFill>
                  <a:srgbClr val="000000"/>
                </a:solidFill>
                <a:latin typeface="AdvGTIMES-R"/>
              </a:rPr>
              <a:t>dua</a:t>
            </a:r>
            <a:r>
              <a:rPr lang="en-ID" dirty="0">
                <a:solidFill>
                  <a:srgbClr val="000000"/>
                </a:solidFill>
                <a:latin typeface="AdvGTIMES-R"/>
              </a:rPr>
              <a:t> </a:t>
            </a:r>
            <a:r>
              <a:rPr lang="en-ID" dirty="0" err="1">
                <a:solidFill>
                  <a:srgbClr val="000000"/>
                </a:solidFill>
                <a:latin typeface="AdvGTIMES-R"/>
              </a:rPr>
              <a:t>dimensi</a:t>
            </a:r>
            <a:r>
              <a:rPr lang="en-ID" dirty="0">
                <a:solidFill>
                  <a:srgbClr val="000000"/>
                </a:solidFill>
                <a:latin typeface="AdvGTIMES-R"/>
              </a:rPr>
              <a:t> </a:t>
            </a:r>
            <a:r>
              <a:rPr lang="en-ID" dirty="0" err="1">
                <a:solidFill>
                  <a:srgbClr val="000000"/>
                </a:solidFill>
                <a:latin typeface="AdvGTIMES-R"/>
              </a:rPr>
              <a:t>Kasus</a:t>
            </a:r>
            <a:r>
              <a:rPr lang="en-ID" dirty="0">
                <a:solidFill>
                  <a:srgbClr val="000000"/>
                </a:solidFill>
                <a:latin typeface="AdvGTIMES-R"/>
              </a:rPr>
              <a:t> </a:t>
            </a:r>
            <a:r>
              <a:rPr lang="en-ID" dirty="0" err="1">
                <a:solidFill>
                  <a:srgbClr val="000000"/>
                </a:solidFill>
                <a:latin typeface="AdvGTIMES-R"/>
              </a:rPr>
              <a:t>ditunjukkan</a:t>
            </a:r>
            <a:r>
              <a:rPr lang="en-ID" dirty="0">
                <a:solidFill>
                  <a:srgbClr val="000000"/>
                </a:solidFill>
                <a:latin typeface="AdvGTIMES-R"/>
              </a:rPr>
              <a:t> </a:t>
            </a:r>
            <a:r>
              <a:rPr lang="en-ID" dirty="0" err="1">
                <a:solidFill>
                  <a:srgbClr val="000000"/>
                </a:solidFill>
                <a:latin typeface="AdvGTIMES-R"/>
              </a:rPr>
              <a:t>pada</a:t>
            </a:r>
            <a:r>
              <a:rPr lang="en-ID" dirty="0">
                <a:solidFill>
                  <a:srgbClr val="000000"/>
                </a:solidFill>
                <a:latin typeface="AdvGTIMES-R"/>
              </a:rPr>
              <a:t> </a:t>
            </a:r>
            <a:r>
              <a:rPr lang="en-ID" dirty="0" err="1">
                <a:solidFill>
                  <a:srgbClr val="000000"/>
                </a:solidFill>
                <a:latin typeface="AdvGTIMES-R"/>
              </a:rPr>
              <a:t>Gambar</a:t>
            </a:r>
            <a:r>
              <a:rPr lang="en-ID" dirty="0">
                <a:solidFill>
                  <a:srgbClr val="000000"/>
                </a:solidFill>
                <a:latin typeface="AdvGTIMES-R"/>
              </a:rPr>
              <a:t> 2.2.</a:t>
            </a:r>
            <a:endParaRPr lang="en-US" dirty="0"/>
          </a:p>
        </p:txBody>
      </p:sp>
      <p:sp>
        <p:nvSpPr>
          <p:cNvPr id="6" name="Rectangle 5"/>
          <p:cNvSpPr/>
          <p:nvPr/>
        </p:nvSpPr>
        <p:spPr>
          <a:xfrm>
            <a:off x="233172" y="4030718"/>
            <a:ext cx="3061416" cy="461665"/>
          </a:xfrm>
          <a:prstGeom prst="rect">
            <a:avLst/>
          </a:prstGeom>
        </p:spPr>
        <p:txBody>
          <a:bodyPr wrap="none">
            <a:spAutoFit/>
          </a:bodyPr>
          <a:lstStyle/>
          <a:p>
            <a:r>
              <a:rPr lang="id-ID" sz="2400" dirty="0"/>
              <a:t>2.2.1.3 Fungsi Obyektif</a:t>
            </a:r>
            <a:endParaRPr lang="en-US" sz="2400" dirty="0"/>
          </a:p>
        </p:txBody>
      </p:sp>
      <p:sp>
        <p:nvSpPr>
          <p:cNvPr id="7" name="Rectangle 6"/>
          <p:cNvSpPr/>
          <p:nvPr/>
        </p:nvSpPr>
        <p:spPr>
          <a:xfrm>
            <a:off x="466480" y="4529060"/>
            <a:ext cx="9024992" cy="1631216"/>
          </a:xfrm>
          <a:prstGeom prst="rect">
            <a:avLst/>
          </a:prstGeom>
        </p:spPr>
        <p:txBody>
          <a:bodyPr wrap="square">
            <a:spAutoFit/>
          </a:bodyPr>
          <a:lstStyle/>
          <a:p>
            <a:r>
              <a:rPr lang="en-US" sz="2000" dirty="0"/>
              <a:t>Dari </a:t>
            </a:r>
            <a:r>
              <a:rPr lang="en-US" sz="2000" dirty="0" err="1"/>
              <a:t>banyak</a:t>
            </a:r>
            <a:r>
              <a:rPr lang="en-US" sz="2000" dirty="0"/>
              <a:t> </a:t>
            </a:r>
            <a:r>
              <a:rPr lang="en-US" sz="2000" dirty="0" err="1"/>
              <a:t>poin</a:t>
            </a:r>
            <a:r>
              <a:rPr lang="en-US" sz="2000" dirty="0"/>
              <a:t> di </a:t>
            </a:r>
            <a:r>
              <a:rPr lang="en-US" sz="2000" dirty="0" err="1"/>
              <a:t>dalam</a:t>
            </a:r>
            <a:r>
              <a:rPr lang="en-US" sz="2000" dirty="0"/>
              <a:t> </a:t>
            </a:r>
            <a:r>
              <a:rPr lang="en-US" sz="2000" dirty="0" err="1"/>
              <a:t>wilayah</a:t>
            </a:r>
            <a:r>
              <a:rPr lang="en-US" sz="2000" dirty="0"/>
              <a:t> yang </a:t>
            </a:r>
            <a:r>
              <a:rPr lang="en-US" sz="2000" dirty="0" err="1"/>
              <a:t>layak</a:t>
            </a:r>
            <a:r>
              <a:rPr lang="en-US" sz="2000" dirty="0"/>
              <a:t> </a:t>
            </a:r>
            <a:r>
              <a:rPr lang="en-US" sz="2000" dirty="0" err="1"/>
              <a:t>menjadi</a:t>
            </a:r>
            <a:r>
              <a:rPr lang="en-US" sz="2000" dirty="0"/>
              <a:t> </a:t>
            </a:r>
            <a:r>
              <a:rPr lang="en-US" sz="2000" dirty="0" err="1"/>
              <a:t>masalah</a:t>
            </a:r>
            <a:r>
              <a:rPr lang="en-US" sz="2000" dirty="0"/>
              <a:t>, </a:t>
            </a:r>
            <a:r>
              <a:rPr lang="en-US" sz="2000" dirty="0" err="1"/>
              <a:t>pembuat</a:t>
            </a:r>
            <a:r>
              <a:rPr lang="en-US" sz="2000" dirty="0"/>
              <a:t> </a:t>
            </a:r>
            <a:r>
              <a:rPr lang="en-US" sz="2000" dirty="0" err="1"/>
              <a:t>keputusan</a:t>
            </a:r>
            <a:r>
              <a:rPr lang="en-US" sz="2000" dirty="0"/>
              <a:t> </a:t>
            </a:r>
            <a:r>
              <a:rPr lang="en-US" sz="2000" dirty="0" err="1"/>
              <a:t>harus</a:t>
            </a:r>
            <a:r>
              <a:rPr lang="en-US" sz="2000" dirty="0"/>
              <a:t> </a:t>
            </a:r>
            <a:r>
              <a:rPr lang="en-US" sz="2000" dirty="0" err="1"/>
              <a:t>memilih</a:t>
            </a:r>
            <a:r>
              <a:rPr lang="en-US" sz="2000" dirty="0"/>
              <a:t> yang paling </a:t>
            </a:r>
            <a:r>
              <a:rPr lang="en-US" sz="2000" dirty="0" err="1"/>
              <a:t>diminati</a:t>
            </a:r>
            <a:r>
              <a:rPr lang="en-US" sz="2000" dirty="0"/>
              <a:t>. Yang </a:t>
            </a:r>
            <a:r>
              <a:rPr lang="en-US" sz="2000" dirty="0" err="1"/>
              <a:t>diinginkan</a:t>
            </a:r>
            <a:r>
              <a:rPr lang="en-US" sz="2000" dirty="0"/>
              <a:t> </a:t>
            </a:r>
            <a:r>
              <a:rPr lang="en-US" sz="2000" dirty="0" err="1"/>
              <a:t>harus</a:t>
            </a:r>
            <a:r>
              <a:rPr lang="en-US" sz="2000" dirty="0"/>
              <a:t>, </a:t>
            </a:r>
            <a:r>
              <a:rPr lang="en-US" sz="2000" dirty="0" err="1"/>
              <a:t>bagaimanapun</a:t>
            </a:r>
            <a:r>
              <a:rPr lang="en-US" sz="2000" dirty="0"/>
              <a:t>, </a:t>
            </a:r>
            <a:r>
              <a:rPr lang="en-US" sz="2000" dirty="0" err="1"/>
              <a:t>entah</a:t>
            </a:r>
            <a:r>
              <a:rPr lang="en-US" sz="2000" dirty="0"/>
              <a:t> </a:t>
            </a:r>
            <a:r>
              <a:rPr lang="en-US" sz="2000" dirty="0" err="1"/>
              <a:t>bagaimana</a:t>
            </a:r>
            <a:r>
              <a:rPr lang="en-US" sz="2000" dirty="0"/>
              <a:t> </a:t>
            </a:r>
            <a:r>
              <a:rPr lang="en-US" sz="2000" dirty="0" err="1"/>
              <a:t>didefinisikan</a:t>
            </a:r>
            <a:r>
              <a:rPr lang="en-US" sz="2000" dirty="0"/>
              <a:t>. </a:t>
            </a:r>
            <a:r>
              <a:rPr lang="en-US" sz="2000" dirty="0" err="1"/>
              <a:t>Misalnya</a:t>
            </a:r>
            <a:r>
              <a:rPr lang="en-US" sz="2000" dirty="0"/>
              <a:t>, di </a:t>
            </a:r>
            <a:r>
              <a:rPr lang="en-US" sz="2000" dirty="0" err="1"/>
              <a:t>kelas</a:t>
            </a:r>
            <a:r>
              <a:rPr lang="en-US" sz="2000" dirty="0"/>
              <a:t>, </a:t>
            </a:r>
            <a:r>
              <a:rPr lang="en-US" sz="2000" dirty="0" err="1"/>
              <a:t>seorang</a:t>
            </a:r>
            <a:r>
              <a:rPr lang="en-US" sz="2000" dirty="0"/>
              <a:t> guru </a:t>
            </a:r>
            <a:r>
              <a:rPr lang="en-US" sz="2000" dirty="0" err="1"/>
              <a:t>dapat</a:t>
            </a:r>
            <a:r>
              <a:rPr lang="en-US" sz="2000" dirty="0"/>
              <a:t> </a:t>
            </a:r>
            <a:r>
              <a:rPr lang="en-US" sz="2000" dirty="0" err="1"/>
              <a:t>memilih</a:t>
            </a:r>
            <a:r>
              <a:rPr lang="en-US" sz="2000" dirty="0"/>
              <a:t> </a:t>
            </a:r>
            <a:r>
              <a:rPr lang="en-US" sz="2000" dirty="0" err="1"/>
              <a:t>siswa</a:t>
            </a:r>
            <a:r>
              <a:rPr lang="en-US" sz="2000" dirty="0"/>
              <a:t> </a:t>
            </a:r>
            <a:r>
              <a:rPr lang="en-US" sz="2000" dirty="0" err="1"/>
              <a:t>sebagai</a:t>
            </a:r>
            <a:r>
              <a:rPr lang="en-US" sz="2000" dirty="0"/>
              <a:t> yang </a:t>
            </a:r>
            <a:r>
              <a:rPr lang="en-US" sz="2000" dirty="0" err="1"/>
              <a:t>terbaik</a:t>
            </a:r>
            <a:r>
              <a:rPr lang="en-US" sz="2000" dirty="0"/>
              <a:t> </a:t>
            </a:r>
            <a:r>
              <a:rPr lang="en-US" sz="2000" dirty="0" err="1"/>
              <a:t>jika</a:t>
            </a:r>
            <a:r>
              <a:rPr lang="en-US" sz="2000" dirty="0"/>
              <a:t> </a:t>
            </a:r>
            <a:r>
              <a:rPr lang="en-US" sz="2000" dirty="0" err="1"/>
              <a:t>moralitas</a:t>
            </a:r>
            <a:r>
              <a:rPr lang="en-US" sz="2000" dirty="0"/>
              <a:t> </a:t>
            </a:r>
            <a:r>
              <a:rPr lang="en-US" sz="2000" dirty="0" err="1"/>
              <a:t>menjadi</a:t>
            </a:r>
            <a:r>
              <a:rPr lang="en-US" sz="2000" dirty="0"/>
              <a:t> </a:t>
            </a:r>
            <a:r>
              <a:rPr lang="en-US" sz="2000" dirty="0" err="1"/>
              <a:t>perhatian</a:t>
            </a:r>
            <a:r>
              <a:rPr lang="en-US" sz="2000" dirty="0"/>
              <a:t> </a:t>
            </a:r>
            <a:r>
              <a:rPr lang="en-US" sz="2000" dirty="0" err="1"/>
              <a:t>utama</a:t>
            </a:r>
            <a:r>
              <a:rPr lang="en-US" sz="2000" dirty="0"/>
              <a:t>. </a:t>
            </a:r>
            <a:r>
              <a:rPr lang="en-US" sz="2000" dirty="0" err="1"/>
              <a:t>Dia</a:t>
            </a:r>
            <a:r>
              <a:rPr lang="en-US" sz="2000" dirty="0"/>
              <a:t> </a:t>
            </a:r>
            <a:r>
              <a:rPr lang="en-US" sz="2000" dirty="0" err="1"/>
              <a:t>mungkin</a:t>
            </a:r>
            <a:r>
              <a:rPr lang="en-US" sz="2000" dirty="0"/>
              <a:t> </a:t>
            </a:r>
            <a:r>
              <a:rPr lang="en-US" sz="2000" dirty="0" err="1"/>
              <a:t>memilih</a:t>
            </a:r>
            <a:r>
              <a:rPr lang="en-US" sz="2000" dirty="0"/>
              <a:t> yang lain </a:t>
            </a:r>
            <a:r>
              <a:rPr lang="en-US" sz="2000" dirty="0" err="1"/>
              <a:t>jika</a:t>
            </a:r>
            <a:r>
              <a:rPr lang="en-US" sz="2000" dirty="0"/>
              <a:t> </a:t>
            </a:r>
            <a:r>
              <a:rPr lang="en-US" sz="2000" dirty="0" err="1"/>
              <a:t>antusiasme</a:t>
            </a:r>
            <a:r>
              <a:rPr lang="en-US" sz="2000" dirty="0"/>
              <a:t> </a:t>
            </a:r>
            <a:r>
              <a:rPr lang="en-US" sz="2000" dirty="0" err="1"/>
              <a:t>diperhatikan</a:t>
            </a:r>
            <a:r>
              <a:rPr lang="en-US" sz="2000" dirty="0"/>
              <a:t>.</a:t>
            </a:r>
          </a:p>
        </p:txBody>
      </p:sp>
    </p:spTree>
    <p:extLst>
      <p:ext uri="{BB962C8B-B14F-4D97-AF65-F5344CB8AC3E}">
        <p14:creationId xmlns:p14="http://schemas.microsoft.com/office/powerpoint/2010/main" val="35958263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65760" y="222973"/>
            <a:ext cx="5621479" cy="4221011"/>
          </a:xfrm>
          <a:prstGeom prst="rect">
            <a:avLst/>
          </a:prstGeom>
        </p:spPr>
      </p:pic>
      <p:sp>
        <p:nvSpPr>
          <p:cNvPr id="2" name="Date Placeholder 1"/>
          <p:cNvSpPr>
            <a:spLocks noGrp="1"/>
          </p:cNvSpPr>
          <p:nvPr>
            <p:ph type="dt" sz="half" idx="10"/>
          </p:nvPr>
        </p:nvSpPr>
        <p:spPr/>
        <p:txBody>
          <a:bodyPr/>
          <a:lstStyle/>
          <a:p>
            <a:fld id="{8DFD50AF-B0F4-46E4-86F6-129930372A42}" type="datetime9">
              <a:rPr lang="en-US" smtClean="0"/>
              <a:t>10/18/2017 1:14:56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34</a:t>
            </a:fld>
            <a:endParaRPr lang="en-US"/>
          </a:p>
        </p:txBody>
      </p:sp>
      <p:sp>
        <p:nvSpPr>
          <p:cNvPr id="8" name="Rectangle 7"/>
          <p:cNvSpPr/>
          <p:nvPr/>
        </p:nvSpPr>
        <p:spPr>
          <a:xfrm>
            <a:off x="6099048" y="318005"/>
            <a:ext cx="3666744" cy="4247317"/>
          </a:xfrm>
          <a:prstGeom prst="rect">
            <a:avLst/>
          </a:prstGeom>
        </p:spPr>
        <p:txBody>
          <a:bodyPr wrap="square">
            <a:spAutoFit/>
          </a:bodyPr>
          <a:lstStyle/>
          <a:p>
            <a:r>
              <a:rPr lang="en-ID" dirty="0" err="1">
                <a:solidFill>
                  <a:srgbClr val="000000"/>
                </a:solidFill>
                <a:latin typeface="AdvGTIMES-R"/>
              </a:rPr>
              <a:t>Sebenarnya</a:t>
            </a:r>
            <a:r>
              <a:rPr lang="en-ID" dirty="0">
                <a:solidFill>
                  <a:srgbClr val="000000"/>
                </a:solidFill>
                <a:latin typeface="AdvGTIMES-R"/>
              </a:rPr>
              <a:t>, </a:t>
            </a:r>
            <a:r>
              <a:rPr lang="en-ID" dirty="0" err="1">
                <a:solidFill>
                  <a:srgbClr val="000000"/>
                </a:solidFill>
                <a:latin typeface="AdvGTIMES-R"/>
              </a:rPr>
              <a:t>fungsi</a:t>
            </a:r>
            <a:r>
              <a:rPr lang="en-ID" dirty="0">
                <a:solidFill>
                  <a:srgbClr val="000000"/>
                </a:solidFill>
                <a:latin typeface="AdvGTIMES-R"/>
              </a:rPr>
              <a:t> </a:t>
            </a:r>
            <a:r>
              <a:rPr lang="en-ID" dirty="0" err="1">
                <a:solidFill>
                  <a:srgbClr val="000000"/>
                </a:solidFill>
                <a:latin typeface="AdvGTIMES-R"/>
              </a:rPr>
              <a:t>objektif</a:t>
            </a:r>
            <a:r>
              <a:rPr lang="en-ID" dirty="0">
                <a:solidFill>
                  <a:srgbClr val="000000"/>
                </a:solidFill>
                <a:latin typeface="AdvGTIMES-R"/>
              </a:rPr>
              <a:t> </a:t>
            </a:r>
            <a:r>
              <a:rPr lang="en-ID" dirty="0" err="1">
                <a:solidFill>
                  <a:srgbClr val="000000"/>
                </a:solidFill>
                <a:latin typeface="AdvGTIMES-R"/>
              </a:rPr>
              <a:t>adalah</a:t>
            </a:r>
            <a:r>
              <a:rPr lang="en-ID" dirty="0">
                <a:solidFill>
                  <a:srgbClr val="000000"/>
                </a:solidFill>
                <a:latin typeface="AdvGTIMES-R"/>
              </a:rPr>
              <a:t> </a:t>
            </a:r>
            <a:r>
              <a:rPr lang="en-ID" dirty="0" err="1">
                <a:solidFill>
                  <a:srgbClr val="000000"/>
                </a:solidFill>
                <a:latin typeface="AdvGTIMES-R"/>
              </a:rPr>
              <a:t>fungsi</a:t>
            </a:r>
            <a:r>
              <a:rPr lang="en-ID" dirty="0">
                <a:solidFill>
                  <a:srgbClr val="000000"/>
                </a:solidFill>
                <a:latin typeface="AdvGTIMES-R"/>
              </a:rPr>
              <a:t> </a:t>
            </a:r>
            <a:r>
              <a:rPr lang="en-ID" dirty="0" err="1">
                <a:solidFill>
                  <a:srgbClr val="000000"/>
                </a:solidFill>
                <a:latin typeface="AdvGTIMES-R"/>
              </a:rPr>
              <a:t>dalam</a:t>
            </a:r>
            <a:r>
              <a:rPr lang="en-ID" dirty="0">
                <a:solidFill>
                  <a:srgbClr val="000000"/>
                </a:solidFill>
                <a:latin typeface="AdvGTIMES-R"/>
              </a:rPr>
              <a:t> </a:t>
            </a:r>
            <a:r>
              <a:rPr lang="en-ID" dirty="0" err="1">
                <a:solidFill>
                  <a:srgbClr val="000000"/>
                </a:solidFill>
                <a:latin typeface="AdvGTIMES-R"/>
              </a:rPr>
              <a:t>hal</a:t>
            </a:r>
            <a:r>
              <a:rPr lang="en-ID" dirty="0">
                <a:solidFill>
                  <a:srgbClr val="000000"/>
                </a:solidFill>
                <a:latin typeface="AdvGTIMES-R"/>
              </a:rPr>
              <a:t> </a:t>
            </a:r>
            <a:r>
              <a:rPr lang="en-ID" dirty="0" err="1">
                <a:solidFill>
                  <a:srgbClr val="000000"/>
                </a:solidFill>
                <a:latin typeface="AdvGTIMES-R"/>
              </a:rPr>
              <a:t>variabel</a:t>
            </a:r>
            <a:r>
              <a:rPr lang="en-ID" dirty="0">
                <a:solidFill>
                  <a:srgbClr val="000000"/>
                </a:solidFill>
                <a:latin typeface="AdvGTIMES-R"/>
              </a:rPr>
              <a:t> </a:t>
            </a:r>
            <a:r>
              <a:rPr lang="en-ID" dirty="0" err="1">
                <a:solidFill>
                  <a:srgbClr val="000000"/>
                </a:solidFill>
                <a:latin typeface="AdvGTIMES-R"/>
              </a:rPr>
              <a:t>keputusan</a:t>
            </a:r>
            <a:r>
              <a:rPr lang="en-ID" dirty="0">
                <a:solidFill>
                  <a:srgbClr val="000000"/>
                </a:solidFill>
                <a:latin typeface="AdvGTIMES-R"/>
              </a:rPr>
              <a:t> yang </a:t>
            </a:r>
            <a:r>
              <a:rPr lang="en-ID" dirty="0" err="1">
                <a:solidFill>
                  <a:srgbClr val="000000"/>
                </a:solidFill>
                <a:latin typeface="AdvGTIMES-R"/>
              </a:rPr>
              <a:t>digunakan</a:t>
            </a:r>
            <a:r>
              <a:rPr lang="en-ID" dirty="0">
                <a:solidFill>
                  <a:srgbClr val="000000"/>
                </a:solidFill>
                <a:latin typeface="AdvGTIMES-R"/>
              </a:rPr>
              <a:t> </a:t>
            </a:r>
            <a:r>
              <a:rPr lang="en-ID" dirty="0" err="1">
                <a:solidFill>
                  <a:srgbClr val="000000"/>
                </a:solidFill>
                <a:latin typeface="AdvGTIMES-R"/>
              </a:rPr>
              <a:t>pembuat</a:t>
            </a:r>
            <a:r>
              <a:rPr lang="en-ID" dirty="0">
                <a:solidFill>
                  <a:srgbClr val="000000"/>
                </a:solidFill>
                <a:latin typeface="AdvGTIMES-R"/>
              </a:rPr>
              <a:t> </a:t>
            </a:r>
            <a:r>
              <a:rPr lang="en-ID" dirty="0" err="1">
                <a:solidFill>
                  <a:srgbClr val="000000"/>
                </a:solidFill>
                <a:latin typeface="AdvGTIMES-R"/>
              </a:rPr>
              <a:t>keputusan</a:t>
            </a:r>
            <a:r>
              <a:rPr lang="en-ID" dirty="0">
                <a:solidFill>
                  <a:srgbClr val="000000"/>
                </a:solidFill>
                <a:latin typeface="AdvGTIMES-R"/>
              </a:rPr>
              <a:t> </a:t>
            </a:r>
            <a:r>
              <a:rPr lang="en-ID" dirty="0" err="1">
                <a:solidFill>
                  <a:srgbClr val="000000"/>
                </a:solidFill>
                <a:latin typeface="AdvGTIMES-R"/>
              </a:rPr>
              <a:t>menunjukkan</a:t>
            </a:r>
            <a:r>
              <a:rPr lang="en-ID" dirty="0">
                <a:solidFill>
                  <a:srgbClr val="000000"/>
                </a:solidFill>
                <a:latin typeface="AdvGTIMES-R"/>
              </a:rPr>
              <a:t> </a:t>
            </a:r>
            <a:r>
              <a:rPr lang="en-ID" dirty="0" err="1">
                <a:solidFill>
                  <a:srgbClr val="000000"/>
                </a:solidFill>
                <a:latin typeface="AdvGTIMES-R"/>
              </a:rPr>
              <a:t>solusinya</a:t>
            </a:r>
            <a:r>
              <a:rPr lang="en-ID" dirty="0">
                <a:solidFill>
                  <a:srgbClr val="000000"/>
                </a:solidFill>
                <a:latin typeface="AdvGTIMES-R"/>
              </a:rPr>
              <a:t>. </a:t>
            </a:r>
            <a:r>
              <a:rPr lang="en-ID" dirty="0" err="1">
                <a:solidFill>
                  <a:srgbClr val="000000"/>
                </a:solidFill>
                <a:latin typeface="AdvGTIMES-R"/>
              </a:rPr>
              <a:t>Pada</a:t>
            </a:r>
            <a:r>
              <a:rPr lang="en-ID" dirty="0">
                <a:solidFill>
                  <a:srgbClr val="000000"/>
                </a:solidFill>
                <a:latin typeface="AdvGTIMES-R"/>
              </a:rPr>
              <a:t> </a:t>
            </a:r>
            <a:r>
              <a:rPr lang="en-ID" dirty="0" err="1">
                <a:solidFill>
                  <a:srgbClr val="000000"/>
                </a:solidFill>
                <a:latin typeface="AdvGTIMES-R"/>
              </a:rPr>
              <a:t>Gambar</a:t>
            </a:r>
            <a:r>
              <a:rPr lang="en-ID" dirty="0">
                <a:solidFill>
                  <a:srgbClr val="000000"/>
                </a:solidFill>
                <a:latin typeface="AdvGTIMES-R"/>
              </a:rPr>
              <a:t> 2.3, </a:t>
            </a:r>
            <a:r>
              <a:rPr lang="en-ID" dirty="0" err="1">
                <a:solidFill>
                  <a:srgbClr val="000000"/>
                </a:solidFill>
                <a:latin typeface="AdvGTIMES-R"/>
              </a:rPr>
              <a:t>jika</a:t>
            </a:r>
            <a:r>
              <a:rPr lang="en-ID" dirty="0">
                <a:solidFill>
                  <a:srgbClr val="000000"/>
                </a:solidFill>
                <a:latin typeface="AdvGTIMES-R"/>
              </a:rPr>
              <a:t> </a:t>
            </a:r>
            <a:r>
              <a:rPr lang="en-ID" dirty="0" err="1">
                <a:solidFill>
                  <a:srgbClr val="000000"/>
                </a:solidFill>
                <a:latin typeface="AdvGTIMES-R"/>
              </a:rPr>
              <a:t>fungsi</a:t>
            </a:r>
            <a:r>
              <a:rPr lang="en-ID" dirty="0">
                <a:solidFill>
                  <a:srgbClr val="000000"/>
                </a:solidFill>
                <a:latin typeface="AdvGTIMES-R"/>
              </a:rPr>
              <a:t> </a:t>
            </a:r>
            <a:r>
              <a:rPr lang="en-ID" dirty="0" err="1">
                <a:solidFill>
                  <a:srgbClr val="000000"/>
                </a:solidFill>
                <a:latin typeface="AdvGTIMES-R"/>
              </a:rPr>
              <a:t>objektif</a:t>
            </a:r>
            <a:r>
              <a:rPr lang="en-ID" dirty="0">
                <a:solidFill>
                  <a:srgbClr val="000000"/>
                </a:solidFill>
                <a:latin typeface="AdvGTIMES-R"/>
              </a:rPr>
              <a:t> </a:t>
            </a:r>
            <a:r>
              <a:rPr lang="en-ID" dirty="0" err="1">
                <a:solidFill>
                  <a:srgbClr val="000000"/>
                </a:solidFill>
                <a:latin typeface="AdvGTIMES-R"/>
              </a:rPr>
              <a:t>didefinisikan</a:t>
            </a:r>
            <a:r>
              <a:rPr lang="en-ID" dirty="0">
                <a:solidFill>
                  <a:srgbClr val="000000"/>
                </a:solidFill>
                <a:latin typeface="AdvGTIMES-R"/>
              </a:rPr>
              <a:t> </a:t>
            </a:r>
            <a:r>
              <a:rPr lang="en-ID" dirty="0" err="1">
                <a:solidFill>
                  <a:srgbClr val="000000"/>
                </a:solidFill>
                <a:latin typeface="AdvGTIMES-R"/>
              </a:rPr>
              <a:t>sebagai</a:t>
            </a:r>
            <a:r>
              <a:rPr lang="en-ID" dirty="0">
                <a:solidFill>
                  <a:srgbClr val="000000"/>
                </a:solidFill>
                <a:latin typeface="AdvGTIMES-R"/>
              </a:rPr>
              <a:t> </a:t>
            </a:r>
            <a:r>
              <a:rPr lang="en-ID" dirty="0" err="1">
                <a:solidFill>
                  <a:srgbClr val="000000"/>
                </a:solidFill>
                <a:latin typeface="AdvGTIMES-R"/>
              </a:rPr>
              <a:t>memaksimalkan</a:t>
            </a:r>
            <a:r>
              <a:rPr lang="en-ID" dirty="0">
                <a:solidFill>
                  <a:srgbClr val="000000"/>
                </a:solidFill>
                <a:latin typeface="AdvGTIMES-R"/>
              </a:rPr>
              <a:t> x1, </a:t>
            </a:r>
            <a:r>
              <a:rPr lang="en-ID" dirty="0" err="1">
                <a:solidFill>
                  <a:srgbClr val="000000"/>
                </a:solidFill>
                <a:latin typeface="AdvGTIMES-R"/>
              </a:rPr>
              <a:t>solusinya</a:t>
            </a:r>
            <a:r>
              <a:rPr lang="en-ID" dirty="0">
                <a:solidFill>
                  <a:srgbClr val="000000"/>
                </a:solidFill>
                <a:latin typeface="AdvGTIMES-R"/>
              </a:rPr>
              <a:t> </a:t>
            </a:r>
            <a:r>
              <a:rPr lang="en-ID" dirty="0" err="1">
                <a:solidFill>
                  <a:srgbClr val="000000"/>
                </a:solidFill>
                <a:latin typeface="AdvGTIMES-R"/>
              </a:rPr>
              <a:t>berakhir</a:t>
            </a:r>
            <a:r>
              <a:rPr lang="en-ID" dirty="0">
                <a:solidFill>
                  <a:srgbClr val="000000"/>
                </a:solidFill>
                <a:latin typeface="AdvGTIMES-R"/>
              </a:rPr>
              <a:t> </a:t>
            </a:r>
            <a:r>
              <a:rPr lang="en-ID" dirty="0" err="1">
                <a:solidFill>
                  <a:srgbClr val="000000"/>
                </a:solidFill>
                <a:latin typeface="AdvGTIMES-R"/>
              </a:rPr>
              <a:t>pada</a:t>
            </a:r>
            <a:r>
              <a:rPr lang="en-ID" dirty="0">
                <a:solidFill>
                  <a:srgbClr val="000000"/>
                </a:solidFill>
                <a:latin typeface="AdvGTIMES-R"/>
              </a:rPr>
              <a:t> </a:t>
            </a:r>
            <a:r>
              <a:rPr lang="en-ID" dirty="0" err="1">
                <a:solidFill>
                  <a:srgbClr val="000000"/>
                </a:solidFill>
                <a:latin typeface="AdvGTIMES-R"/>
              </a:rPr>
              <a:t>titik</a:t>
            </a:r>
            <a:r>
              <a:rPr lang="en-ID" dirty="0">
                <a:solidFill>
                  <a:srgbClr val="000000"/>
                </a:solidFill>
                <a:latin typeface="AdvGTIMES-R"/>
              </a:rPr>
              <a:t> A, </a:t>
            </a:r>
            <a:r>
              <a:rPr lang="en-ID" dirty="0" err="1">
                <a:solidFill>
                  <a:srgbClr val="000000"/>
                </a:solidFill>
                <a:latin typeface="AdvGTIMES-R"/>
              </a:rPr>
              <a:t>sedangkan</a:t>
            </a:r>
            <a:r>
              <a:rPr lang="en-ID" dirty="0">
                <a:solidFill>
                  <a:srgbClr val="000000"/>
                </a:solidFill>
                <a:latin typeface="AdvGTIMES-R"/>
              </a:rPr>
              <a:t> </a:t>
            </a:r>
            <a:r>
              <a:rPr lang="en-ID" dirty="0" err="1">
                <a:solidFill>
                  <a:srgbClr val="000000"/>
                </a:solidFill>
                <a:latin typeface="AdvGTIMES-R"/>
              </a:rPr>
              <a:t>jika</a:t>
            </a:r>
            <a:r>
              <a:rPr lang="en-ID" dirty="0">
                <a:solidFill>
                  <a:srgbClr val="000000"/>
                </a:solidFill>
                <a:latin typeface="AdvGTIMES-R"/>
              </a:rPr>
              <a:t> </a:t>
            </a:r>
            <a:r>
              <a:rPr lang="en-ID" dirty="0" err="1">
                <a:solidFill>
                  <a:srgbClr val="000000"/>
                </a:solidFill>
                <a:latin typeface="AdvGTIMES-R"/>
              </a:rPr>
              <a:t>meminimalkan</a:t>
            </a:r>
            <a:r>
              <a:rPr lang="en-ID" dirty="0">
                <a:solidFill>
                  <a:srgbClr val="000000"/>
                </a:solidFill>
                <a:latin typeface="AdvGTIMES-R"/>
              </a:rPr>
              <a:t> x2 </a:t>
            </a:r>
            <a:r>
              <a:rPr lang="en-ID" dirty="0" err="1">
                <a:solidFill>
                  <a:srgbClr val="000000"/>
                </a:solidFill>
                <a:latin typeface="AdvGTIMES-R"/>
              </a:rPr>
              <a:t>adalah</a:t>
            </a:r>
            <a:r>
              <a:rPr lang="en-ID" dirty="0">
                <a:solidFill>
                  <a:srgbClr val="000000"/>
                </a:solidFill>
                <a:latin typeface="AdvGTIMES-R"/>
              </a:rPr>
              <a:t> </a:t>
            </a:r>
            <a:r>
              <a:rPr lang="en-ID" dirty="0" err="1">
                <a:solidFill>
                  <a:srgbClr val="000000"/>
                </a:solidFill>
                <a:latin typeface="AdvGTIMES-R"/>
              </a:rPr>
              <a:t>fungsi</a:t>
            </a:r>
            <a:r>
              <a:rPr lang="en-ID" dirty="0">
                <a:solidFill>
                  <a:srgbClr val="000000"/>
                </a:solidFill>
                <a:latin typeface="AdvGTIMES-R"/>
              </a:rPr>
              <a:t> </a:t>
            </a:r>
            <a:r>
              <a:rPr lang="en-ID" dirty="0" err="1">
                <a:solidFill>
                  <a:srgbClr val="000000"/>
                </a:solidFill>
                <a:latin typeface="AdvGTIMES-R"/>
              </a:rPr>
              <a:t>objektif</a:t>
            </a:r>
            <a:r>
              <a:rPr lang="en-ID" dirty="0">
                <a:solidFill>
                  <a:srgbClr val="000000"/>
                </a:solidFill>
                <a:latin typeface="AdvGTIMES-R"/>
              </a:rPr>
              <a:t>, </a:t>
            </a:r>
            <a:r>
              <a:rPr lang="en-ID" dirty="0" err="1">
                <a:solidFill>
                  <a:srgbClr val="000000"/>
                </a:solidFill>
                <a:latin typeface="AdvGTIMES-R"/>
              </a:rPr>
              <a:t>titik</a:t>
            </a:r>
            <a:r>
              <a:rPr lang="en-ID" dirty="0">
                <a:solidFill>
                  <a:srgbClr val="000000"/>
                </a:solidFill>
                <a:latin typeface="AdvGTIMES-R"/>
              </a:rPr>
              <a:t> B </a:t>
            </a:r>
            <a:r>
              <a:rPr lang="en-ID" dirty="0" err="1">
                <a:solidFill>
                  <a:srgbClr val="000000"/>
                </a:solidFill>
                <a:latin typeface="AdvGTIMES-R"/>
              </a:rPr>
              <a:t>adalah</a:t>
            </a:r>
            <a:r>
              <a:rPr lang="en-ID" dirty="0">
                <a:solidFill>
                  <a:srgbClr val="000000"/>
                </a:solidFill>
                <a:latin typeface="AdvGTIMES-R"/>
              </a:rPr>
              <a:t> </a:t>
            </a:r>
            <a:r>
              <a:rPr lang="en-ID" dirty="0" err="1">
                <a:solidFill>
                  <a:srgbClr val="000000"/>
                </a:solidFill>
                <a:latin typeface="AdvGTIMES-R"/>
              </a:rPr>
              <a:t>solusi</a:t>
            </a:r>
            <a:r>
              <a:rPr lang="en-ID" dirty="0">
                <a:solidFill>
                  <a:srgbClr val="000000"/>
                </a:solidFill>
                <a:latin typeface="AdvGTIMES-R"/>
              </a:rPr>
              <a:t> </a:t>
            </a:r>
            <a:r>
              <a:rPr lang="en-ID" dirty="0" err="1">
                <a:solidFill>
                  <a:srgbClr val="000000"/>
                </a:solidFill>
                <a:latin typeface="AdvGTIMES-R"/>
              </a:rPr>
              <a:t>terakhir</a:t>
            </a:r>
            <a:r>
              <a:rPr lang="en-ID" dirty="0">
                <a:solidFill>
                  <a:srgbClr val="000000"/>
                </a:solidFill>
                <a:latin typeface="AdvGTIMES-R"/>
              </a:rPr>
              <a:t>. </a:t>
            </a:r>
            <a:r>
              <a:rPr lang="en-ID" dirty="0" err="1">
                <a:solidFill>
                  <a:srgbClr val="000000"/>
                </a:solidFill>
                <a:latin typeface="AdvGTIMES-R"/>
              </a:rPr>
              <a:t>Dalam</a:t>
            </a:r>
            <a:r>
              <a:rPr lang="en-ID" dirty="0">
                <a:solidFill>
                  <a:srgbClr val="000000"/>
                </a:solidFill>
                <a:latin typeface="AdvGTIMES-R"/>
              </a:rPr>
              <a:t> </a:t>
            </a:r>
            <a:r>
              <a:rPr lang="en-ID" dirty="0" err="1">
                <a:solidFill>
                  <a:srgbClr val="000000"/>
                </a:solidFill>
                <a:latin typeface="AdvGTIMES-R"/>
              </a:rPr>
              <a:t>masalah</a:t>
            </a:r>
            <a:r>
              <a:rPr lang="en-ID" dirty="0">
                <a:solidFill>
                  <a:srgbClr val="000000"/>
                </a:solidFill>
                <a:latin typeface="AdvGTIMES-R"/>
              </a:rPr>
              <a:t> </a:t>
            </a:r>
            <a:r>
              <a:rPr lang="en-ID" dirty="0" err="1">
                <a:solidFill>
                  <a:srgbClr val="000000"/>
                </a:solidFill>
                <a:latin typeface="AdvGTIMES-R"/>
              </a:rPr>
              <a:t>penjadwalan</a:t>
            </a:r>
            <a:r>
              <a:rPr lang="en-ID" dirty="0">
                <a:solidFill>
                  <a:srgbClr val="000000"/>
                </a:solidFill>
                <a:latin typeface="AdvGTIMES-R"/>
              </a:rPr>
              <a:t> </a:t>
            </a:r>
            <a:r>
              <a:rPr lang="en-ID" dirty="0" err="1">
                <a:solidFill>
                  <a:srgbClr val="000000"/>
                </a:solidFill>
                <a:latin typeface="AdvGTIMES-R"/>
              </a:rPr>
              <a:t>pembangkit</a:t>
            </a:r>
            <a:r>
              <a:rPr lang="en-ID" dirty="0">
                <a:solidFill>
                  <a:srgbClr val="000000"/>
                </a:solidFill>
                <a:latin typeface="AdvGTIMES-R"/>
              </a:rPr>
              <a:t> optimal, </a:t>
            </a:r>
            <a:r>
              <a:rPr lang="en-ID" dirty="0" err="1">
                <a:solidFill>
                  <a:srgbClr val="000000"/>
                </a:solidFill>
                <a:latin typeface="AdvGTIMES-R"/>
              </a:rPr>
              <a:t>fungsi</a:t>
            </a:r>
            <a:r>
              <a:rPr lang="en-ID" dirty="0">
                <a:solidFill>
                  <a:srgbClr val="000000"/>
                </a:solidFill>
                <a:latin typeface="AdvGTIMES-R"/>
              </a:rPr>
              <a:t> </a:t>
            </a:r>
            <a:r>
              <a:rPr lang="en-ID" dirty="0" err="1">
                <a:solidFill>
                  <a:srgbClr val="000000"/>
                </a:solidFill>
                <a:latin typeface="AdvGTIMES-R"/>
              </a:rPr>
              <a:t>objektif</a:t>
            </a:r>
            <a:r>
              <a:rPr lang="en-ID" dirty="0">
                <a:solidFill>
                  <a:srgbClr val="000000"/>
                </a:solidFill>
                <a:latin typeface="AdvGTIMES-R"/>
              </a:rPr>
              <a:t> </a:t>
            </a:r>
            <a:r>
              <a:rPr lang="en-ID" dirty="0" err="1">
                <a:solidFill>
                  <a:srgbClr val="000000"/>
                </a:solidFill>
                <a:latin typeface="AdvGTIMES-R"/>
              </a:rPr>
              <a:t>dapat</a:t>
            </a:r>
            <a:r>
              <a:rPr lang="en-ID" dirty="0">
                <a:solidFill>
                  <a:srgbClr val="000000"/>
                </a:solidFill>
                <a:latin typeface="AdvGTIMES-R"/>
              </a:rPr>
              <a:t> </a:t>
            </a:r>
            <a:r>
              <a:rPr lang="en-ID" dirty="0" err="1">
                <a:solidFill>
                  <a:srgbClr val="000000"/>
                </a:solidFill>
                <a:latin typeface="AdvGTIMES-R"/>
              </a:rPr>
              <a:t>dipilih</a:t>
            </a:r>
            <a:r>
              <a:rPr lang="en-ID" dirty="0">
                <a:solidFill>
                  <a:srgbClr val="000000"/>
                </a:solidFill>
                <a:latin typeface="AdvGTIMES-R"/>
              </a:rPr>
              <a:t> </a:t>
            </a:r>
            <a:r>
              <a:rPr lang="en-ID" dirty="0" err="1">
                <a:solidFill>
                  <a:srgbClr val="000000"/>
                </a:solidFill>
                <a:latin typeface="AdvGTIMES-R"/>
              </a:rPr>
              <a:t>karena</a:t>
            </a:r>
            <a:r>
              <a:rPr lang="en-ID" dirty="0">
                <a:solidFill>
                  <a:srgbClr val="000000"/>
                </a:solidFill>
                <a:latin typeface="AdvGTIMES-R"/>
              </a:rPr>
              <a:t> total </a:t>
            </a:r>
            <a:r>
              <a:rPr lang="en-ID" dirty="0" err="1">
                <a:solidFill>
                  <a:srgbClr val="000000"/>
                </a:solidFill>
                <a:latin typeface="AdvGTIMES-R"/>
              </a:rPr>
              <a:t>biaya</a:t>
            </a:r>
            <a:r>
              <a:rPr lang="en-ID" dirty="0">
                <a:solidFill>
                  <a:srgbClr val="000000"/>
                </a:solidFill>
                <a:latin typeface="AdvGTIMES-R"/>
              </a:rPr>
              <a:t> </a:t>
            </a:r>
            <a:r>
              <a:rPr lang="en-ID" dirty="0" err="1">
                <a:solidFill>
                  <a:srgbClr val="000000"/>
                </a:solidFill>
                <a:latin typeface="AdvGTIMES-R"/>
              </a:rPr>
              <a:t>bahan</a:t>
            </a:r>
            <a:r>
              <a:rPr lang="en-ID" dirty="0">
                <a:solidFill>
                  <a:srgbClr val="000000"/>
                </a:solidFill>
                <a:latin typeface="AdvGTIMES-R"/>
              </a:rPr>
              <a:t> </a:t>
            </a:r>
            <a:r>
              <a:rPr lang="en-ID" dirty="0" err="1">
                <a:solidFill>
                  <a:srgbClr val="000000"/>
                </a:solidFill>
                <a:latin typeface="AdvGTIMES-R"/>
              </a:rPr>
              <a:t>bakar</a:t>
            </a:r>
            <a:r>
              <a:rPr lang="en-ID" dirty="0">
                <a:solidFill>
                  <a:srgbClr val="000000"/>
                </a:solidFill>
                <a:latin typeface="AdvGTIMES-R"/>
              </a:rPr>
              <a:t> yang </a:t>
            </a:r>
            <a:r>
              <a:rPr lang="en-ID" dirty="0" err="1">
                <a:solidFill>
                  <a:srgbClr val="000000"/>
                </a:solidFill>
                <a:latin typeface="AdvGTIMES-R"/>
              </a:rPr>
              <a:t>harus</a:t>
            </a:r>
            <a:r>
              <a:rPr lang="en-ID" dirty="0">
                <a:solidFill>
                  <a:srgbClr val="000000"/>
                </a:solidFill>
                <a:latin typeface="AdvGTIMES-R"/>
              </a:rPr>
              <a:t> </a:t>
            </a:r>
            <a:r>
              <a:rPr lang="en-ID" dirty="0" err="1">
                <a:solidFill>
                  <a:srgbClr val="000000"/>
                </a:solidFill>
                <a:latin typeface="AdvGTIMES-R"/>
              </a:rPr>
              <a:t>diminimalkan</a:t>
            </a:r>
            <a:r>
              <a:rPr lang="en-ID" dirty="0">
                <a:solidFill>
                  <a:srgbClr val="000000"/>
                </a:solidFill>
                <a:latin typeface="AdvGTIMES-R"/>
              </a:rPr>
              <a:t>. </a:t>
            </a:r>
          </a:p>
        </p:txBody>
      </p:sp>
      <p:sp>
        <p:nvSpPr>
          <p:cNvPr id="4" name="Rectangle 3"/>
          <p:cNvSpPr/>
          <p:nvPr/>
        </p:nvSpPr>
        <p:spPr>
          <a:xfrm>
            <a:off x="351003" y="4557403"/>
            <a:ext cx="9180576" cy="646331"/>
          </a:xfrm>
          <a:prstGeom prst="rect">
            <a:avLst/>
          </a:prstGeom>
        </p:spPr>
        <p:txBody>
          <a:bodyPr wrap="square">
            <a:spAutoFit/>
          </a:bodyPr>
          <a:lstStyle/>
          <a:p>
            <a:r>
              <a:rPr lang="en-ID" dirty="0" err="1">
                <a:solidFill>
                  <a:srgbClr val="000000"/>
                </a:solidFill>
                <a:latin typeface="AdvGTIMES-R"/>
              </a:rPr>
              <a:t>Dalam</a:t>
            </a:r>
            <a:r>
              <a:rPr lang="en-ID" dirty="0">
                <a:solidFill>
                  <a:srgbClr val="000000"/>
                </a:solidFill>
                <a:latin typeface="AdvGTIMES-R"/>
              </a:rPr>
              <a:t> </a:t>
            </a:r>
            <a:r>
              <a:rPr lang="en-ID" dirty="0" err="1">
                <a:solidFill>
                  <a:srgbClr val="000000"/>
                </a:solidFill>
                <a:latin typeface="AdvGTIMES-R"/>
              </a:rPr>
              <a:t>masalah</a:t>
            </a:r>
            <a:r>
              <a:rPr lang="en-ID" dirty="0">
                <a:solidFill>
                  <a:srgbClr val="000000"/>
                </a:solidFill>
                <a:latin typeface="AdvGTIMES-R"/>
              </a:rPr>
              <a:t> </a:t>
            </a:r>
            <a:r>
              <a:rPr lang="en-ID" dirty="0" err="1">
                <a:solidFill>
                  <a:srgbClr val="000000"/>
                </a:solidFill>
                <a:latin typeface="AdvGTIMES-R"/>
              </a:rPr>
              <a:t>alokasi</a:t>
            </a:r>
            <a:r>
              <a:rPr lang="en-ID" dirty="0">
                <a:solidFill>
                  <a:srgbClr val="000000"/>
                </a:solidFill>
                <a:latin typeface="AdvGTIMES-R"/>
              </a:rPr>
              <a:t> </a:t>
            </a:r>
            <a:r>
              <a:rPr lang="en-ID" dirty="0" err="1">
                <a:solidFill>
                  <a:srgbClr val="000000"/>
                </a:solidFill>
                <a:latin typeface="AdvGTIMES-R"/>
              </a:rPr>
              <a:t>kapasitor</a:t>
            </a:r>
            <a:r>
              <a:rPr lang="en-ID" dirty="0">
                <a:solidFill>
                  <a:srgbClr val="000000"/>
                </a:solidFill>
                <a:latin typeface="AdvGTIMES-R"/>
              </a:rPr>
              <a:t>, </a:t>
            </a:r>
            <a:r>
              <a:rPr lang="en-ID" dirty="0" err="1">
                <a:solidFill>
                  <a:srgbClr val="000000"/>
                </a:solidFill>
                <a:latin typeface="AdvGTIMES-R"/>
              </a:rPr>
              <a:t>fungsi</a:t>
            </a:r>
            <a:r>
              <a:rPr lang="en-ID" dirty="0">
                <a:solidFill>
                  <a:srgbClr val="000000"/>
                </a:solidFill>
                <a:latin typeface="AdvGTIMES-R"/>
              </a:rPr>
              <a:t> </a:t>
            </a:r>
            <a:r>
              <a:rPr lang="en-ID" dirty="0" err="1">
                <a:solidFill>
                  <a:srgbClr val="000000"/>
                </a:solidFill>
                <a:latin typeface="AdvGTIMES-R"/>
              </a:rPr>
              <a:t>tujuannya</a:t>
            </a:r>
            <a:r>
              <a:rPr lang="en-ID" dirty="0">
                <a:solidFill>
                  <a:srgbClr val="000000"/>
                </a:solidFill>
                <a:latin typeface="AdvGTIMES-R"/>
              </a:rPr>
              <a:t> </a:t>
            </a:r>
            <a:r>
              <a:rPr lang="en-ID" dirty="0" err="1">
                <a:solidFill>
                  <a:srgbClr val="000000"/>
                </a:solidFill>
                <a:latin typeface="AdvGTIMES-R"/>
              </a:rPr>
              <a:t>bisa</a:t>
            </a:r>
            <a:r>
              <a:rPr lang="en-ID" dirty="0">
                <a:solidFill>
                  <a:srgbClr val="000000"/>
                </a:solidFill>
                <a:latin typeface="AdvGTIMES-R"/>
              </a:rPr>
              <a:t> </a:t>
            </a:r>
            <a:r>
              <a:rPr lang="en-ID" dirty="0" err="1">
                <a:solidFill>
                  <a:srgbClr val="000000"/>
                </a:solidFill>
                <a:latin typeface="AdvGTIMES-R"/>
              </a:rPr>
              <a:t>berupa</a:t>
            </a:r>
            <a:r>
              <a:rPr lang="en-ID" dirty="0">
                <a:solidFill>
                  <a:srgbClr val="000000"/>
                </a:solidFill>
                <a:latin typeface="AdvGTIMES-R"/>
              </a:rPr>
              <a:t> </a:t>
            </a:r>
            <a:r>
              <a:rPr lang="en-ID" dirty="0" err="1">
                <a:solidFill>
                  <a:srgbClr val="000000"/>
                </a:solidFill>
                <a:latin typeface="AdvGTIMES-R"/>
              </a:rPr>
              <a:t>biaya</a:t>
            </a:r>
            <a:r>
              <a:rPr lang="en-ID" dirty="0">
                <a:solidFill>
                  <a:srgbClr val="000000"/>
                </a:solidFill>
                <a:latin typeface="AdvGTIMES-R"/>
              </a:rPr>
              <a:t> </a:t>
            </a:r>
            <a:r>
              <a:rPr lang="en-ID" dirty="0" err="1">
                <a:solidFill>
                  <a:srgbClr val="000000"/>
                </a:solidFill>
                <a:latin typeface="AdvGTIMES-R"/>
              </a:rPr>
              <a:t>investasi</a:t>
            </a:r>
            <a:r>
              <a:rPr lang="en-ID" dirty="0">
                <a:solidFill>
                  <a:srgbClr val="000000"/>
                </a:solidFill>
                <a:latin typeface="AdvGTIMES-R"/>
              </a:rPr>
              <a:t> </a:t>
            </a:r>
            <a:r>
              <a:rPr lang="en-ID" dirty="0" err="1">
                <a:solidFill>
                  <a:srgbClr val="000000"/>
                </a:solidFill>
                <a:latin typeface="AdvGTIMES-R"/>
              </a:rPr>
              <a:t>atau</a:t>
            </a:r>
            <a:r>
              <a:rPr lang="en-ID" dirty="0">
                <a:solidFill>
                  <a:srgbClr val="000000"/>
                </a:solidFill>
                <a:latin typeface="AdvGTIMES-R"/>
              </a:rPr>
              <a:t> </a:t>
            </a:r>
            <a:r>
              <a:rPr lang="en-ID" dirty="0" err="1">
                <a:solidFill>
                  <a:srgbClr val="000000"/>
                </a:solidFill>
                <a:latin typeface="AdvGTIMES-R"/>
              </a:rPr>
              <a:t>kerugian</a:t>
            </a:r>
            <a:r>
              <a:rPr lang="en-ID" dirty="0">
                <a:solidFill>
                  <a:srgbClr val="000000"/>
                </a:solidFill>
                <a:latin typeface="AdvGTIMES-R"/>
              </a:rPr>
              <a:t> </a:t>
            </a:r>
            <a:r>
              <a:rPr lang="en-ID" dirty="0" err="1">
                <a:solidFill>
                  <a:srgbClr val="000000"/>
                </a:solidFill>
                <a:latin typeface="AdvGTIMES-R"/>
              </a:rPr>
              <a:t>sistem</a:t>
            </a:r>
            <a:r>
              <a:rPr lang="en-ID" dirty="0">
                <a:solidFill>
                  <a:srgbClr val="000000"/>
                </a:solidFill>
                <a:latin typeface="AdvGTIMES-R"/>
              </a:rPr>
              <a:t> </a:t>
            </a:r>
            <a:r>
              <a:rPr lang="en-ID" dirty="0" err="1">
                <a:solidFill>
                  <a:srgbClr val="000000"/>
                </a:solidFill>
                <a:latin typeface="AdvGTIMES-R"/>
              </a:rPr>
              <a:t>atau</a:t>
            </a:r>
            <a:r>
              <a:rPr lang="en-ID" dirty="0">
                <a:solidFill>
                  <a:srgbClr val="000000"/>
                </a:solidFill>
                <a:latin typeface="AdvGTIMES-R"/>
              </a:rPr>
              <a:t> </a:t>
            </a:r>
            <a:r>
              <a:rPr lang="en-ID" dirty="0" err="1">
                <a:solidFill>
                  <a:srgbClr val="000000"/>
                </a:solidFill>
                <a:latin typeface="AdvGTIMES-R"/>
              </a:rPr>
              <a:t>keduanya</a:t>
            </a:r>
            <a:r>
              <a:rPr lang="en-ID" dirty="0">
                <a:solidFill>
                  <a:srgbClr val="000000"/>
                </a:solidFill>
                <a:latin typeface="AdvGTIMES-R"/>
              </a:rPr>
              <a:t> (</a:t>
            </a:r>
            <a:r>
              <a:rPr lang="en-ID" dirty="0" err="1">
                <a:solidFill>
                  <a:srgbClr val="000000"/>
                </a:solidFill>
                <a:latin typeface="AdvGTIMES-R"/>
              </a:rPr>
              <a:t>untuk</a:t>
            </a:r>
            <a:r>
              <a:rPr lang="en-ID" dirty="0">
                <a:solidFill>
                  <a:srgbClr val="000000"/>
                </a:solidFill>
                <a:latin typeface="AdvGTIMES-R"/>
              </a:rPr>
              <a:t> </a:t>
            </a:r>
            <a:r>
              <a:rPr lang="en-ID" dirty="0" err="1">
                <a:solidFill>
                  <a:srgbClr val="000000"/>
                </a:solidFill>
                <a:latin typeface="AdvGTIMES-R"/>
              </a:rPr>
              <a:t>diminimalkan</a:t>
            </a:r>
            <a:r>
              <a:rPr lang="en-ID" dirty="0">
                <a:solidFill>
                  <a:srgbClr val="000000"/>
                </a:solidFill>
                <a:latin typeface="AdvGTIMES-R"/>
              </a:rPr>
              <a:t>).</a:t>
            </a:r>
          </a:p>
        </p:txBody>
      </p:sp>
      <p:sp>
        <p:nvSpPr>
          <p:cNvPr id="9" name="Rectangle 8"/>
          <p:cNvSpPr/>
          <p:nvPr/>
        </p:nvSpPr>
        <p:spPr>
          <a:xfrm>
            <a:off x="365759" y="5180791"/>
            <a:ext cx="9165819" cy="923330"/>
          </a:xfrm>
          <a:prstGeom prst="rect">
            <a:avLst/>
          </a:prstGeom>
        </p:spPr>
        <p:txBody>
          <a:bodyPr wrap="square">
            <a:spAutoFit/>
          </a:bodyPr>
          <a:lstStyle/>
          <a:p>
            <a:r>
              <a:rPr lang="en-ID" dirty="0" err="1">
                <a:solidFill>
                  <a:srgbClr val="000000"/>
                </a:solidFill>
                <a:latin typeface="AdvGTIMES-R"/>
              </a:rPr>
              <a:t>Masalahnya</a:t>
            </a:r>
            <a:r>
              <a:rPr lang="en-ID" dirty="0">
                <a:solidFill>
                  <a:srgbClr val="000000"/>
                </a:solidFill>
                <a:latin typeface="AdvGTIMES-R"/>
              </a:rPr>
              <a:t> </a:t>
            </a:r>
            <a:r>
              <a:rPr lang="en-ID" dirty="0" err="1">
                <a:solidFill>
                  <a:srgbClr val="000000"/>
                </a:solidFill>
                <a:latin typeface="AdvGTIMES-R"/>
              </a:rPr>
              <a:t>dianggap</a:t>
            </a:r>
            <a:r>
              <a:rPr lang="en-ID" dirty="0">
                <a:solidFill>
                  <a:srgbClr val="000000"/>
                </a:solidFill>
                <a:latin typeface="AdvGTIMES-R"/>
              </a:rPr>
              <a:t> </a:t>
            </a:r>
            <a:r>
              <a:rPr lang="en-ID" dirty="0" err="1">
                <a:solidFill>
                  <a:srgbClr val="000000"/>
                </a:solidFill>
                <a:latin typeface="AdvGTIMES-R"/>
              </a:rPr>
              <a:t>objektif</a:t>
            </a:r>
            <a:r>
              <a:rPr lang="en-ID" dirty="0">
                <a:solidFill>
                  <a:srgbClr val="000000"/>
                </a:solidFill>
                <a:latin typeface="AdvGTIMES-R"/>
              </a:rPr>
              <a:t> </a:t>
            </a:r>
            <a:r>
              <a:rPr lang="en-ID" dirty="0" err="1">
                <a:solidFill>
                  <a:srgbClr val="000000"/>
                </a:solidFill>
                <a:latin typeface="AdvGTIMES-R"/>
              </a:rPr>
              <a:t>tunggal</a:t>
            </a:r>
            <a:r>
              <a:rPr lang="en-ID" dirty="0">
                <a:solidFill>
                  <a:srgbClr val="000000"/>
                </a:solidFill>
                <a:latin typeface="AdvGTIMES-R"/>
              </a:rPr>
              <a:t> </a:t>
            </a:r>
            <a:r>
              <a:rPr lang="en-ID" dirty="0" err="1">
                <a:solidFill>
                  <a:srgbClr val="000000"/>
                </a:solidFill>
                <a:latin typeface="AdvGTIMES-R"/>
              </a:rPr>
              <a:t>jika</a:t>
            </a:r>
            <a:r>
              <a:rPr lang="en-ID" dirty="0">
                <a:solidFill>
                  <a:srgbClr val="000000"/>
                </a:solidFill>
                <a:latin typeface="AdvGTIMES-R"/>
              </a:rPr>
              <a:t> </a:t>
            </a:r>
            <a:r>
              <a:rPr lang="en-ID" dirty="0" err="1">
                <a:solidFill>
                  <a:srgbClr val="000000"/>
                </a:solidFill>
                <a:latin typeface="AdvGTIMES-R"/>
              </a:rPr>
              <a:t>hanya</a:t>
            </a:r>
            <a:r>
              <a:rPr lang="en-ID" dirty="0">
                <a:solidFill>
                  <a:srgbClr val="000000"/>
                </a:solidFill>
                <a:latin typeface="AdvGTIMES-R"/>
              </a:rPr>
              <a:t> </a:t>
            </a:r>
            <a:r>
              <a:rPr lang="en-ID" dirty="0" err="1">
                <a:solidFill>
                  <a:srgbClr val="000000"/>
                </a:solidFill>
                <a:latin typeface="AdvGTIMES-R"/>
              </a:rPr>
              <a:t>satu</a:t>
            </a:r>
            <a:r>
              <a:rPr lang="en-ID" dirty="0">
                <a:solidFill>
                  <a:srgbClr val="000000"/>
                </a:solidFill>
                <a:latin typeface="AdvGTIMES-R"/>
              </a:rPr>
              <a:t> </a:t>
            </a:r>
            <a:r>
              <a:rPr lang="en-ID" dirty="0" err="1">
                <a:solidFill>
                  <a:srgbClr val="000000"/>
                </a:solidFill>
                <a:latin typeface="AdvGTIMES-R"/>
              </a:rPr>
              <a:t>fungsi</a:t>
            </a:r>
            <a:r>
              <a:rPr lang="en-ID" dirty="0">
                <a:solidFill>
                  <a:srgbClr val="000000"/>
                </a:solidFill>
                <a:latin typeface="AdvGTIMES-R"/>
              </a:rPr>
              <a:t> </a:t>
            </a:r>
            <a:r>
              <a:rPr lang="en-ID" dirty="0" err="1">
                <a:solidFill>
                  <a:srgbClr val="000000"/>
                </a:solidFill>
                <a:latin typeface="AdvGTIMES-R"/>
              </a:rPr>
              <a:t>objektif</a:t>
            </a:r>
            <a:r>
              <a:rPr lang="en-ID" dirty="0">
                <a:solidFill>
                  <a:srgbClr val="000000"/>
                </a:solidFill>
                <a:latin typeface="AdvGTIMES-R"/>
              </a:rPr>
              <a:t> </a:t>
            </a:r>
            <a:r>
              <a:rPr lang="en-ID" dirty="0" err="1">
                <a:solidFill>
                  <a:srgbClr val="000000"/>
                </a:solidFill>
                <a:latin typeface="AdvGTIMES-R"/>
              </a:rPr>
              <a:t>sajadioptimalkan</a:t>
            </a:r>
            <a:r>
              <a:rPr lang="en-ID" dirty="0">
                <a:solidFill>
                  <a:srgbClr val="000000"/>
                </a:solidFill>
                <a:latin typeface="AdvGTIMES-R"/>
              </a:rPr>
              <a:t> Hal </a:t>
            </a:r>
            <a:r>
              <a:rPr lang="en-ID" dirty="0" err="1">
                <a:solidFill>
                  <a:srgbClr val="000000"/>
                </a:solidFill>
                <a:latin typeface="AdvGTIMES-R"/>
              </a:rPr>
              <a:t>ini</a:t>
            </a:r>
            <a:r>
              <a:rPr lang="en-ID" dirty="0">
                <a:solidFill>
                  <a:srgbClr val="000000"/>
                </a:solidFill>
                <a:latin typeface="AdvGTIMES-R"/>
              </a:rPr>
              <a:t> </a:t>
            </a:r>
            <a:r>
              <a:rPr lang="en-ID" dirty="0" err="1">
                <a:solidFill>
                  <a:srgbClr val="000000"/>
                </a:solidFill>
                <a:latin typeface="AdvGTIMES-R"/>
              </a:rPr>
              <a:t>berbeda</a:t>
            </a:r>
            <a:r>
              <a:rPr lang="en-ID" dirty="0">
                <a:solidFill>
                  <a:srgbClr val="000000"/>
                </a:solidFill>
                <a:latin typeface="AdvGTIMES-R"/>
              </a:rPr>
              <a:t> </a:t>
            </a:r>
            <a:r>
              <a:rPr lang="en-ID" dirty="0" err="1">
                <a:solidFill>
                  <a:srgbClr val="000000"/>
                </a:solidFill>
                <a:latin typeface="AdvGTIMES-R"/>
              </a:rPr>
              <a:t>dengan</a:t>
            </a:r>
            <a:r>
              <a:rPr lang="en-ID" dirty="0">
                <a:solidFill>
                  <a:srgbClr val="000000"/>
                </a:solidFill>
                <a:latin typeface="AdvGTIMES-R"/>
              </a:rPr>
              <a:t> </a:t>
            </a:r>
            <a:r>
              <a:rPr lang="en-ID" dirty="0" err="1">
                <a:solidFill>
                  <a:srgbClr val="000000"/>
                </a:solidFill>
                <a:latin typeface="AdvGTIMES-R"/>
              </a:rPr>
              <a:t>masalah</a:t>
            </a:r>
            <a:r>
              <a:rPr lang="en-ID" dirty="0">
                <a:solidFill>
                  <a:srgbClr val="000000"/>
                </a:solidFill>
                <a:latin typeface="AdvGTIMES-R"/>
              </a:rPr>
              <a:t> </a:t>
            </a:r>
            <a:r>
              <a:rPr lang="en-ID" dirty="0" err="1">
                <a:solidFill>
                  <a:srgbClr val="000000"/>
                </a:solidFill>
                <a:latin typeface="AdvGTIMES-R"/>
              </a:rPr>
              <a:t>optimasi</a:t>
            </a:r>
            <a:r>
              <a:rPr lang="en-ID" dirty="0">
                <a:solidFill>
                  <a:srgbClr val="000000"/>
                </a:solidFill>
                <a:latin typeface="AdvGTIMES-R"/>
              </a:rPr>
              <a:t> multi </a:t>
            </a:r>
            <a:r>
              <a:rPr lang="en-ID" dirty="0" err="1">
                <a:solidFill>
                  <a:srgbClr val="000000"/>
                </a:solidFill>
                <a:latin typeface="AdvGTIMES-R"/>
              </a:rPr>
              <a:t>obyektif</a:t>
            </a:r>
            <a:r>
              <a:rPr lang="en-ID" dirty="0">
                <a:solidFill>
                  <a:srgbClr val="000000"/>
                </a:solidFill>
                <a:latin typeface="AdvGTIMES-R"/>
              </a:rPr>
              <a:t> di mana </a:t>
            </a:r>
            <a:r>
              <a:rPr lang="en-ID" dirty="0" err="1">
                <a:solidFill>
                  <a:srgbClr val="000000"/>
                </a:solidFill>
                <a:latin typeface="AdvGTIMES-R"/>
              </a:rPr>
              <a:t>beberapafungsi</a:t>
            </a:r>
            <a:r>
              <a:rPr lang="en-ID" dirty="0">
                <a:solidFill>
                  <a:srgbClr val="000000"/>
                </a:solidFill>
                <a:latin typeface="AdvGTIMES-R"/>
              </a:rPr>
              <a:t> </a:t>
            </a:r>
            <a:r>
              <a:rPr lang="en-ID" dirty="0" err="1">
                <a:solidFill>
                  <a:srgbClr val="000000"/>
                </a:solidFill>
                <a:latin typeface="AdvGTIMES-R"/>
              </a:rPr>
              <a:t>harus</a:t>
            </a:r>
            <a:r>
              <a:rPr lang="en-ID" dirty="0">
                <a:solidFill>
                  <a:srgbClr val="000000"/>
                </a:solidFill>
                <a:latin typeface="AdvGTIMES-R"/>
              </a:rPr>
              <a:t> </a:t>
            </a:r>
            <a:r>
              <a:rPr lang="en-ID" dirty="0" err="1">
                <a:solidFill>
                  <a:srgbClr val="000000"/>
                </a:solidFill>
                <a:latin typeface="AdvGTIMES-R"/>
              </a:rPr>
              <a:t>secara</a:t>
            </a:r>
            <a:r>
              <a:rPr lang="en-ID" dirty="0">
                <a:solidFill>
                  <a:srgbClr val="000000"/>
                </a:solidFill>
                <a:latin typeface="AdvGTIMES-R"/>
              </a:rPr>
              <a:t> </a:t>
            </a:r>
            <a:r>
              <a:rPr lang="en-ID" dirty="0" err="1">
                <a:solidFill>
                  <a:srgbClr val="000000"/>
                </a:solidFill>
                <a:latin typeface="AdvGTIMES-R"/>
              </a:rPr>
              <a:t>simultan</a:t>
            </a:r>
            <a:r>
              <a:rPr lang="en-ID" dirty="0">
                <a:solidFill>
                  <a:srgbClr val="000000"/>
                </a:solidFill>
                <a:latin typeface="AdvGTIMES-R"/>
              </a:rPr>
              <a:t>, </a:t>
            </a:r>
            <a:r>
              <a:rPr lang="en-ID" dirty="0" err="1">
                <a:solidFill>
                  <a:srgbClr val="000000"/>
                </a:solidFill>
                <a:latin typeface="AdvGTIMES-R"/>
              </a:rPr>
              <a:t>dioptimalkan</a:t>
            </a:r>
            <a:r>
              <a:rPr lang="en-ID" dirty="0">
                <a:solidFill>
                  <a:srgbClr val="000000"/>
                </a:solidFill>
                <a:latin typeface="AdvGTIMES-R"/>
              </a:rPr>
              <a:t>.</a:t>
            </a:r>
          </a:p>
        </p:txBody>
      </p:sp>
    </p:spTree>
    <p:extLst>
      <p:ext uri="{BB962C8B-B14F-4D97-AF65-F5344CB8AC3E}">
        <p14:creationId xmlns:p14="http://schemas.microsoft.com/office/powerpoint/2010/main" val="35765266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5575" y="277909"/>
            <a:ext cx="6500089" cy="5112553"/>
          </a:xfrm>
          <a:prstGeom prst="rect">
            <a:avLst/>
          </a:prstGeom>
        </p:spPr>
      </p:pic>
      <p:sp>
        <p:nvSpPr>
          <p:cNvPr id="2" name="Date Placeholder 1"/>
          <p:cNvSpPr>
            <a:spLocks noGrp="1"/>
          </p:cNvSpPr>
          <p:nvPr>
            <p:ph type="dt" sz="half" idx="10"/>
          </p:nvPr>
        </p:nvSpPr>
        <p:spPr/>
        <p:txBody>
          <a:bodyPr/>
          <a:lstStyle/>
          <a:p>
            <a:fld id="{35C1AD55-7F64-4E82-806F-3BDC35F1765B}" type="datetime9">
              <a:rPr lang="en-US" smtClean="0"/>
              <a:t>10/18/2017 1:14:56 PM</a:t>
            </a:fld>
            <a:endParaRPr lang="en-US"/>
          </a:p>
        </p:txBody>
      </p:sp>
      <p:sp>
        <p:nvSpPr>
          <p:cNvPr id="4" name="Slide Number Placeholder 3"/>
          <p:cNvSpPr>
            <a:spLocks noGrp="1"/>
          </p:cNvSpPr>
          <p:nvPr>
            <p:ph type="sldNum" sz="quarter" idx="12"/>
          </p:nvPr>
        </p:nvSpPr>
        <p:spPr/>
        <p:txBody>
          <a:bodyPr/>
          <a:lstStyle/>
          <a:p>
            <a:fld id="{C7448EEC-1D14-4DD9-B8EB-772171F61A1D}" type="slidenum">
              <a:rPr lang="en-US" smtClean="0"/>
              <a:t>35</a:t>
            </a:fld>
            <a:endParaRPr lang="en-US"/>
          </a:p>
        </p:txBody>
      </p:sp>
      <p:sp>
        <p:nvSpPr>
          <p:cNvPr id="5" name="Rectangle 4"/>
          <p:cNvSpPr/>
          <p:nvPr/>
        </p:nvSpPr>
        <p:spPr>
          <a:xfrm>
            <a:off x="7022593" y="277909"/>
            <a:ext cx="2883408" cy="5078313"/>
          </a:xfrm>
          <a:prstGeom prst="rect">
            <a:avLst/>
          </a:prstGeom>
        </p:spPr>
        <p:txBody>
          <a:bodyPr wrap="square">
            <a:spAutoFit/>
          </a:bodyPr>
          <a:lstStyle/>
          <a:p>
            <a:r>
              <a:rPr lang="en-ID" dirty="0" err="1">
                <a:solidFill>
                  <a:srgbClr val="000000"/>
                </a:solidFill>
                <a:latin typeface="AdvGTIMES-R"/>
              </a:rPr>
              <a:t>Dalam</a:t>
            </a:r>
            <a:r>
              <a:rPr lang="en-ID" dirty="0">
                <a:solidFill>
                  <a:srgbClr val="000000"/>
                </a:solidFill>
                <a:latin typeface="AdvGTIMES-R"/>
              </a:rPr>
              <a:t> </a:t>
            </a:r>
            <a:r>
              <a:rPr lang="en-ID" dirty="0" err="1">
                <a:solidFill>
                  <a:srgbClr val="000000"/>
                </a:solidFill>
                <a:latin typeface="AdvGTIMES-R"/>
              </a:rPr>
              <a:t>kasus</a:t>
            </a:r>
            <a:r>
              <a:rPr lang="en-ID" dirty="0">
                <a:solidFill>
                  <a:srgbClr val="000000"/>
                </a:solidFill>
                <a:latin typeface="AdvGTIMES-R"/>
              </a:rPr>
              <a:t> </a:t>
            </a:r>
            <a:r>
              <a:rPr lang="en-ID" dirty="0" err="1">
                <a:solidFill>
                  <a:srgbClr val="000000"/>
                </a:solidFill>
                <a:latin typeface="AdvGTIMES-R"/>
              </a:rPr>
              <a:t>praktis</a:t>
            </a:r>
            <a:r>
              <a:rPr lang="en-ID" dirty="0">
                <a:solidFill>
                  <a:srgbClr val="000000"/>
                </a:solidFill>
                <a:latin typeface="AdvGTIMES-R"/>
              </a:rPr>
              <a:t>, </a:t>
            </a:r>
            <a:r>
              <a:rPr lang="en-ID" dirty="0" err="1">
                <a:solidFill>
                  <a:srgbClr val="000000"/>
                </a:solidFill>
                <a:latin typeface="AdvGTIMES-R"/>
              </a:rPr>
              <a:t>masalah</a:t>
            </a:r>
            <a:r>
              <a:rPr lang="en-ID" dirty="0">
                <a:solidFill>
                  <a:srgbClr val="000000"/>
                </a:solidFill>
                <a:latin typeface="AdvGTIMES-R"/>
              </a:rPr>
              <a:t> </a:t>
            </a:r>
            <a:r>
              <a:rPr lang="en-ID" dirty="0" err="1">
                <a:solidFill>
                  <a:srgbClr val="000000"/>
                </a:solidFill>
                <a:latin typeface="AdvGTIMES-R"/>
              </a:rPr>
              <a:t>optimasi</a:t>
            </a:r>
            <a:r>
              <a:rPr lang="en-ID" dirty="0">
                <a:solidFill>
                  <a:srgbClr val="000000"/>
                </a:solidFill>
                <a:latin typeface="AdvGTIMES-R"/>
              </a:rPr>
              <a:t> </a:t>
            </a:r>
            <a:r>
              <a:rPr lang="en-ID" dirty="0" err="1">
                <a:solidFill>
                  <a:srgbClr val="000000"/>
                </a:solidFill>
                <a:latin typeface="AdvGTIMES-R"/>
              </a:rPr>
              <a:t>mungkin</a:t>
            </a:r>
            <a:r>
              <a:rPr lang="en-ID" dirty="0">
                <a:solidFill>
                  <a:srgbClr val="000000"/>
                </a:solidFill>
                <a:latin typeface="AdvGTIMES-R"/>
              </a:rPr>
              <a:t> </a:t>
            </a:r>
            <a:r>
              <a:rPr lang="en-ID" dirty="0" err="1">
                <a:solidFill>
                  <a:srgbClr val="000000"/>
                </a:solidFill>
                <a:latin typeface="AdvGTIMES-R"/>
              </a:rPr>
              <a:t>memiliki</a:t>
            </a:r>
            <a:r>
              <a:rPr lang="en-ID" dirty="0">
                <a:solidFill>
                  <a:srgbClr val="000000"/>
                </a:solidFill>
                <a:latin typeface="AdvGTIMES-R"/>
              </a:rPr>
              <a:t> </a:t>
            </a:r>
            <a:r>
              <a:rPr lang="en-ID" dirty="0" err="1">
                <a:solidFill>
                  <a:srgbClr val="000000"/>
                </a:solidFill>
                <a:latin typeface="AdvGTIMES-R"/>
              </a:rPr>
              <a:t>banyak</a:t>
            </a:r>
            <a:r>
              <a:rPr lang="en-ID" dirty="0">
                <a:solidFill>
                  <a:srgbClr val="000000"/>
                </a:solidFill>
                <a:latin typeface="AdvGTIMES-R"/>
              </a:rPr>
              <a:t> </a:t>
            </a:r>
            <a:r>
              <a:rPr lang="en-ID" dirty="0" err="1">
                <a:solidFill>
                  <a:srgbClr val="000000"/>
                </a:solidFill>
                <a:latin typeface="AdvGTIMES-R"/>
              </a:rPr>
              <a:t>titik</a:t>
            </a:r>
            <a:r>
              <a:rPr lang="en-ID" dirty="0">
                <a:solidFill>
                  <a:srgbClr val="000000"/>
                </a:solidFill>
                <a:latin typeface="AdvGTIMES-R"/>
              </a:rPr>
              <a:t> </a:t>
            </a:r>
            <a:r>
              <a:rPr lang="en-ID" dirty="0" err="1">
                <a:solidFill>
                  <a:srgbClr val="000000"/>
                </a:solidFill>
                <a:latin typeface="AdvGTIMES-R"/>
              </a:rPr>
              <a:t>maksimal</a:t>
            </a:r>
            <a:r>
              <a:rPr lang="en-ID" dirty="0">
                <a:solidFill>
                  <a:srgbClr val="000000"/>
                </a:solidFill>
                <a:latin typeface="AdvGTIMES-R"/>
              </a:rPr>
              <a:t> </a:t>
            </a:r>
            <a:r>
              <a:rPr lang="en-ID" dirty="0" err="1">
                <a:solidFill>
                  <a:srgbClr val="000000"/>
                </a:solidFill>
                <a:latin typeface="AdvGTIMES-R"/>
              </a:rPr>
              <a:t>dan</a:t>
            </a:r>
            <a:r>
              <a:rPr lang="en-ID" dirty="0">
                <a:solidFill>
                  <a:srgbClr val="000000"/>
                </a:solidFill>
                <a:latin typeface="AdvGTIMES-R"/>
              </a:rPr>
              <a:t> minimum. </a:t>
            </a:r>
            <a:r>
              <a:rPr lang="en-ID" dirty="0" err="1">
                <a:solidFill>
                  <a:srgbClr val="000000"/>
                </a:solidFill>
                <a:latin typeface="AdvGTIMES-R"/>
              </a:rPr>
              <a:t>Misalnya</a:t>
            </a:r>
            <a:r>
              <a:rPr lang="en-ID" dirty="0">
                <a:solidFill>
                  <a:srgbClr val="000000"/>
                </a:solidFill>
                <a:latin typeface="AdvGTIMES-R"/>
              </a:rPr>
              <a:t>, </a:t>
            </a:r>
            <a:r>
              <a:rPr lang="en-ID" dirty="0" err="1">
                <a:solidFill>
                  <a:srgbClr val="000000"/>
                </a:solidFill>
                <a:latin typeface="AdvGTIMES-R"/>
              </a:rPr>
              <a:t>perhatikan</a:t>
            </a:r>
            <a:r>
              <a:rPr lang="en-ID" dirty="0">
                <a:solidFill>
                  <a:srgbClr val="000000"/>
                </a:solidFill>
                <a:latin typeface="AdvGTIMES-R"/>
              </a:rPr>
              <a:t> </a:t>
            </a:r>
            <a:r>
              <a:rPr lang="en-ID" dirty="0" err="1">
                <a:solidFill>
                  <a:srgbClr val="000000"/>
                </a:solidFill>
                <a:latin typeface="AdvGTIMES-R"/>
              </a:rPr>
              <a:t>kasus</a:t>
            </a:r>
            <a:r>
              <a:rPr lang="en-ID" dirty="0">
                <a:solidFill>
                  <a:srgbClr val="000000"/>
                </a:solidFill>
                <a:latin typeface="AdvGTIMES-R"/>
              </a:rPr>
              <a:t> yang </a:t>
            </a:r>
            <a:r>
              <a:rPr lang="en-ID" dirty="0" err="1">
                <a:solidFill>
                  <a:srgbClr val="000000"/>
                </a:solidFill>
                <a:latin typeface="AdvGTIMES-R"/>
              </a:rPr>
              <a:t>digambarkan</a:t>
            </a:r>
            <a:r>
              <a:rPr lang="en-ID" dirty="0">
                <a:solidFill>
                  <a:srgbClr val="000000"/>
                </a:solidFill>
                <a:latin typeface="AdvGTIMES-R"/>
              </a:rPr>
              <a:t> </a:t>
            </a:r>
            <a:r>
              <a:rPr lang="en-ID" dirty="0" err="1">
                <a:solidFill>
                  <a:srgbClr val="000000"/>
                </a:solidFill>
                <a:latin typeface="AdvGTIMES-R"/>
              </a:rPr>
              <a:t>pada</a:t>
            </a:r>
            <a:r>
              <a:rPr lang="en-ID" dirty="0">
                <a:solidFill>
                  <a:srgbClr val="000000"/>
                </a:solidFill>
                <a:latin typeface="AdvGTIMES-R"/>
              </a:rPr>
              <a:t> </a:t>
            </a:r>
            <a:r>
              <a:rPr lang="en-ID" dirty="0" err="1">
                <a:solidFill>
                  <a:srgbClr val="000000"/>
                </a:solidFill>
                <a:latin typeface="AdvGTIMES-R"/>
              </a:rPr>
              <a:t>Gambar</a:t>
            </a:r>
            <a:r>
              <a:rPr lang="en-ID" dirty="0">
                <a:solidFill>
                  <a:srgbClr val="000000"/>
                </a:solidFill>
                <a:latin typeface="AdvGTIMES-R"/>
              </a:rPr>
              <a:t> 2.4 di mana </a:t>
            </a:r>
            <a:r>
              <a:rPr lang="en-ID" dirty="0" err="1">
                <a:solidFill>
                  <a:srgbClr val="000000"/>
                </a:solidFill>
                <a:latin typeface="AdvGTIMES-R"/>
              </a:rPr>
              <a:t>Fungsi</a:t>
            </a:r>
            <a:r>
              <a:rPr lang="en-ID" dirty="0">
                <a:solidFill>
                  <a:srgbClr val="000000"/>
                </a:solidFill>
                <a:latin typeface="AdvGTIMES-R"/>
              </a:rPr>
              <a:t> </a:t>
            </a:r>
            <a:r>
              <a:rPr lang="en-ID" dirty="0" err="1">
                <a:solidFill>
                  <a:srgbClr val="000000"/>
                </a:solidFill>
                <a:latin typeface="AdvGTIMES-R"/>
              </a:rPr>
              <a:t>objektif</a:t>
            </a:r>
            <a:r>
              <a:rPr lang="en-ID" dirty="0">
                <a:solidFill>
                  <a:srgbClr val="000000"/>
                </a:solidFill>
                <a:latin typeface="AdvGTIMES-R"/>
              </a:rPr>
              <a:t> </a:t>
            </a:r>
            <a:r>
              <a:rPr lang="en-ID" dirty="0" err="1">
                <a:solidFill>
                  <a:srgbClr val="000000"/>
                </a:solidFill>
                <a:latin typeface="AdvGTIMES-R"/>
              </a:rPr>
              <a:t>dianggap</a:t>
            </a:r>
            <a:r>
              <a:rPr lang="en-ID" dirty="0">
                <a:solidFill>
                  <a:srgbClr val="000000"/>
                </a:solidFill>
                <a:latin typeface="AdvGTIMES-R"/>
              </a:rPr>
              <a:t> </a:t>
            </a:r>
            <a:r>
              <a:rPr lang="en-ID" dirty="0" err="1">
                <a:solidFill>
                  <a:srgbClr val="000000"/>
                </a:solidFill>
                <a:latin typeface="AdvGTIMES-R"/>
              </a:rPr>
              <a:t>fungsi</a:t>
            </a:r>
            <a:r>
              <a:rPr lang="en-ID" dirty="0">
                <a:solidFill>
                  <a:srgbClr val="000000"/>
                </a:solidFill>
                <a:latin typeface="AdvGTIMES-R"/>
              </a:rPr>
              <a:t> </a:t>
            </a:r>
            <a:r>
              <a:rPr lang="en-ID" dirty="0" err="1">
                <a:solidFill>
                  <a:srgbClr val="000000"/>
                </a:solidFill>
                <a:latin typeface="AdvGTIMES-R"/>
              </a:rPr>
              <a:t>hanya</a:t>
            </a:r>
            <a:r>
              <a:rPr lang="en-ID" dirty="0">
                <a:solidFill>
                  <a:srgbClr val="000000"/>
                </a:solidFill>
                <a:latin typeface="AdvGTIMES-R"/>
              </a:rPr>
              <a:t> x1 </a:t>
            </a:r>
            <a:r>
              <a:rPr lang="en-ID" dirty="0" err="1">
                <a:solidFill>
                  <a:srgbClr val="000000"/>
                </a:solidFill>
                <a:latin typeface="AdvGTIMES-R"/>
              </a:rPr>
              <a:t>dan</a:t>
            </a:r>
            <a:r>
              <a:rPr lang="en-ID" dirty="0">
                <a:solidFill>
                  <a:srgbClr val="000000"/>
                </a:solidFill>
                <a:latin typeface="AdvGTIMES-R"/>
              </a:rPr>
              <a:t> </a:t>
            </a:r>
            <a:r>
              <a:rPr lang="en-ID" dirty="0" err="1">
                <a:solidFill>
                  <a:srgbClr val="000000"/>
                </a:solidFill>
                <a:latin typeface="AdvGTIMES-R"/>
              </a:rPr>
              <a:t>harus</a:t>
            </a:r>
            <a:r>
              <a:rPr lang="en-ID" dirty="0">
                <a:solidFill>
                  <a:srgbClr val="000000"/>
                </a:solidFill>
                <a:latin typeface="AdvGTIMES-R"/>
              </a:rPr>
              <a:t> </a:t>
            </a:r>
            <a:r>
              <a:rPr lang="en-ID" dirty="0" err="1">
                <a:solidFill>
                  <a:srgbClr val="000000"/>
                </a:solidFill>
                <a:latin typeface="AdvGTIMES-R"/>
              </a:rPr>
              <a:t>dimaksimalkan</a:t>
            </a:r>
            <a:r>
              <a:rPr lang="en-ID" dirty="0">
                <a:solidFill>
                  <a:srgbClr val="000000"/>
                </a:solidFill>
                <a:latin typeface="AdvGTIMES-R"/>
              </a:rPr>
              <a:t>. </a:t>
            </a:r>
            <a:r>
              <a:rPr lang="en-ID" dirty="0" err="1">
                <a:solidFill>
                  <a:srgbClr val="000000"/>
                </a:solidFill>
                <a:latin typeface="AdvGTIMES-R"/>
              </a:rPr>
              <a:t>Seperti</a:t>
            </a:r>
            <a:r>
              <a:rPr lang="en-ID" dirty="0">
                <a:solidFill>
                  <a:srgbClr val="000000"/>
                </a:solidFill>
                <a:latin typeface="AdvGTIMES-R"/>
              </a:rPr>
              <a:t> yang </a:t>
            </a:r>
            <a:r>
              <a:rPr lang="en-ID" dirty="0" err="1">
                <a:solidFill>
                  <a:srgbClr val="000000"/>
                </a:solidFill>
                <a:latin typeface="AdvGTIMES-R"/>
              </a:rPr>
              <a:t>ditunjukkan</a:t>
            </a:r>
            <a:r>
              <a:rPr lang="en-ID" dirty="0">
                <a:solidFill>
                  <a:srgbClr val="000000"/>
                </a:solidFill>
                <a:latin typeface="AdvGTIMES-R"/>
              </a:rPr>
              <a:t>, </a:t>
            </a:r>
            <a:r>
              <a:rPr lang="en-ID" dirty="0" err="1">
                <a:solidFill>
                  <a:srgbClr val="000000"/>
                </a:solidFill>
                <a:latin typeface="AdvGTIMES-R"/>
              </a:rPr>
              <a:t>ada</a:t>
            </a:r>
            <a:r>
              <a:rPr lang="en-ID" dirty="0">
                <a:solidFill>
                  <a:srgbClr val="000000"/>
                </a:solidFill>
                <a:latin typeface="AdvGTIMES-R"/>
              </a:rPr>
              <a:t> </a:t>
            </a:r>
            <a:r>
              <a:rPr lang="en-ID" dirty="0" err="1">
                <a:solidFill>
                  <a:srgbClr val="000000"/>
                </a:solidFill>
                <a:latin typeface="AdvGTIMES-R"/>
              </a:rPr>
              <a:t>beberapa</a:t>
            </a:r>
            <a:r>
              <a:rPr lang="en-ID" dirty="0">
                <a:solidFill>
                  <a:srgbClr val="000000"/>
                </a:solidFill>
                <a:latin typeface="AdvGTIMES-R"/>
              </a:rPr>
              <a:t> optima </a:t>
            </a:r>
            <a:r>
              <a:rPr lang="en-ID" dirty="0" err="1">
                <a:solidFill>
                  <a:srgbClr val="000000"/>
                </a:solidFill>
                <a:latin typeface="AdvGTIMES-R"/>
              </a:rPr>
              <a:t>lokal</a:t>
            </a:r>
            <a:r>
              <a:rPr lang="en-ID" dirty="0">
                <a:solidFill>
                  <a:srgbClr val="000000"/>
                </a:solidFill>
                <a:latin typeface="AdvGTIMES-R"/>
              </a:rPr>
              <a:t> </a:t>
            </a:r>
            <a:r>
              <a:rPr lang="en-ID" dirty="0" err="1">
                <a:solidFill>
                  <a:srgbClr val="000000"/>
                </a:solidFill>
                <a:latin typeface="AdvGTIMES-R"/>
              </a:rPr>
              <a:t>dalam</a:t>
            </a:r>
            <a:r>
              <a:rPr lang="en-ID" dirty="0">
                <a:solidFill>
                  <a:srgbClr val="000000"/>
                </a:solidFill>
                <a:latin typeface="AdvGTIMES-R"/>
              </a:rPr>
              <a:t> </a:t>
            </a:r>
            <a:r>
              <a:rPr lang="en-ID" dirty="0" err="1">
                <a:solidFill>
                  <a:srgbClr val="000000"/>
                </a:solidFill>
                <a:latin typeface="AdvGTIMES-R"/>
              </a:rPr>
              <a:t>arti</a:t>
            </a:r>
            <a:r>
              <a:rPr lang="en-ID" dirty="0">
                <a:solidFill>
                  <a:srgbClr val="000000"/>
                </a:solidFill>
                <a:latin typeface="AdvGTIMES-R"/>
              </a:rPr>
              <a:t> </a:t>
            </a:r>
            <a:r>
              <a:rPr lang="en-ID" dirty="0" err="1">
                <a:solidFill>
                  <a:srgbClr val="000000"/>
                </a:solidFill>
                <a:latin typeface="AdvGTIMES-R"/>
              </a:rPr>
              <a:t>bahwa</a:t>
            </a:r>
            <a:r>
              <a:rPr lang="en-ID" dirty="0">
                <a:solidFill>
                  <a:srgbClr val="000000"/>
                </a:solidFill>
                <a:latin typeface="AdvGTIMES-R"/>
              </a:rPr>
              <a:t> </a:t>
            </a:r>
            <a:r>
              <a:rPr lang="en-ID" dirty="0" err="1">
                <a:solidFill>
                  <a:srgbClr val="000000"/>
                </a:solidFill>
                <a:latin typeface="AdvGTIMES-R"/>
              </a:rPr>
              <a:t>mereka</a:t>
            </a:r>
            <a:r>
              <a:rPr lang="en-ID" dirty="0">
                <a:solidFill>
                  <a:srgbClr val="000000"/>
                </a:solidFill>
                <a:latin typeface="AdvGTIMES-R"/>
              </a:rPr>
              <a:t> optimal </a:t>
            </a:r>
            <a:r>
              <a:rPr lang="en-ID" dirty="0" err="1">
                <a:solidFill>
                  <a:srgbClr val="000000"/>
                </a:solidFill>
                <a:latin typeface="AdvGTIMES-R"/>
              </a:rPr>
              <a:t>dalam</a:t>
            </a:r>
            <a:r>
              <a:rPr lang="en-ID" dirty="0">
                <a:solidFill>
                  <a:srgbClr val="000000"/>
                </a:solidFill>
                <a:latin typeface="AdvGTIMES-R"/>
              </a:rPr>
              <a:t> </a:t>
            </a:r>
            <a:r>
              <a:rPr lang="en-ID" dirty="0" err="1">
                <a:solidFill>
                  <a:srgbClr val="000000"/>
                </a:solidFill>
                <a:latin typeface="AdvGTIMES-R"/>
              </a:rPr>
              <a:t>sekitar</a:t>
            </a:r>
            <a:r>
              <a:rPr lang="en-ID" dirty="0">
                <a:solidFill>
                  <a:srgbClr val="000000"/>
                </a:solidFill>
                <a:latin typeface="AdvGTIMES-R"/>
              </a:rPr>
              <a:t> </a:t>
            </a:r>
            <a:r>
              <a:rPr lang="en-ID" dirty="0" err="1">
                <a:solidFill>
                  <a:srgbClr val="000000"/>
                </a:solidFill>
                <a:latin typeface="AdvGTIMES-R"/>
              </a:rPr>
              <a:t>titik</a:t>
            </a:r>
            <a:r>
              <a:rPr lang="en-ID" dirty="0">
                <a:solidFill>
                  <a:srgbClr val="000000"/>
                </a:solidFill>
                <a:latin typeface="AdvGTIMES-R"/>
              </a:rPr>
              <a:t> </a:t>
            </a:r>
            <a:r>
              <a:rPr lang="en-ID" dirty="0" err="1">
                <a:solidFill>
                  <a:srgbClr val="000000"/>
                </a:solidFill>
                <a:latin typeface="AdvGTIMES-R"/>
              </a:rPr>
              <a:t>terdekat</a:t>
            </a:r>
            <a:r>
              <a:rPr lang="en-ID" dirty="0">
                <a:solidFill>
                  <a:srgbClr val="000000"/>
                </a:solidFill>
                <a:latin typeface="AdvGTIMES-R"/>
              </a:rPr>
              <a:t>. Dari </a:t>
            </a:r>
            <a:r>
              <a:rPr lang="en-ID" dirty="0" err="1">
                <a:solidFill>
                  <a:srgbClr val="000000"/>
                </a:solidFill>
                <a:latin typeface="AdvGTIMES-R"/>
              </a:rPr>
              <a:t>titik</a:t>
            </a:r>
            <a:r>
              <a:rPr lang="en-ID" dirty="0">
                <a:solidFill>
                  <a:srgbClr val="000000"/>
                </a:solidFill>
                <a:latin typeface="AdvGTIMES-R"/>
              </a:rPr>
              <a:t> optimum </a:t>
            </a:r>
            <a:r>
              <a:rPr lang="en-ID" dirty="0" err="1">
                <a:solidFill>
                  <a:srgbClr val="000000"/>
                </a:solidFill>
                <a:latin typeface="AdvGTIMES-R"/>
              </a:rPr>
              <a:t>lokal</a:t>
            </a:r>
            <a:r>
              <a:rPr lang="en-ID" dirty="0">
                <a:solidFill>
                  <a:srgbClr val="000000"/>
                </a:solidFill>
                <a:latin typeface="AdvGTIMES-R"/>
              </a:rPr>
              <a:t>, </a:t>
            </a:r>
            <a:r>
              <a:rPr lang="en-ID" dirty="0" err="1">
                <a:solidFill>
                  <a:srgbClr val="000000"/>
                </a:solidFill>
                <a:latin typeface="AdvGTIMES-R"/>
              </a:rPr>
              <a:t>satu</a:t>
            </a:r>
            <a:r>
              <a:rPr lang="en-ID" dirty="0">
                <a:solidFill>
                  <a:srgbClr val="000000"/>
                </a:solidFill>
                <a:latin typeface="AdvGTIMES-R"/>
              </a:rPr>
              <a:t> </a:t>
            </a:r>
            <a:r>
              <a:rPr lang="en-ID" dirty="0" err="1">
                <a:solidFill>
                  <a:srgbClr val="000000"/>
                </a:solidFill>
                <a:latin typeface="AdvGTIMES-R"/>
              </a:rPr>
              <a:t>adalah</a:t>
            </a:r>
            <a:r>
              <a:rPr lang="en-ID" dirty="0">
                <a:solidFill>
                  <a:srgbClr val="000000"/>
                </a:solidFill>
                <a:latin typeface="AdvGTIMES-R"/>
              </a:rPr>
              <a:t> global optimal.</a:t>
            </a:r>
            <a:endParaRPr lang="en-US" dirty="0"/>
          </a:p>
        </p:txBody>
      </p:sp>
    </p:spTree>
    <p:extLst>
      <p:ext uri="{BB962C8B-B14F-4D97-AF65-F5344CB8AC3E}">
        <p14:creationId xmlns:p14="http://schemas.microsoft.com/office/powerpoint/2010/main" val="463764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105" y="235958"/>
            <a:ext cx="3394647" cy="461665"/>
          </a:xfrm>
          <a:prstGeom prst="rect">
            <a:avLst/>
          </a:prstGeom>
        </p:spPr>
        <p:txBody>
          <a:bodyPr wrap="none">
            <a:spAutoFit/>
          </a:bodyPr>
          <a:lstStyle/>
          <a:p>
            <a:r>
              <a:rPr lang="id-ID" sz="2400" dirty="0"/>
              <a:t>2.2.2 Pemodelan Masalah</a:t>
            </a:r>
            <a:endParaRPr lang="en-US" dirty="0"/>
          </a:p>
        </p:txBody>
      </p:sp>
      <p:sp>
        <p:nvSpPr>
          <p:cNvPr id="4" name="Rectangle 3"/>
          <p:cNvSpPr/>
          <p:nvPr/>
        </p:nvSpPr>
        <p:spPr>
          <a:xfrm>
            <a:off x="501396" y="753148"/>
            <a:ext cx="8935212" cy="1200329"/>
          </a:xfrm>
          <a:prstGeom prst="rect">
            <a:avLst/>
          </a:prstGeom>
        </p:spPr>
        <p:txBody>
          <a:bodyPr wrap="square">
            <a:spAutoFit/>
          </a:bodyPr>
          <a:lstStyle/>
          <a:p>
            <a:r>
              <a:rPr lang="en-ID" dirty="0" err="1">
                <a:latin typeface="AdvGTIMES-R"/>
              </a:rPr>
              <a:t>Begitu</a:t>
            </a:r>
            <a:r>
              <a:rPr lang="en-ID" dirty="0">
                <a:latin typeface="AdvGTIMES-R"/>
              </a:rPr>
              <a:t> </a:t>
            </a:r>
            <a:r>
              <a:rPr lang="en-ID" dirty="0" err="1">
                <a:latin typeface="AdvGTIMES-R"/>
              </a:rPr>
              <a:t>variabel</a:t>
            </a:r>
            <a:r>
              <a:rPr lang="en-ID" dirty="0">
                <a:latin typeface="AdvGTIMES-R"/>
              </a:rPr>
              <a:t> </a:t>
            </a:r>
            <a:r>
              <a:rPr lang="en-ID" dirty="0" err="1">
                <a:latin typeface="AdvGTIMES-R"/>
              </a:rPr>
              <a:t>keputusan</a:t>
            </a:r>
            <a:r>
              <a:rPr lang="en-ID" dirty="0">
                <a:latin typeface="AdvGTIMES-R"/>
              </a:rPr>
              <a:t>, </a:t>
            </a:r>
            <a:r>
              <a:rPr lang="en-ID" dirty="0" err="1">
                <a:latin typeface="AdvGTIMES-R"/>
              </a:rPr>
              <a:t>pembatas</a:t>
            </a:r>
            <a:r>
              <a:rPr lang="en-ID" dirty="0">
                <a:latin typeface="AdvGTIMES-R"/>
              </a:rPr>
              <a:t> </a:t>
            </a:r>
            <a:r>
              <a:rPr lang="en-ID" dirty="0" err="1">
                <a:latin typeface="AdvGTIMES-R"/>
              </a:rPr>
              <a:t>dan</a:t>
            </a:r>
            <a:r>
              <a:rPr lang="en-ID" dirty="0">
                <a:latin typeface="AdvGTIMES-R"/>
              </a:rPr>
              <a:t> </a:t>
            </a:r>
            <a:r>
              <a:rPr lang="en-ID" dirty="0" err="1">
                <a:latin typeface="AdvGTIMES-R"/>
              </a:rPr>
              <a:t>fungsi</a:t>
            </a:r>
            <a:r>
              <a:rPr lang="en-ID" dirty="0">
                <a:latin typeface="AdvGTIMES-R"/>
              </a:rPr>
              <a:t> </a:t>
            </a:r>
            <a:r>
              <a:rPr lang="en-ID" dirty="0" err="1">
                <a:latin typeface="AdvGTIMES-R"/>
              </a:rPr>
              <a:t>tujuannya</a:t>
            </a:r>
            <a:r>
              <a:rPr lang="en-ID" dirty="0">
                <a:latin typeface="AdvGTIMES-R"/>
              </a:rPr>
              <a:t> </a:t>
            </a:r>
            <a:r>
              <a:rPr lang="en-ID" dirty="0" err="1">
                <a:latin typeface="AdvGTIMES-R"/>
              </a:rPr>
              <a:t>diputuskan</a:t>
            </a:r>
            <a:r>
              <a:rPr lang="en-ID" dirty="0">
                <a:latin typeface="AdvGTIMES-R"/>
              </a:rPr>
              <a:t>, </a:t>
            </a:r>
            <a:r>
              <a:rPr lang="en-ID" dirty="0" err="1">
                <a:latin typeface="AdvGTIMES-R"/>
              </a:rPr>
              <a:t>pembuat</a:t>
            </a:r>
            <a:r>
              <a:rPr lang="en-ID" dirty="0">
                <a:latin typeface="AdvGTIMES-R"/>
              </a:rPr>
              <a:t> </a:t>
            </a:r>
            <a:r>
              <a:rPr lang="en-ID" dirty="0" err="1">
                <a:latin typeface="AdvGTIMES-R"/>
              </a:rPr>
              <a:t>keputusan</a:t>
            </a:r>
            <a:r>
              <a:rPr lang="en-ID" dirty="0">
                <a:latin typeface="AdvGTIMES-R"/>
              </a:rPr>
              <a:t> </a:t>
            </a:r>
            <a:r>
              <a:rPr lang="en-ID" dirty="0" err="1">
                <a:latin typeface="AdvGTIMES-R"/>
              </a:rPr>
              <a:t>harus</a:t>
            </a:r>
            <a:r>
              <a:rPr lang="en-ID" dirty="0">
                <a:latin typeface="AdvGTIMES-R"/>
              </a:rPr>
              <a:t> </a:t>
            </a:r>
            <a:r>
              <a:rPr lang="en-ID" dirty="0" err="1">
                <a:latin typeface="AdvGTIMES-R"/>
              </a:rPr>
              <a:t>memodelkan</a:t>
            </a:r>
            <a:r>
              <a:rPr lang="en-ID" dirty="0">
                <a:latin typeface="AdvGTIMES-R"/>
              </a:rPr>
              <a:t> </a:t>
            </a:r>
            <a:r>
              <a:rPr lang="en-ID" dirty="0" err="1">
                <a:latin typeface="AdvGTIMES-R"/>
              </a:rPr>
              <a:t>masalah</a:t>
            </a:r>
            <a:r>
              <a:rPr lang="en-ID" dirty="0">
                <a:latin typeface="AdvGTIMES-R"/>
              </a:rPr>
              <a:t> </a:t>
            </a:r>
            <a:r>
              <a:rPr lang="en-ID" dirty="0" err="1">
                <a:latin typeface="AdvGTIMES-R"/>
              </a:rPr>
              <a:t>dalam</a:t>
            </a:r>
            <a:r>
              <a:rPr lang="en-ID" dirty="0">
                <a:latin typeface="AdvGTIMES-R"/>
              </a:rPr>
              <a:t> </a:t>
            </a:r>
            <a:r>
              <a:rPr lang="en-ID" dirty="0" err="1">
                <a:latin typeface="AdvGTIMES-R"/>
              </a:rPr>
              <a:t>bentuk</a:t>
            </a:r>
            <a:r>
              <a:rPr lang="en-ID" dirty="0">
                <a:latin typeface="AdvGTIMES-R"/>
              </a:rPr>
              <a:t> yang </a:t>
            </a:r>
            <a:r>
              <a:rPr lang="en-ID" dirty="0" err="1">
                <a:latin typeface="AdvGTIMES-R"/>
              </a:rPr>
              <a:t>tepat</a:t>
            </a:r>
            <a:r>
              <a:rPr lang="en-ID" dirty="0">
                <a:latin typeface="AdvGTIMES-R"/>
              </a:rPr>
              <a:t> </a:t>
            </a:r>
            <a:r>
              <a:rPr lang="en-ID" dirty="0" err="1">
                <a:latin typeface="AdvGTIMES-R"/>
              </a:rPr>
              <a:t>untuk</a:t>
            </a:r>
            <a:r>
              <a:rPr lang="en-ID" dirty="0">
                <a:latin typeface="AdvGTIMES-R"/>
              </a:rPr>
              <a:t> </a:t>
            </a:r>
            <a:r>
              <a:rPr lang="en-ID" dirty="0" err="1">
                <a:latin typeface="AdvGTIMES-R"/>
              </a:rPr>
              <a:t>dipecahkan</a:t>
            </a:r>
            <a:r>
              <a:rPr lang="en-ID" dirty="0">
                <a:latin typeface="AdvGTIMES-R"/>
              </a:rPr>
              <a:t>. </a:t>
            </a:r>
            <a:r>
              <a:rPr lang="en-ID" dirty="0" err="1">
                <a:latin typeface="AdvGTIMES-R"/>
              </a:rPr>
              <a:t>Pemodelan</a:t>
            </a:r>
            <a:r>
              <a:rPr lang="en-ID" dirty="0">
                <a:latin typeface="AdvGTIMES-R"/>
              </a:rPr>
              <a:t> </a:t>
            </a:r>
            <a:r>
              <a:rPr lang="en-ID" dirty="0" err="1">
                <a:latin typeface="AdvGTIMES-R"/>
              </a:rPr>
              <a:t>sangat</a:t>
            </a:r>
            <a:r>
              <a:rPr lang="en-ID" dirty="0">
                <a:latin typeface="AdvGTIMES-R"/>
              </a:rPr>
              <a:t> </a:t>
            </a:r>
            <a:r>
              <a:rPr lang="en-ID" dirty="0" err="1">
                <a:latin typeface="AdvGTIMES-R"/>
              </a:rPr>
              <a:t>tergantung</a:t>
            </a:r>
            <a:r>
              <a:rPr lang="en-ID" dirty="0">
                <a:latin typeface="AdvGTIMES-R"/>
              </a:rPr>
              <a:t> </a:t>
            </a:r>
            <a:r>
              <a:rPr lang="en-ID" dirty="0" err="1">
                <a:latin typeface="AdvGTIMES-R"/>
              </a:rPr>
              <a:t>pada</a:t>
            </a:r>
            <a:r>
              <a:rPr lang="en-ID" dirty="0">
                <a:latin typeface="AdvGTIMES-R"/>
              </a:rPr>
              <a:t> </a:t>
            </a:r>
            <a:r>
              <a:rPr lang="en-ID" dirty="0" err="1">
                <a:latin typeface="AdvGTIMES-R"/>
              </a:rPr>
              <a:t>alat</a:t>
            </a:r>
            <a:r>
              <a:rPr lang="en-ID" dirty="0">
                <a:latin typeface="AdvGTIMES-R"/>
              </a:rPr>
              <a:t> yang </a:t>
            </a:r>
            <a:r>
              <a:rPr lang="en-ID" dirty="0" err="1">
                <a:latin typeface="AdvGTIMES-R"/>
              </a:rPr>
              <a:t>tersedia</a:t>
            </a:r>
            <a:r>
              <a:rPr lang="en-ID" dirty="0">
                <a:latin typeface="AdvGTIMES-R"/>
              </a:rPr>
              <a:t> </a:t>
            </a:r>
            <a:r>
              <a:rPr lang="en-ID" dirty="0" err="1">
                <a:latin typeface="AdvGTIMES-R"/>
              </a:rPr>
              <a:t>dan</a:t>
            </a:r>
            <a:r>
              <a:rPr lang="en-ID" dirty="0">
                <a:latin typeface="AdvGTIMES-R"/>
              </a:rPr>
              <a:t> </a:t>
            </a:r>
            <a:r>
              <a:rPr lang="en-ID" dirty="0" err="1">
                <a:latin typeface="AdvGTIMES-R"/>
              </a:rPr>
              <a:t>algoritma</a:t>
            </a:r>
            <a:r>
              <a:rPr lang="en-ID" dirty="0">
                <a:latin typeface="AdvGTIMES-R"/>
              </a:rPr>
              <a:t> </a:t>
            </a:r>
            <a:r>
              <a:rPr lang="en-ID" dirty="0" err="1">
                <a:latin typeface="AdvGTIMES-R"/>
              </a:rPr>
              <a:t>untuk</a:t>
            </a:r>
            <a:r>
              <a:rPr lang="en-ID" dirty="0">
                <a:latin typeface="AdvGTIMES-R"/>
              </a:rPr>
              <a:t> </a:t>
            </a:r>
            <a:r>
              <a:rPr lang="en-ID" dirty="0" err="1">
                <a:latin typeface="AdvGTIMES-R"/>
              </a:rPr>
              <a:t>pemecahan</a:t>
            </a:r>
            <a:r>
              <a:rPr lang="en-ID" dirty="0">
                <a:latin typeface="AdvGTIMES-R"/>
              </a:rPr>
              <a:t> </a:t>
            </a:r>
            <a:r>
              <a:rPr lang="en-ID" dirty="0" err="1">
                <a:latin typeface="AdvGTIMES-R"/>
              </a:rPr>
              <a:t>masalah</a:t>
            </a:r>
            <a:r>
              <a:rPr lang="en-ID" dirty="0">
                <a:latin typeface="AdvGTIMES-R"/>
              </a:rPr>
              <a:t>, </a:t>
            </a:r>
            <a:r>
              <a:rPr lang="en-ID" dirty="0" err="1">
                <a:latin typeface="AdvGTIMES-R"/>
              </a:rPr>
              <a:t>akurasi</a:t>
            </a:r>
            <a:r>
              <a:rPr lang="en-ID" dirty="0">
                <a:latin typeface="AdvGTIMES-R"/>
              </a:rPr>
              <a:t> yang </a:t>
            </a:r>
            <a:r>
              <a:rPr lang="en-ID" dirty="0" err="1">
                <a:latin typeface="AdvGTIMES-R"/>
              </a:rPr>
              <a:t>dibutuhkan</a:t>
            </a:r>
            <a:r>
              <a:rPr lang="en-ID" dirty="0">
                <a:latin typeface="AdvGTIMES-R"/>
              </a:rPr>
              <a:t>, </a:t>
            </a:r>
            <a:r>
              <a:rPr lang="en-ID" dirty="0" err="1">
                <a:latin typeface="AdvGTIMES-R"/>
              </a:rPr>
              <a:t>penyederhanaan</a:t>
            </a:r>
            <a:r>
              <a:rPr lang="en-ID" dirty="0">
                <a:latin typeface="AdvGTIMES-R"/>
              </a:rPr>
              <a:t> yang </a:t>
            </a:r>
            <a:r>
              <a:rPr lang="en-ID" dirty="0" err="1">
                <a:latin typeface="AdvGTIMES-R"/>
              </a:rPr>
              <a:t>mungkin</a:t>
            </a:r>
            <a:r>
              <a:rPr lang="en-ID" dirty="0">
                <a:latin typeface="AdvGTIMES-R"/>
              </a:rPr>
              <a:t>, </a:t>
            </a:r>
            <a:r>
              <a:rPr lang="en-ID" dirty="0" err="1">
                <a:latin typeface="AdvGTIMES-R"/>
              </a:rPr>
              <a:t>dll</a:t>
            </a:r>
            <a:endParaRPr lang="en-ID" dirty="0">
              <a:latin typeface="AdvGTIMES-R"/>
            </a:endParaRPr>
          </a:p>
        </p:txBody>
      </p:sp>
      <p:sp>
        <p:nvSpPr>
          <p:cNvPr id="5" name="Rectangle 4"/>
          <p:cNvSpPr/>
          <p:nvPr/>
        </p:nvSpPr>
        <p:spPr>
          <a:xfrm>
            <a:off x="501396" y="3322256"/>
            <a:ext cx="9043416" cy="707886"/>
          </a:xfrm>
          <a:prstGeom prst="rect">
            <a:avLst/>
          </a:prstGeom>
        </p:spPr>
        <p:txBody>
          <a:bodyPr wrap="square">
            <a:spAutoFit/>
          </a:bodyPr>
          <a:lstStyle/>
          <a:p>
            <a:r>
              <a:rPr lang="id-ID" sz="2000" dirty="0"/>
              <a:t>Dimana x adalah variabel keputusan, C (x) adalah fungsi objektif dan g (x) ≤ b adalah batasan ketidaksetaraan.</a:t>
            </a:r>
            <a:endParaRPr lang="en-US" dirty="0">
              <a:latin typeface="AdvGTIMES-R"/>
            </a:endParaRPr>
          </a:p>
        </p:txBody>
      </p:sp>
      <p:sp>
        <p:nvSpPr>
          <p:cNvPr id="6" name="Rectangle 5"/>
          <p:cNvSpPr/>
          <p:nvPr/>
        </p:nvSpPr>
        <p:spPr>
          <a:xfrm>
            <a:off x="501396" y="1907757"/>
            <a:ext cx="8039100" cy="369332"/>
          </a:xfrm>
          <a:prstGeom prst="rect">
            <a:avLst/>
          </a:prstGeom>
        </p:spPr>
        <p:txBody>
          <a:bodyPr wrap="square">
            <a:spAutoFit/>
          </a:bodyPr>
          <a:lstStyle/>
          <a:p>
            <a:r>
              <a:rPr lang="en-ID" dirty="0">
                <a:latin typeface="AdvGTIMES-R"/>
              </a:rPr>
              <a:t>Model </a:t>
            </a:r>
            <a:r>
              <a:rPr lang="en-ID" dirty="0" err="1">
                <a:latin typeface="AdvGTIMES-R"/>
              </a:rPr>
              <a:t>masalah</a:t>
            </a:r>
            <a:r>
              <a:rPr lang="en-ID" dirty="0">
                <a:latin typeface="AdvGTIMES-R"/>
              </a:rPr>
              <a:t> </a:t>
            </a:r>
            <a:r>
              <a:rPr lang="en-ID" dirty="0" err="1">
                <a:latin typeface="AdvGTIMES-R"/>
              </a:rPr>
              <a:t>optimasi</a:t>
            </a:r>
            <a:r>
              <a:rPr lang="en-ID" dirty="0">
                <a:latin typeface="AdvGTIMES-R"/>
              </a:rPr>
              <a:t> </a:t>
            </a:r>
            <a:r>
              <a:rPr lang="en-ID" dirty="0" err="1">
                <a:latin typeface="AdvGTIMES-R"/>
              </a:rPr>
              <a:t>generik</a:t>
            </a:r>
            <a:r>
              <a:rPr lang="en-ID" dirty="0">
                <a:latin typeface="AdvGTIMES-R"/>
              </a:rPr>
              <a:t> </a:t>
            </a:r>
            <a:r>
              <a:rPr lang="en-ID" dirty="0" err="1">
                <a:latin typeface="AdvGTIMES-R"/>
              </a:rPr>
              <a:t>akan</a:t>
            </a:r>
            <a:r>
              <a:rPr lang="en-ID" dirty="0">
                <a:latin typeface="AdvGTIMES-R"/>
              </a:rPr>
              <a:t> </a:t>
            </a:r>
            <a:r>
              <a:rPr lang="en-ID" dirty="0" err="1">
                <a:latin typeface="AdvGTIMES-R"/>
              </a:rPr>
              <a:t>diberikan</a:t>
            </a:r>
            <a:r>
              <a:rPr lang="en-ID" dirty="0">
                <a:latin typeface="AdvGTIMES-R"/>
              </a:rPr>
              <a:t> </a:t>
            </a:r>
            <a:r>
              <a:rPr lang="en-ID" dirty="0" err="1">
                <a:latin typeface="AdvGTIMES-R"/>
              </a:rPr>
              <a:t>dalam</a:t>
            </a:r>
            <a:r>
              <a:rPr lang="en-ID" dirty="0">
                <a:latin typeface="AdvGTIMES-R"/>
              </a:rPr>
              <a:t> </a:t>
            </a:r>
            <a:r>
              <a:rPr lang="en-ID" dirty="0" err="1">
                <a:latin typeface="AdvGTIMES-R"/>
              </a:rPr>
              <a:t>bentuk</a:t>
            </a:r>
            <a:r>
              <a:rPr lang="en-ID" dirty="0">
                <a:latin typeface="AdvGTIMES-R"/>
              </a:rPr>
              <a:t> </a:t>
            </a:r>
            <a:r>
              <a:rPr lang="en-ID" dirty="0" err="1">
                <a:latin typeface="AdvGTIMES-R"/>
              </a:rPr>
              <a:t>sbb</a:t>
            </a:r>
            <a:endParaRPr lang="en-ID" dirty="0">
              <a:latin typeface="AdvGTIMES-R"/>
            </a:endParaRPr>
          </a:p>
        </p:txBody>
      </p:sp>
      <p:pic>
        <p:nvPicPr>
          <p:cNvPr id="7" name="Picture 6"/>
          <p:cNvPicPr>
            <a:picLocks noChangeAspect="1"/>
          </p:cNvPicPr>
          <p:nvPr/>
        </p:nvPicPr>
        <p:blipFill>
          <a:blip r:embed="rId2"/>
          <a:stretch>
            <a:fillRect/>
          </a:stretch>
        </p:blipFill>
        <p:spPr>
          <a:xfrm>
            <a:off x="978085" y="2381190"/>
            <a:ext cx="7562411" cy="723755"/>
          </a:xfrm>
          <a:prstGeom prst="rect">
            <a:avLst/>
          </a:prstGeom>
        </p:spPr>
      </p:pic>
      <p:sp>
        <p:nvSpPr>
          <p:cNvPr id="8" name="Rectangle 7"/>
          <p:cNvSpPr/>
          <p:nvPr/>
        </p:nvSpPr>
        <p:spPr>
          <a:xfrm>
            <a:off x="448238" y="4247889"/>
            <a:ext cx="8404860" cy="1200329"/>
          </a:xfrm>
          <a:prstGeom prst="rect">
            <a:avLst/>
          </a:prstGeom>
        </p:spPr>
        <p:txBody>
          <a:bodyPr wrap="square">
            <a:spAutoFit/>
          </a:bodyPr>
          <a:lstStyle/>
          <a:p>
            <a:r>
              <a:rPr lang="en-ID" dirty="0" err="1">
                <a:latin typeface="AdvGTIMES-R"/>
              </a:rPr>
              <a:t>Variabel</a:t>
            </a:r>
            <a:r>
              <a:rPr lang="en-ID" dirty="0">
                <a:latin typeface="AdvGTIMES-R"/>
              </a:rPr>
              <a:t> </a:t>
            </a:r>
            <a:r>
              <a:rPr lang="en-ID" dirty="0" err="1">
                <a:latin typeface="AdvGTIMES-R"/>
              </a:rPr>
              <a:t>keputusan</a:t>
            </a:r>
            <a:r>
              <a:rPr lang="en-ID" dirty="0">
                <a:latin typeface="AdvGTIMES-R"/>
              </a:rPr>
              <a:t> </a:t>
            </a:r>
            <a:r>
              <a:rPr lang="en-ID" dirty="0" err="1">
                <a:latin typeface="AdvGTIMES-R"/>
              </a:rPr>
              <a:t>bisa</a:t>
            </a:r>
            <a:r>
              <a:rPr lang="en-ID" dirty="0">
                <a:latin typeface="AdvGTIMES-R"/>
              </a:rPr>
              <a:t> </a:t>
            </a:r>
            <a:r>
              <a:rPr lang="en-ID" dirty="0" err="1">
                <a:latin typeface="AdvGTIMES-R"/>
              </a:rPr>
              <a:t>berupa</a:t>
            </a:r>
            <a:r>
              <a:rPr lang="en-ID" dirty="0">
                <a:latin typeface="AdvGTIMES-R"/>
              </a:rPr>
              <a:t> </a:t>
            </a:r>
            <a:r>
              <a:rPr lang="en-ID" dirty="0" err="1">
                <a:latin typeface="AdvGTIMES-R"/>
              </a:rPr>
              <a:t>bilangan</a:t>
            </a:r>
            <a:r>
              <a:rPr lang="en-ID" dirty="0">
                <a:latin typeface="AdvGTIMES-R"/>
              </a:rPr>
              <a:t> real </a:t>
            </a:r>
            <a:r>
              <a:rPr lang="en-ID" dirty="0" err="1">
                <a:latin typeface="AdvGTIMES-R"/>
              </a:rPr>
              <a:t>atau</a:t>
            </a:r>
            <a:r>
              <a:rPr lang="en-ID" dirty="0">
                <a:latin typeface="AdvGTIMES-R"/>
              </a:rPr>
              <a:t> integer. </a:t>
            </a:r>
            <a:r>
              <a:rPr lang="en-ID" dirty="0" err="1">
                <a:latin typeface="AdvGTIMES-R"/>
              </a:rPr>
              <a:t>Misalnya</a:t>
            </a:r>
            <a:r>
              <a:rPr lang="en-ID" dirty="0">
                <a:latin typeface="AdvGTIMES-R"/>
              </a:rPr>
              <a:t>, </a:t>
            </a:r>
            <a:r>
              <a:rPr lang="en-ID" dirty="0" err="1">
                <a:latin typeface="AdvGTIMES-R"/>
              </a:rPr>
              <a:t>dalam</a:t>
            </a:r>
            <a:r>
              <a:rPr lang="en-ID" dirty="0">
                <a:latin typeface="AdvGTIMES-R"/>
              </a:rPr>
              <a:t> </a:t>
            </a:r>
            <a:r>
              <a:rPr lang="en-ID" dirty="0" err="1">
                <a:latin typeface="AdvGTIMES-R"/>
              </a:rPr>
              <a:t>masalah</a:t>
            </a:r>
            <a:r>
              <a:rPr lang="en-ID" dirty="0">
                <a:latin typeface="AdvGTIMES-R"/>
              </a:rPr>
              <a:t> </a:t>
            </a:r>
            <a:r>
              <a:rPr lang="en-ID" dirty="0" err="1">
                <a:latin typeface="AdvGTIMES-R"/>
              </a:rPr>
              <a:t>penjadwalan</a:t>
            </a:r>
            <a:r>
              <a:rPr lang="en-ID" dirty="0">
                <a:latin typeface="AdvGTIMES-R"/>
              </a:rPr>
              <a:t> </a:t>
            </a:r>
            <a:r>
              <a:rPr lang="en-ID" dirty="0" err="1">
                <a:latin typeface="AdvGTIMES-R"/>
              </a:rPr>
              <a:t>pembangkit</a:t>
            </a:r>
            <a:r>
              <a:rPr lang="en-ID" dirty="0">
                <a:latin typeface="AdvGTIMES-R"/>
              </a:rPr>
              <a:t> optimal, </a:t>
            </a:r>
            <a:r>
              <a:rPr lang="en-ID" dirty="0" err="1">
                <a:latin typeface="AdvGTIMES-R"/>
              </a:rPr>
              <a:t>pembangkitan</a:t>
            </a:r>
            <a:r>
              <a:rPr lang="en-ID" dirty="0">
                <a:latin typeface="AdvGTIMES-R"/>
              </a:rPr>
              <a:t> </a:t>
            </a:r>
            <a:r>
              <a:rPr lang="en-ID" dirty="0" err="1">
                <a:latin typeface="AdvGTIMES-R"/>
              </a:rPr>
              <a:t>daya</a:t>
            </a:r>
            <a:r>
              <a:rPr lang="en-ID" dirty="0">
                <a:latin typeface="AdvGTIMES-R"/>
              </a:rPr>
              <a:t> </a:t>
            </a:r>
            <a:r>
              <a:rPr lang="en-ID" dirty="0" err="1">
                <a:latin typeface="AdvGTIMES-R"/>
              </a:rPr>
              <a:t>aktif</a:t>
            </a:r>
            <a:r>
              <a:rPr lang="en-ID" dirty="0">
                <a:latin typeface="AdvGTIMES-R"/>
              </a:rPr>
              <a:t> </a:t>
            </a:r>
            <a:r>
              <a:rPr lang="en-ID" dirty="0" err="1">
                <a:latin typeface="AdvGTIMES-R"/>
              </a:rPr>
              <a:t>adalah</a:t>
            </a:r>
            <a:r>
              <a:rPr lang="en-ID" dirty="0">
                <a:latin typeface="AdvGTIMES-R"/>
              </a:rPr>
              <a:t> real </a:t>
            </a:r>
            <a:r>
              <a:rPr lang="en-ID" dirty="0" err="1">
                <a:latin typeface="AdvGTIMES-R"/>
              </a:rPr>
              <a:t>sedangkan</a:t>
            </a:r>
            <a:r>
              <a:rPr lang="en-ID" dirty="0">
                <a:latin typeface="AdvGTIMES-R"/>
              </a:rPr>
              <a:t> </a:t>
            </a:r>
            <a:r>
              <a:rPr lang="en-ID" dirty="0" err="1">
                <a:latin typeface="AdvGTIMES-R"/>
              </a:rPr>
              <a:t>pada</a:t>
            </a:r>
            <a:r>
              <a:rPr lang="en-ID" dirty="0">
                <a:latin typeface="AdvGTIMES-R"/>
              </a:rPr>
              <a:t> </a:t>
            </a:r>
            <a:r>
              <a:rPr lang="en-ID" dirty="0" err="1">
                <a:latin typeface="AdvGTIMES-R"/>
              </a:rPr>
              <a:t>masalah</a:t>
            </a:r>
            <a:r>
              <a:rPr lang="en-ID" dirty="0">
                <a:latin typeface="AdvGTIMES-R"/>
              </a:rPr>
              <a:t> </a:t>
            </a:r>
            <a:r>
              <a:rPr lang="en-ID" dirty="0" err="1">
                <a:latin typeface="AdvGTIMES-R"/>
              </a:rPr>
              <a:t>alokasi</a:t>
            </a:r>
            <a:r>
              <a:rPr lang="en-ID" dirty="0">
                <a:latin typeface="AdvGTIMES-R"/>
              </a:rPr>
              <a:t> </a:t>
            </a:r>
            <a:r>
              <a:rPr lang="en-ID" dirty="0" err="1">
                <a:latin typeface="AdvGTIMES-R"/>
              </a:rPr>
              <a:t>kapasitor</a:t>
            </a:r>
            <a:r>
              <a:rPr lang="en-ID" dirty="0">
                <a:latin typeface="AdvGTIMES-R"/>
              </a:rPr>
              <a:t>, </a:t>
            </a:r>
            <a:r>
              <a:rPr lang="en-ID" dirty="0" err="1">
                <a:latin typeface="AdvGTIMES-R"/>
              </a:rPr>
              <a:t>jumlah</a:t>
            </a:r>
            <a:r>
              <a:rPr lang="en-ID" dirty="0">
                <a:latin typeface="AdvGTIMES-R"/>
              </a:rPr>
              <a:t> bank </a:t>
            </a:r>
            <a:r>
              <a:rPr lang="en-ID" dirty="0" err="1">
                <a:latin typeface="AdvGTIMES-R"/>
              </a:rPr>
              <a:t>kapasitor</a:t>
            </a:r>
            <a:r>
              <a:rPr lang="en-ID" dirty="0">
                <a:latin typeface="AdvGTIMES-R"/>
              </a:rPr>
              <a:t> yang </a:t>
            </a:r>
            <a:r>
              <a:rPr lang="en-ID" dirty="0" err="1">
                <a:latin typeface="AdvGTIMES-R"/>
              </a:rPr>
              <a:t>akan</a:t>
            </a:r>
            <a:r>
              <a:rPr lang="en-ID" dirty="0">
                <a:latin typeface="AdvGTIMES-R"/>
              </a:rPr>
              <a:t> </a:t>
            </a:r>
            <a:r>
              <a:rPr lang="en-ID" dirty="0" err="1">
                <a:latin typeface="AdvGTIMES-R"/>
              </a:rPr>
              <a:t>dipasang</a:t>
            </a:r>
            <a:r>
              <a:rPr lang="en-ID" dirty="0">
                <a:latin typeface="AdvGTIMES-R"/>
              </a:rPr>
              <a:t> </a:t>
            </a:r>
            <a:r>
              <a:rPr lang="en-ID" dirty="0" err="1">
                <a:latin typeface="AdvGTIMES-R"/>
              </a:rPr>
              <a:t>pada</a:t>
            </a:r>
            <a:r>
              <a:rPr lang="en-ID" dirty="0">
                <a:latin typeface="AdvGTIMES-R"/>
              </a:rPr>
              <a:t> bus </a:t>
            </a:r>
            <a:r>
              <a:rPr lang="en-ID" dirty="0" err="1">
                <a:latin typeface="AdvGTIMES-R"/>
              </a:rPr>
              <a:t>tertentu</a:t>
            </a:r>
            <a:r>
              <a:rPr lang="en-ID" dirty="0">
                <a:latin typeface="AdvGTIMES-R"/>
              </a:rPr>
              <a:t> </a:t>
            </a:r>
            <a:r>
              <a:rPr lang="en-ID" dirty="0" err="1">
                <a:latin typeface="AdvGTIMES-R"/>
              </a:rPr>
              <a:t>adalah</a:t>
            </a:r>
            <a:r>
              <a:rPr lang="en-ID" dirty="0">
                <a:latin typeface="AdvGTIMES-R"/>
              </a:rPr>
              <a:t> </a:t>
            </a:r>
            <a:r>
              <a:rPr lang="en-ID" dirty="0" err="1">
                <a:latin typeface="AdvGTIMES-R"/>
              </a:rPr>
              <a:t>bilangan</a:t>
            </a:r>
            <a:r>
              <a:rPr lang="en-ID" dirty="0">
                <a:latin typeface="AdvGTIMES-R"/>
              </a:rPr>
              <a:t> </a:t>
            </a:r>
            <a:r>
              <a:rPr lang="en-ID" dirty="0" err="1">
                <a:latin typeface="AdvGTIMES-R"/>
              </a:rPr>
              <a:t>bulat</a:t>
            </a:r>
            <a:r>
              <a:rPr lang="en-ID" dirty="0">
                <a:latin typeface="AdvGTIMES-R"/>
              </a:rPr>
              <a:t>.</a:t>
            </a:r>
          </a:p>
        </p:txBody>
      </p:sp>
      <p:sp>
        <p:nvSpPr>
          <p:cNvPr id="3" name="Date Placeholder 2"/>
          <p:cNvSpPr>
            <a:spLocks noGrp="1"/>
          </p:cNvSpPr>
          <p:nvPr>
            <p:ph type="dt" sz="half" idx="10"/>
          </p:nvPr>
        </p:nvSpPr>
        <p:spPr/>
        <p:txBody>
          <a:bodyPr/>
          <a:lstStyle/>
          <a:p>
            <a:fld id="{1BA0DE5A-07D4-49C4-AA20-511321EB7D77}" type="datetime9">
              <a:rPr lang="en-US" smtClean="0"/>
              <a:t>10/18/2017 1:14:56 PM</a:t>
            </a:fld>
            <a:endParaRPr lang="en-US"/>
          </a:p>
        </p:txBody>
      </p:sp>
      <p:sp>
        <p:nvSpPr>
          <p:cNvPr id="9" name="Slide Number Placeholder 8"/>
          <p:cNvSpPr>
            <a:spLocks noGrp="1"/>
          </p:cNvSpPr>
          <p:nvPr>
            <p:ph type="sldNum" sz="quarter" idx="12"/>
          </p:nvPr>
        </p:nvSpPr>
        <p:spPr/>
        <p:txBody>
          <a:bodyPr/>
          <a:lstStyle/>
          <a:p>
            <a:fld id="{C7448EEC-1D14-4DD9-B8EB-772171F61A1D}" type="slidenum">
              <a:rPr lang="en-US" smtClean="0"/>
              <a:t>36</a:t>
            </a:fld>
            <a:endParaRPr lang="en-US"/>
          </a:p>
        </p:txBody>
      </p:sp>
    </p:spTree>
    <p:extLst>
      <p:ext uri="{BB962C8B-B14F-4D97-AF65-F5344CB8AC3E}">
        <p14:creationId xmlns:p14="http://schemas.microsoft.com/office/powerpoint/2010/main" val="4981417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2252" y="362403"/>
            <a:ext cx="8871204" cy="1200329"/>
          </a:xfrm>
          <a:prstGeom prst="rect">
            <a:avLst/>
          </a:prstGeom>
        </p:spPr>
        <p:txBody>
          <a:bodyPr wrap="square">
            <a:spAutoFit/>
          </a:bodyPr>
          <a:lstStyle/>
          <a:p>
            <a:r>
              <a:rPr lang="en-ID" dirty="0">
                <a:latin typeface="AdvGTIMES-IT"/>
              </a:rPr>
              <a:t>C </a:t>
            </a:r>
            <a:r>
              <a:rPr lang="en-ID" dirty="0" err="1">
                <a:latin typeface="AdvGTIMES-IT"/>
              </a:rPr>
              <a:t>dan</a:t>
            </a:r>
            <a:r>
              <a:rPr lang="en-ID" dirty="0">
                <a:latin typeface="AdvGTIMES-IT"/>
              </a:rPr>
              <a:t> g </a:t>
            </a:r>
            <a:r>
              <a:rPr lang="en-ID" dirty="0" err="1">
                <a:latin typeface="AdvGTIMES-IT"/>
              </a:rPr>
              <a:t>dapat</a:t>
            </a:r>
            <a:r>
              <a:rPr lang="en-ID" dirty="0">
                <a:latin typeface="AdvGTIMES-IT"/>
              </a:rPr>
              <a:t> </a:t>
            </a:r>
            <a:r>
              <a:rPr lang="en-ID" dirty="0" err="1">
                <a:latin typeface="AdvGTIMES-IT"/>
              </a:rPr>
              <a:t>berupa</a:t>
            </a:r>
            <a:r>
              <a:rPr lang="en-ID" dirty="0">
                <a:latin typeface="AdvGTIMES-IT"/>
              </a:rPr>
              <a:t> </a:t>
            </a:r>
            <a:r>
              <a:rPr lang="en-ID" dirty="0" err="1">
                <a:latin typeface="AdvGTIMES-IT"/>
              </a:rPr>
              <a:t>fungsi</a:t>
            </a:r>
            <a:r>
              <a:rPr lang="en-ID" dirty="0">
                <a:latin typeface="AdvGTIMES-IT"/>
              </a:rPr>
              <a:t> </a:t>
            </a:r>
            <a:r>
              <a:rPr lang="en-ID" dirty="0" err="1">
                <a:latin typeface="AdvGTIMES-IT"/>
              </a:rPr>
              <a:t>variabel</a:t>
            </a:r>
            <a:r>
              <a:rPr lang="en-ID" dirty="0">
                <a:latin typeface="AdvGTIMES-IT"/>
              </a:rPr>
              <a:t> </a:t>
            </a:r>
            <a:r>
              <a:rPr lang="en-ID" dirty="0" err="1">
                <a:latin typeface="AdvGTIMES-IT"/>
              </a:rPr>
              <a:t>keputusan</a:t>
            </a:r>
            <a:r>
              <a:rPr lang="en-ID" dirty="0">
                <a:latin typeface="AdvGTIMES-IT"/>
              </a:rPr>
              <a:t> yang </a:t>
            </a:r>
            <a:r>
              <a:rPr lang="en-ID" dirty="0" err="1">
                <a:latin typeface="AdvGTIMES-IT"/>
              </a:rPr>
              <a:t>kontinyu</a:t>
            </a:r>
            <a:r>
              <a:rPr lang="en-ID" dirty="0">
                <a:latin typeface="AdvGTIMES-IT"/>
              </a:rPr>
              <a:t> </a:t>
            </a:r>
            <a:r>
              <a:rPr lang="en-ID" dirty="0" err="1">
                <a:latin typeface="AdvGTIMES-IT"/>
              </a:rPr>
              <a:t>atau</a:t>
            </a:r>
            <a:r>
              <a:rPr lang="en-ID" dirty="0">
                <a:latin typeface="AdvGTIMES-IT"/>
              </a:rPr>
              <a:t> </a:t>
            </a:r>
            <a:r>
              <a:rPr lang="en-ID" dirty="0" err="1">
                <a:latin typeface="AdvGTIMES-IT"/>
              </a:rPr>
              <a:t>diskrit</a:t>
            </a:r>
            <a:r>
              <a:rPr lang="en-ID" dirty="0">
                <a:latin typeface="AdvGTIMES-IT"/>
              </a:rPr>
              <a:t> </a:t>
            </a:r>
            <a:r>
              <a:rPr lang="en-ID" dirty="0" err="1">
                <a:latin typeface="AdvGTIMES-IT"/>
              </a:rPr>
              <a:t>dalam</a:t>
            </a:r>
            <a:r>
              <a:rPr lang="en-ID" dirty="0">
                <a:latin typeface="AdvGTIMES-IT"/>
              </a:rPr>
              <a:t> </a:t>
            </a:r>
            <a:r>
              <a:rPr lang="en-ID" dirty="0" err="1">
                <a:latin typeface="AdvGTIMES-IT"/>
              </a:rPr>
              <a:t>bentuk</a:t>
            </a:r>
            <a:r>
              <a:rPr lang="en-ID" dirty="0">
                <a:latin typeface="AdvGTIMES-IT"/>
              </a:rPr>
              <a:t> </a:t>
            </a:r>
            <a:r>
              <a:rPr lang="en-ID" dirty="0" err="1">
                <a:latin typeface="AdvGTIMES-IT"/>
              </a:rPr>
              <a:t>eksplisit</a:t>
            </a:r>
            <a:r>
              <a:rPr lang="en-ID" dirty="0">
                <a:latin typeface="AdvGTIMES-IT"/>
              </a:rPr>
              <a:t> </a:t>
            </a:r>
            <a:r>
              <a:rPr lang="en-ID" dirty="0" err="1">
                <a:latin typeface="AdvGTIMES-IT"/>
              </a:rPr>
              <a:t>atau</a:t>
            </a:r>
            <a:r>
              <a:rPr lang="en-ID" dirty="0">
                <a:latin typeface="AdvGTIMES-IT"/>
              </a:rPr>
              <a:t> </a:t>
            </a:r>
            <a:r>
              <a:rPr lang="en-ID" dirty="0" err="1">
                <a:latin typeface="AdvGTIMES-IT"/>
              </a:rPr>
              <a:t>implisit</a:t>
            </a:r>
            <a:r>
              <a:rPr lang="en-ID" dirty="0">
                <a:latin typeface="AdvGTIMES-IT"/>
              </a:rPr>
              <a:t>; linier </a:t>
            </a:r>
            <a:r>
              <a:rPr lang="en-ID" dirty="0" err="1">
                <a:latin typeface="AdvGTIMES-IT"/>
              </a:rPr>
              <a:t>atau</a:t>
            </a:r>
            <a:r>
              <a:rPr lang="en-ID" dirty="0">
                <a:latin typeface="AdvGTIMES-IT"/>
              </a:rPr>
              <a:t> </a:t>
            </a:r>
            <a:r>
              <a:rPr lang="en-ID" dirty="0" err="1">
                <a:latin typeface="AdvGTIMES-IT"/>
              </a:rPr>
              <a:t>nonlinier</a:t>
            </a:r>
            <a:r>
              <a:rPr lang="en-ID" dirty="0">
                <a:latin typeface="AdvGTIMES-IT"/>
              </a:rPr>
              <a:t>. </a:t>
            </a:r>
            <a:r>
              <a:rPr lang="en-ID" dirty="0" err="1">
                <a:latin typeface="AdvGTIMES-IT"/>
              </a:rPr>
              <a:t>Berdasarkan</a:t>
            </a:r>
            <a:r>
              <a:rPr lang="en-ID" dirty="0">
                <a:latin typeface="AdvGTIMES-IT"/>
              </a:rPr>
              <a:t> </a:t>
            </a:r>
            <a:r>
              <a:rPr lang="en-ID" dirty="0" err="1">
                <a:latin typeface="AdvGTIMES-IT"/>
              </a:rPr>
              <a:t>hal</a:t>
            </a:r>
            <a:r>
              <a:rPr lang="en-ID" dirty="0">
                <a:latin typeface="AdvGTIMES-IT"/>
              </a:rPr>
              <a:t> </a:t>
            </a:r>
            <a:r>
              <a:rPr lang="en-ID" dirty="0" err="1">
                <a:latin typeface="AdvGTIMES-IT"/>
              </a:rPr>
              <a:t>tersebut</a:t>
            </a:r>
            <a:r>
              <a:rPr lang="en-ID" dirty="0">
                <a:latin typeface="AdvGTIMES-IT"/>
              </a:rPr>
              <a:t>, </a:t>
            </a:r>
            <a:r>
              <a:rPr lang="en-ID" dirty="0" err="1">
                <a:latin typeface="AdvGTIMES-IT"/>
              </a:rPr>
              <a:t>masalah</a:t>
            </a:r>
            <a:r>
              <a:rPr lang="en-ID" dirty="0">
                <a:latin typeface="AdvGTIMES-IT"/>
              </a:rPr>
              <a:t> </a:t>
            </a:r>
            <a:r>
              <a:rPr lang="en-ID" dirty="0" err="1">
                <a:latin typeface="AdvGTIMES-IT"/>
              </a:rPr>
              <a:t>optimasi</a:t>
            </a:r>
            <a:r>
              <a:rPr lang="en-ID" dirty="0">
                <a:latin typeface="AdvGTIMES-IT"/>
              </a:rPr>
              <a:t> </a:t>
            </a:r>
            <a:r>
              <a:rPr lang="en-ID" dirty="0" err="1">
                <a:latin typeface="AdvGTIMES-IT"/>
              </a:rPr>
              <a:t>diberi</a:t>
            </a:r>
            <a:r>
              <a:rPr lang="en-ID" dirty="0">
                <a:latin typeface="AdvGTIMES-IT"/>
              </a:rPr>
              <a:t> </a:t>
            </a:r>
            <a:r>
              <a:rPr lang="en-ID" dirty="0" err="1">
                <a:latin typeface="AdvGTIMES-IT"/>
              </a:rPr>
              <a:t>nama</a:t>
            </a:r>
            <a:r>
              <a:rPr lang="en-ID" dirty="0">
                <a:latin typeface="AdvGTIMES-IT"/>
              </a:rPr>
              <a:t> </a:t>
            </a:r>
            <a:r>
              <a:rPr lang="en-ID" dirty="0" err="1">
                <a:latin typeface="AdvGTIMES-IT"/>
              </a:rPr>
              <a:t>dengan</a:t>
            </a:r>
            <a:r>
              <a:rPr lang="en-ID" dirty="0">
                <a:latin typeface="AdvGTIMES-IT"/>
              </a:rPr>
              <a:t> </a:t>
            </a:r>
            <a:r>
              <a:rPr lang="en-ID" dirty="0" err="1">
                <a:latin typeface="AdvGTIMES-IT"/>
              </a:rPr>
              <a:t>tepat</a:t>
            </a:r>
            <a:r>
              <a:rPr lang="en-ID" dirty="0">
                <a:latin typeface="AdvGTIMES-IT"/>
              </a:rPr>
              <a:t>. </a:t>
            </a:r>
            <a:r>
              <a:rPr lang="en-ID" dirty="0" err="1">
                <a:latin typeface="AdvGTIMES-IT"/>
              </a:rPr>
              <a:t>Misalnya</a:t>
            </a:r>
            <a:r>
              <a:rPr lang="en-ID" dirty="0">
                <a:latin typeface="AdvGTIMES-IT"/>
              </a:rPr>
              <a:t> </a:t>
            </a:r>
            <a:r>
              <a:rPr lang="en-ID" dirty="0" err="1">
                <a:latin typeface="AdvGTIMES-IT"/>
              </a:rPr>
              <a:t>masalah</a:t>
            </a:r>
            <a:r>
              <a:rPr lang="en-ID" dirty="0">
                <a:latin typeface="AdvGTIMES-IT"/>
              </a:rPr>
              <a:t> </a:t>
            </a:r>
            <a:r>
              <a:rPr lang="en-ID" dirty="0" err="1">
                <a:latin typeface="AdvGTIMES-IT"/>
              </a:rPr>
              <a:t>optimasi</a:t>
            </a:r>
            <a:r>
              <a:rPr lang="en-ID" dirty="0">
                <a:latin typeface="AdvGTIMES-IT"/>
              </a:rPr>
              <a:t> linier integer </a:t>
            </a:r>
            <a:r>
              <a:rPr lang="en-ID" dirty="0" err="1">
                <a:latin typeface="AdvGTIMES-IT"/>
              </a:rPr>
              <a:t>adalah</a:t>
            </a:r>
            <a:r>
              <a:rPr lang="en-ID" dirty="0">
                <a:latin typeface="AdvGTIMES-IT"/>
              </a:rPr>
              <a:t> </a:t>
            </a:r>
            <a:r>
              <a:rPr lang="en-ID" dirty="0" err="1">
                <a:latin typeface="AdvGTIMES-IT"/>
              </a:rPr>
              <a:t>masalah</a:t>
            </a:r>
            <a:r>
              <a:rPr lang="en-ID" dirty="0">
                <a:latin typeface="AdvGTIMES-IT"/>
              </a:rPr>
              <a:t> di mana C </a:t>
            </a:r>
            <a:r>
              <a:rPr lang="en-ID" dirty="0" err="1">
                <a:latin typeface="AdvGTIMES-IT"/>
              </a:rPr>
              <a:t>dan</a:t>
            </a:r>
            <a:r>
              <a:rPr lang="en-ID" dirty="0">
                <a:latin typeface="AdvGTIMES-IT"/>
              </a:rPr>
              <a:t> g </a:t>
            </a:r>
            <a:r>
              <a:rPr lang="en-ID" dirty="0" err="1">
                <a:latin typeface="AdvGTIMES-IT"/>
              </a:rPr>
              <a:t>adalah</a:t>
            </a:r>
            <a:r>
              <a:rPr lang="en-ID" dirty="0">
                <a:latin typeface="AdvGTIMES-IT"/>
              </a:rPr>
              <a:t> </a:t>
            </a:r>
            <a:r>
              <a:rPr lang="en-ID" dirty="0" err="1">
                <a:latin typeface="AdvGTIMES-IT"/>
              </a:rPr>
              <a:t>fungsi</a:t>
            </a:r>
            <a:r>
              <a:rPr lang="en-ID" dirty="0">
                <a:latin typeface="AdvGTIMES-IT"/>
              </a:rPr>
              <a:t> linier </a:t>
            </a:r>
            <a:r>
              <a:rPr lang="en-ID" dirty="0" err="1">
                <a:latin typeface="AdvGTIMES-IT"/>
              </a:rPr>
              <a:t>dari</a:t>
            </a:r>
            <a:r>
              <a:rPr lang="en-ID" dirty="0">
                <a:latin typeface="AdvGTIMES-IT"/>
              </a:rPr>
              <a:t> </a:t>
            </a:r>
            <a:r>
              <a:rPr lang="en-ID" dirty="0" err="1">
                <a:latin typeface="AdvGTIMES-IT"/>
              </a:rPr>
              <a:t>variabel</a:t>
            </a:r>
            <a:r>
              <a:rPr lang="en-ID" dirty="0">
                <a:latin typeface="AdvGTIMES-IT"/>
              </a:rPr>
              <a:t> </a:t>
            </a:r>
            <a:r>
              <a:rPr lang="en-ID" dirty="0" err="1">
                <a:latin typeface="AdvGTIMES-IT"/>
              </a:rPr>
              <a:t>keputusan</a:t>
            </a:r>
            <a:r>
              <a:rPr lang="en-ID" dirty="0">
                <a:latin typeface="AdvGTIMES-IT"/>
              </a:rPr>
              <a:t> integer.</a:t>
            </a:r>
            <a:endParaRPr lang="en-US" dirty="0"/>
          </a:p>
        </p:txBody>
      </p:sp>
      <p:sp>
        <p:nvSpPr>
          <p:cNvPr id="3" name="Rectangle 2"/>
          <p:cNvSpPr/>
          <p:nvPr/>
        </p:nvSpPr>
        <p:spPr>
          <a:xfrm>
            <a:off x="492252" y="1659076"/>
            <a:ext cx="2498184" cy="400110"/>
          </a:xfrm>
          <a:prstGeom prst="rect">
            <a:avLst/>
          </a:prstGeom>
        </p:spPr>
        <p:txBody>
          <a:bodyPr wrap="none">
            <a:spAutoFit/>
          </a:bodyPr>
          <a:lstStyle/>
          <a:p>
            <a:r>
              <a:rPr lang="id-ID" sz="2000" dirty="0"/>
              <a:t>Secara umum, sebagai</a:t>
            </a:r>
            <a:endParaRPr lang="en-US" sz="2000" dirty="0"/>
          </a:p>
        </p:txBody>
      </p:sp>
      <p:pic>
        <p:nvPicPr>
          <p:cNvPr id="4" name="Picture 3"/>
          <p:cNvPicPr>
            <a:picLocks noChangeAspect="1"/>
          </p:cNvPicPr>
          <p:nvPr/>
        </p:nvPicPr>
        <p:blipFill>
          <a:blip r:embed="rId2"/>
          <a:stretch>
            <a:fillRect/>
          </a:stretch>
        </p:blipFill>
        <p:spPr>
          <a:xfrm>
            <a:off x="605585" y="2059186"/>
            <a:ext cx="7270060" cy="1353311"/>
          </a:xfrm>
          <a:prstGeom prst="rect">
            <a:avLst/>
          </a:prstGeom>
        </p:spPr>
      </p:pic>
      <p:sp>
        <p:nvSpPr>
          <p:cNvPr id="5" name="Rectangle 4"/>
          <p:cNvSpPr/>
          <p:nvPr/>
        </p:nvSpPr>
        <p:spPr>
          <a:xfrm>
            <a:off x="547214" y="3585785"/>
            <a:ext cx="6411370" cy="369332"/>
          </a:xfrm>
          <a:prstGeom prst="rect">
            <a:avLst/>
          </a:prstGeom>
        </p:spPr>
        <p:txBody>
          <a:bodyPr wrap="square">
            <a:spAutoFit/>
          </a:bodyPr>
          <a:lstStyle/>
          <a:p>
            <a:r>
              <a:rPr lang="en-ID" dirty="0" err="1">
                <a:latin typeface="AdvGTIMES-R"/>
              </a:rPr>
              <a:t>Secara</a:t>
            </a:r>
            <a:r>
              <a:rPr lang="en-ID" dirty="0">
                <a:latin typeface="AdvGTIMES-R"/>
              </a:rPr>
              <a:t> </a:t>
            </a:r>
            <a:r>
              <a:rPr lang="en-ID" dirty="0" err="1">
                <a:latin typeface="AdvGTIMES-R"/>
              </a:rPr>
              <a:t>umum</a:t>
            </a:r>
            <a:r>
              <a:rPr lang="en-ID" dirty="0">
                <a:latin typeface="AdvGTIMES-R"/>
              </a:rPr>
              <a:t> </a:t>
            </a:r>
            <a:r>
              <a:rPr lang="en-ID" dirty="0" err="1">
                <a:latin typeface="AdvGTIMES-R"/>
              </a:rPr>
              <a:t>masalah</a:t>
            </a:r>
            <a:r>
              <a:rPr lang="en-ID" dirty="0">
                <a:latin typeface="AdvGTIMES-R"/>
              </a:rPr>
              <a:t> </a:t>
            </a:r>
            <a:r>
              <a:rPr lang="en-ID" dirty="0" err="1">
                <a:latin typeface="AdvGTIMES-R"/>
              </a:rPr>
              <a:t>optimasi</a:t>
            </a:r>
            <a:r>
              <a:rPr lang="en-ID" dirty="0">
                <a:latin typeface="AdvGTIMES-R"/>
              </a:rPr>
              <a:t> </a:t>
            </a:r>
            <a:r>
              <a:rPr lang="en-ID" dirty="0" err="1">
                <a:latin typeface="AdvGTIMES-R"/>
              </a:rPr>
              <a:t>dapat</a:t>
            </a:r>
            <a:r>
              <a:rPr lang="en-ID" dirty="0">
                <a:latin typeface="AdvGTIMES-R"/>
              </a:rPr>
              <a:t> </a:t>
            </a:r>
            <a:r>
              <a:rPr lang="en-ID" dirty="0" err="1">
                <a:latin typeface="AdvGTIMES-R"/>
              </a:rPr>
              <a:t>dinyatakan</a:t>
            </a:r>
            <a:r>
              <a:rPr lang="en-ID" dirty="0">
                <a:latin typeface="AdvGTIMES-R"/>
              </a:rPr>
              <a:t> </a:t>
            </a:r>
            <a:r>
              <a:rPr lang="en-ID" dirty="0" err="1">
                <a:latin typeface="AdvGTIMES-R"/>
              </a:rPr>
              <a:t>sebagai</a:t>
            </a:r>
            <a:endParaRPr lang="en-US" dirty="0"/>
          </a:p>
        </p:txBody>
      </p:sp>
      <p:pic>
        <p:nvPicPr>
          <p:cNvPr id="6" name="Picture 5"/>
          <p:cNvPicPr>
            <a:picLocks noChangeAspect="1"/>
          </p:cNvPicPr>
          <p:nvPr/>
        </p:nvPicPr>
        <p:blipFill>
          <a:blip r:embed="rId3"/>
          <a:stretch>
            <a:fillRect/>
          </a:stretch>
        </p:blipFill>
        <p:spPr>
          <a:xfrm>
            <a:off x="821055" y="4128405"/>
            <a:ext cx="7611216" cy="1851771"/>
          </a:xfrm>
          <a:prstGeom prst="rect">
            <a:avLst/>
          </a:prstGeom>
        </p:spPr>
      </p:pic>
      <p:sp>
        <p:nvSpPr>
          <p:cNvPr id="7" name="Date Placeholder 6"/>
          <p:cNvSpPr>
            <a:spLocks noGrp="1"/>
          </p:cNvSpPr>
          <p:nvPr>
            <p:ph type="dt" sz="half" idx="10"/>
          </p:nvPr>
        </p:nvSpPr>
        <p:spPr/>
        <p:txBody>
          <a:bodyPr/>
          <a:lstStyle/>
          <a:p>
            <a:fld id="{7A9A17FC-8E59-42BE-8A21-890C4F3B6064}" type="datetime9">
              <a:rPr lang="en-US" smtClean="0"/>
              <a:t>10/18/2017 1:14:56 PM</a:t>
            </a:fld>
            <a:endParaRPr lang="en-US"/>
          </a:p>
        </p:txBody>
      </p:sp>
      <p:sp>
        <p:nvSpPr>
          <p:cNvPr id="8" name="Slide Number Placeholder 7"/>
          <p:cNvSpPr>
            <a:spLocks noGrp="1"/>
          </p:cNvSpPr>
          <p:nvPr>
            <p:ph type="sldNum" sz="quarter" idx="12"/>
          </p:nvPr>
        </p:nvSpPr>
        <p:spPr/>
        <p:txBody>
          <a:bodyPr/>
          <a:lstStyle/>
          <a:p>
            <a:fld id="{C7448EEC-1D14-4DD9-B8EB-772171F61A1D}" type="slidenum">
              <a:rPr lang="en-US" smtClean="0"/>
              <a:t>37</a:t>
            </a:fld>
            <a:endParaRPr lang="en-US"/>
          </a:p>
        </p:txBody>
      </p:sp>
    </p:spTree>
    <p:extLst>
      <p:ext uri="{BB962C8B-B14F-4D97-AF65-F5344CB8AC3E}">
        <p14:creationId xmlns:p14="http://schemas.microsoft.com/office/powerpoint/2010/main" val="28853988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076" y="242423"/>
            <a:ext cx="7252716" cy="461665"/>
          </a:xfrm>
          <a:prstGeom prst="rect">
            <a:avLst/>
          </a:prstGeom>
        </p:spPr>
        <p:txBody>
          <a:bodyPr wrap="square">
            <a:spAutoFit/>
          </a:bodyPr>
          <a:lstStyle/>
          <a:p>
            <a:r>
              <a:rPr lang="id-ID" sz="2400" dirty="0"/>
              <a:t>2.3 Algoritma Solusi, Teknik Heuristik Versus Matematika</a:t>
            </a:r>
            <a:endParaRPr lang="en-US" dirty="0"/>
          </a:p>
        </p:txBody>
      </p:sp>
      <p:sp>
        <p:nvSpPr>
          <p:cNvPr id="3" name="Rectangle 2"/>
          <p:cNvSpPr/>
          <p:nvPr/>
        </p:nvSpPr>
        <p:spPr>
          <a:xfrm>
            <a:off x="742950" y="776675"/>
            <a:ext cx="8660892" cy="1200329"/>
          </a:xfrm>
          <a:prstGeom prst="rect">
            <a:avLst/>
          </a:prstGeom>
        </p:spPr>
        <p:txBody>
          <a:bodyPr wrap="square">
            <a:spAutoFit/>
          </a:bodyPr>
          <a:lstStyle/>
          <a:p>
            <a:r>
              <a:rPr lang="en-ID" dirty="0" err="1">
                <a:solidFill>
                  <a:srgbClr val="000000"/>
                </a:solidFill>
                <a:latin typeface="AdvGTIMES-R"/>
              </a:rPr>
              <a:t>Masalah</a:t>
            </a:r>
            <a:r>
              <a:rPr lang="en-ID" dirty="0">
                <a:solidFill>
                  <a:srgbClr val="000000"/>
                </a:solidFill>
                <a:latin typeface="AdvGTIMES-R"/>
              </a:rPr>
              <a:t> </a:t>
            </a:r>
            <a:r>
              <a:rPr lang="en-ID" dirty="0" err="1">
                <a:solidFill>
                  <a:srgbClr val="000000"/>
                </a:solidFill>
                <a:latin typeface="AdvGTIMES-R"/>
              </a:rPr>
              <a:t>optimasi</a:t>
            </a:r>
            <a:r>
              <a:rPr lang="en-ID" dirty="0">
                <a:solidFill>
                  <a:srgbClr val="000000"/>
                </a:solidFill>
                <a:latin typeface="AdvGTIMES-R"/>
              </a:rPr>
              <a:t> yang </a:t>
            </a:r>
            <a:r>
              <a:rPr lang="en-ID" dirty="0" err="1">
                <a:solidFill>
                  <a:srgbClr val="000000"/>
                </a:solidFill>
                <a:latin typeface="AdvGTIMES-R"/>
              </a:rPr>
              <a:t>dibatasi</a:t>
            </a:r>
            <a:r>
              <a:rPr lang="en-ID" dirty="0">
                <a:solidFill>
                  <a:srgbClr val="000000"/>
                </a:solidFill>
                <a:latin typeface="AdvGTIMES-R"/>
              </a:rPr>
              <a:t> </a:t>
            </a:r>
            <a:r>
              <a:rPr lang="en-ID" dirty="0" err="1">
                <a:solidFill>
                  <a:srgbClr val="000000"/>
                </a:solidFill>
                <a:latin typeface="AdvGTIMES-R"/>
              </a:rPr>
              <a:t>seperti</a:t>
            </a:r>
            <a:r>
              <a:rPr lang="en-ID" dirty="0">
                <a:solidFill>
                  <a:srgbClr val="000000"/>
                </a:solidFill>
                <a:latin typeface="AdvGTIMES-R"/>
              </a:rPr>
              <a:t> yang </a:t>
            </a:r>
            <a:r>
              <a:rPr lang="en-ID" dirty="0" err="1">
                <a:solidFill>
                  <a:srgbClr val="000000"/>
                </a:solidFill>
                <a:latin typeface="AdvGTIMES-R"/>
              </a:rPr>
              <a:t>ditunjukkan</a:t>
            </a:r>
            <a:r>
              <a:rPr lang="en-ID" dirty="0">
                <a:solidFill>
                  <a:srgbClr val="000000"/>
                </a:solidFill>
                <a:latin typeface="AdvGTIMES-R"/>
              </a:rPr>
              <a:t> </a:t>
            </a:r>
            <a:r>
              <a:rPr lang="en-ID" dirty="0" err="1">
                <a:solidFill>
                  <a:srgbClr val="000000"/>
                </a:solidFill>
                <a:latin typeface="AdvGTIMES-R"/>
              </a:rPr>
              <a:t>oleh</a:t>
            </a:r>
            <a:r>
              <a:rPr lang="en-ID" dirty="0">
                <a:solidFill>
                  <a:srgbClr val="000000"/>
                </a:solidFill>
                <a:latin typeface="AdvGTIMES-R"/>
              </a:rPr>
              <a:t> (2.2), (2.3) </a:t>
            </a:r>
            <a:r>
              <a:rPr lang="en-ID" dirty="0" err="1">
                <a:solidFill>
                  <a:srgbClr val="000000"/>
                </a:solidFill>
                <a:latin typeface="AdvGTIMES-R"/>
              </a:rPr>
              <a:t>dan</a:t>
            </a:r>
            <a:r>
              <a:rPr lang="en-ID" dirty="0">
                <a:solidFill>
                  <a:srgbClr val="000000"/>
                </a:solidFill>
                <a:latin typeface="AdvGTIMES-R"/>
              </a:rPr>
              <a:t> (2.4) </a:t>
            </a:r>
            <a:r>
              <a:rPr lang="en-ID" dirty="0" err="1">
                <a:solidFill>
                  <a:srgbClr val="000000"/>
                </a:solidFill>
                <a:latin typeface="AdvGTIMES-R"/>
              </a:rPr>
              <a:t>mungkin</a:t>
            </a:r>
            <a:r>
              <a:rPr lang="en-ID" dirty="0">
                <a:solidFill>
                  <a:srgbClr val="000000"/>
                </a:solidFill>
                <a:latin typeface="AdvGTIMES-R"/>
              </a:rPr>
              <a:t> </a:t>
            </a:r>
            <a:r>
              <a:rPr lang="en-ID" dirty="0" err="1">
                <a:solidFill>
                  <a:srgbClr val="000000"/>
                </a:solidFill>
                <a:latin typeface="AdvGTIMES-R"/>
              </a:rPr>
              <a:t>dipecahkan</a:t>
            </a:r>
            <a:r>
              <a:rPr lang="en-ID" dirty="0">
                <a:solidFill>
                  <a:srgbClr val="000000"/>
                </a:solidFill>
                <a:latin typeface="AdvGTIMES-R"/>
              </a:rPr>
              <a:t> </a:t>
            </a:r>
            <a:r>
              <a:rPr lang="en-ID" dirty="0" err="1">
                <a:solidFill>
                  <a:srgbClr val="000000"/>
                </a:solidFill>
                <a:latin typeface="AdvGTIMES-R"/>
              </a:rPr>
              <a:t>oleh</a:t>
            </a:r>
            <a:r>
              <a:rPr lang="en-ID" dirty="0">
                <a:solidFill>
                  <a:srgbClr val="000000"/>
                </a:solidFill>
                <a:latin typeface="AdvGTIMES-R"/>
              </a:rPr>
              <a:t> </a:t>
            </a:r>
            <a:r>
              <a:rPr lang="en-ID" dirty="0" err="1">
                <a:solidFill>
                  <a:srgbClr val="000000"/>
                </a:solidFill>
                <a:latin typeface="AdvGTIMES-R"/>
              </a:rPr>
              <a:t>beberapa</a:t>
            </a:r>
            <a:r>
              <a:rPr lang="en-ID" dirty="0">
                <a:solidFill>
                  <a:srgbClr val="000000"/>
                </a:solidFill>
                <a:latin typeface="AdvGTIMES-R"/>
              </a:rPr>
              <a:t> </a:t>
            </a:r>
            <a:r>
              <a:rPr lang="en-ID" dirty="0" err="1">
                <a:solidFill>
                  <a:srgbClr val="000000"/>
                </a:solidFill>
                <a:latin typeface="AdvGTIMES-R"/>
              </a:rPr>
              <a:t>teknik</a:t>
            </a:r>
            <a:r>
              <a:rPr lang="en-ID" dirty="0">
                <a:solidFill>
                  <a:srgbClr val="000000"/>
                </a:solidFill>
                <a:latin typeface="AdvGTIMES-R"/>
              </a:rPr>
              <a:t> </a:t>
            </a:r>
            <a:r>
              <a:rPr lang="en-ID" dirty="0" err="1">
                <a:solidFill>
                  <a:srgbClr val="000000"/>
                </a:solidFill>
                <a:latin typeface="AdvGTIMES-R"/>
              </a:rPr>
              <a:t>optimasi</a:t>
            </a:r>
            <a:r>
              <a:rPr lang="en-ID" dirty="0">
                <a:solidFill>
                  <a:srgbClr val="000000"/>
                </a:solidFill>
                <a:latin typeface="AdvGTIMES-R"/>
              </a:rPr>
              <a:t> yang </a:t>
            </a:r>
            <a:r>
              <a:rPr lang="en-ID" dirty="0" err="1">
                <a:solidFill>
                  <a:srgbClr val="000000"/>
                </a:solidFill>
                <a:latin typeface="AdvGTIMES-R"/>
              </a:rPr>
              <a:t>ada</a:t>
            </a:r>
            <a:r>
              <a:rPr lang="en-ID" dirty="0">
                <a:solidFill>
                  <a:srgbClr val="000000"/>
                </a:solidFill>
                <a:latin typeface="AdvGTIMES-R"/>
              </a:rPr>
              <a:t>. </a:t>
            </a:r>
            <a:r>
              <a:rPr lang="en-ID" dirty="0" err="1">
                <a:solidFill>
                  <a:srgbClr val="000000"/>
                </a:solidFill>
                <a:latin typeface="AdvGTIMES-R"/>
              </a:rPr>
              <a:t>Teknik</a:t>
            </a:r>
            <a:r>
              <a:rPr lang="en-ID" dirty="0">
                <a:solidFill>
                  <a:srgbClr val="000000"/>
                </a:solidFill>
                <a:latin typeface="AdvGTIMES-R"/>
              </a:rPr>
              <a:t> </a:t>
            </a:r>
            <a:r>
              <a:rPr lang="en-ID" dirty="0" err="1">
                <a:solidFill>
                  <a:srgbClr val="000000"/>
                </a:solidFill>
                <a:latin typeface="AdvGTIMES-R"/>
              </a:rPr>
              <a:t>ini</a:t>
            </a:r>
            <a:r>
              <a:rPr lang="en-ID" dirty="0">
                <a:solidFill>
                  <a:srgbClr val="000000"/>
                </a:solidFill>
                <a:latin typeface="AdvGTIMES-R"/>
              </a:rPr>
              <a:t> </a:t>
            </a:r>
            <a:r>
              <a:rPr lang="en-ID" dirty="0" err="1">
                <a:solidFill>
                  <a:srgbClr val="000000"/>
                </a:solidFill>
                <a:latin typeface="AdvGTIMES-R"/>
              </a:rPr>
              <a:t>mungkin</a:t>
            </a:r>
            <a:r>
              <a:rPr lang="en-ID" dirty="0">
                <a:solidFill>
                  <a:srgbClr val="000000"/>
                </a:solidFill>
                <a:latin typeface="AdvGTIMES-R"/>
              </a:rPr>
              <a:t> </a:t>
            </a:r>
            <a:r>
              <a:rPr lang="en-ID" dirty="0" err="1">
                <a:solidFill>
                  <a:srgbClr val="000000"/>
                </a:solidFill>
                <a:latin typeface="AdvGTIMES-R"/>
              </a:rPr>
              <a:t>umumnya</a:t>
            </a:r>
            <a:r>
              <a:rPr lang="en-ID" dirty="0">
                <a:solidFill>
                  <a:srgbClr val="000000"/>
                </a:solidFill>
                <a:latin typeface="AdvGTIMES-R"/>
              </a:rPr>
              <a:t> </a:t>
            </a:r>
            <a:r>
              <a:rPr lang="en-ID" dirty="0" err="1">
                <a:solidFill>
                  <a:srgbClr val="000000"/>
                </a:solidFill>
                <a:latin typeface="AdvGTIMES-R"/>
              </a:rPr>
              <a:t>tergolong</a:t>
            </a:r>
            <a:r>
              <a:rPr lang="en-ID" dirty="0">
                <a:solidFill>
                  <a:srgbClr val="000000"/>
                </a:solidFill>
                <a:latin typeface="AdvGTIMES-R"/>
              </a:rPr>
              <a:t> </a:t>
            </a:r>
            <a:r>
              <a:rPr lang="en-ID" dirty="0" err="1">
                <a:solidFill>
                  <a:srgbClr val="000000"/>
                </a:solidFill>
                <a:latin typeface="AdvGTIMES-R"/>
              </a:rPr>
              <a:t>matematis</a:t>
            </a:r>
            <a:r>
              <a:rPr lang="en-ID" dirty="0">
                <a:solidFill>
                  <a:srgbClr val="000000"/>
                </a:solidFill>
                <a:latin typeface="AdvGTIMES-R"/>
              </a:rPr>
              <a:t> </a:t>
            </a:r>
            <a:r>
              <a:rPr lang="en-ID" dirty="0" err="1">
                <a:solidFill>
                  <a:srgbClr val="000000"/>
                </a:solidFill>
                <a:latin typeface="AdvGTIMES-R"/>
              </a:rPr>
              <a:t>dan</a:t>
            </a:r>
            <a:r>
              <a:rPr lang="en-ID" dirty="0">
                <a:solidFill>
                  <a:srgbClr val="000000"/>
                </a:solidFill>
                <a:latin typeface="AdvGTIMES-R"/>
              </a:rPr>
              <a:t> </a:t>
            </a:r>
            <a:r>
              <a:rPr lang="en-ID" dirty="0" err="1">
                <a:solidFill>
                  <a:srgbClr val="000000"/>
                </a:solidFill>
                <a:latin typeface="AdvGTIMES-R"/>
              </a:rPr>
              <a:t>heuristik</a:t>
            </a:r>
            <a:r>
              <a:rPr lang="en-ID" dirty="0">
                <a:solidFill>
                  <a:srgbClr val="000000"/>
                </a:solidFill>
                <a:latin typeface="AdvGTIMES-R"/>
              </a:rPr>
              <a:t>. </a:t>
            </a:r>
            <a:r>
              <a:rPr lang="en-ID" dirty="0" err="1">
                <a:solidFill>
                  <a:srgbClr val="000000"/>
                </a:solidFill>
                <a:latin typeface="AdvGTIMES-R"/>
              </a:rPr>
              <a:t>Keduanya</a:t>
            </a:r>
            <a:r>
              <a:rPr lang="en-ID" dirty="0">
                <a:solidFill>
                  <a:srgbClr val="000000"/>
                </a:solidFill>
                <a:latin typeface="AdvGTIMES-R"/>
              </a:rPr>
              <a:t> </a:t>
            </a:r>
            <a:r>
              <a:rPr lang="en-ID" dirty="0" err="1">
                <a:solidFill>
                  <a:srgbClr val="000000"/>
                </a:solidFill>
                <a:latin typeface="AdvGTIMES-R"/>
              </a:rPr>
              <a:t>mendapat</a:t>
            </a:r>
            <a:r>
              <a:rPr lang="en-ID" dirty="0">
                <a:solidFill>
                  <a:srgbClr val="000000"/>
                </a:solidFill>
                <a:latin typeface="AdvGTIMES-R"/>
              </a:rPr>
              <a:t> </a:t>
            </a:r>
            <a:r>
              <a:rPr lang="en-ID" dirty="0" err="1">
                <a:solidFill>
                  <a:srgbClr val="000000"/>
                </a:solidFill>
                <a:latin typeface="AdvGTIMES-R"/>
              </a:rPr>
              <a:t>perhatian</a:t>
            </a:r>
            <a:r>
              <a:rPr lang="en-ID" dirty="0">
                <a:solidFill>
                  <a:srgbClr val="000000"/>
                </a:solidFill>
                <a:latin typeface="AdvGTIMES-R"/>
              </a:rPr>
              <a:t> </a:t>
            </a:r>
            <a:r>
              <a:rPr lang="en-ID" dirty="0" err="1">
                <a:solidFill>
                  <a:srgbClr val="000000"/>
                </a:solidFill>
                <a:latin typeface="AdvGTIMES-R"/>
              </a:rPr>
              <a:t>literatur</a:t>
            </a:r>
            <a:r>
              <a:rPr lang="en-ID" dirty="0">
                <a:solidFill>
                  <a:srgbClr val="000000"/>
                </a:solidFill>
                <a:latin typeface="AdvGTIMES-R"/>
              </a:rPr>
              <a:t> </a:t>
            </a:r>
            <a:r>
              <a:rPr lang="en-ID" dirty="0" err="1">
                <a:solidFill>
                  <a:srgbClr val="000000"/>
                </a:solidFill>
                <a:latin typeface="AdvGTIMES-R"/>
              </a:rPr>
              <a:t>sistem</a:t>
            </a:r>
            <a:r>
              <a:rPr lang="en-ID" dirty="0">
                <a:solidFill>
                  <a:srgbClr val="000000"/>
                </a:solidFill>
                <a:latin typeface="AdvGTIMES-R"/>
              </a:rPr>
              <a:t> </a:t>
            </a:r>
            <a:r>
              <a:rPr lang="en-ID" dirty="0" err="1">
                <a:solidFill>
                  <a:srgbClr val="000000"/>
                </a:solidFill>
                <a:latin typeface="AdvGTIMES-R"/>
              </a:rPr>
              <a:t>tenaga</a:t>
            </a:r>
            <a:r>
              <a:rPr lang="en-ID" dirty="0">
                <a:solidFill>
                  <a:srgbClr val="000000"/>
                </a:solidFill>
                <a:latin typeface="AdvGTIMES-R"/>
              </a:rPr>
              <a:t> </a:t>
            </a:r>
            <a:r>
              <a:rPr lang="en-ID" dirty="0" err="1">
                <a:solidFill>
                  <a:srgbClr val="000000"/>
                </a:solidFill>
                <a:latin typeface="AdvGTIMES-R"/>
              </a:rPr>
              <a:t>Ini</a:t>
            </a:r>
            <a:r>
              <a:rPr lang="en-ID" dirty="0">
                <a:solidFill>
                  <a:srgbClr val="000000"/>
                </a:solidFill>
                <a:latin typeface="AdvGTIMES-R"/>
              </a:rPr>
              <a:t> </a:t>
            </a:r>
            <a:r>
              <a:rPr lang="en-ID" dirty="0" err="1">
                <a:solidFill>
                  <a:srgbClr val="000000"/>
                </a:solidFill>
                <a:latin typeface="AdvGTIMES-R"/>
              </a:rPr>
              <a:t>ditinjau</a:t>
            </a:r>
            <a:r>
              <a:rPr lang="en-ID" dirty="0">
                <a:solidFill>
                  <a:srgbClr val="000000"/>
                </a:solidFill>
                <a:latin typeface="AdvGTIMES-R"/>
              </a:rPr>
              <a:t> </a:t>
            </a:r>
            <a:r>
              <a:rPr lang="en-ID" dirty="0" err="1">
                <a:solidFill>
                  <a:srgbClr val="000000"/>
                </a:solidFill>
                <a:latin typeface="AdvGTIMES-R"/>
              </a:rPr>
              <a:t>dalam</a:t>
            </a:r>
            <a:r>
              <a:rPr lang="en-ID" dirty="0">
                <a:solidFill>
                  <a:srgbClr val="000000"/>
                </a:solidFill>
                <a:latin typeface="AdvGTIMES-R"/>
              </a:rPr>
              <a:t> </a:t>
            </a:r>
            <a:r>
              <a:rPr lang="en-ID" dirty="0" err="1">
                <a:solidFill>
                  <a:srgbClr val="000000"/>
                </a:solidFill>
                <a:latin typeface="AdvGTIMES-R"/>
              </a:rPr>
              <a:t>subbagian</a:t>
            </a:r>
            <a:r>
              <a:rPr lang="en-ID" dirty="0">
                <a:solidFill>
                  <a:srgbClr val="000000"/>
                </a:solidFill>
                <a:latin typeface="AdvGTIMES-R"/>
              </a:rPr>
              <a:t> </a:t>
            </a:r>
            <a:r>
              <a:rPr lang="en-ID" dirty="0" err="1">
                <a:solidFill>
                  <a:srgbClr val="000000"/>
                </a:solidFill>
                <a:latin typeface="AdvGTIMES-R"/>
              </a:rPr>
              <a:t>berikut</a:t>
            </a:r>
            <a:r>
              <a:rPr lang="en-ID" dirty="0">
                <a:solidFill>
                  <a:srgbClr val="000000"/>
                </a:solidFill>
                <a:latin typeface="AdvGTIMES-R"/>
              </a:rPr>
              <a:t>.</a:t>
            </a:r>
            <a:endParaRPr lang="en-US" dirty="0"/>
          </a:p>
        </p:txBody>
      </p:sp>
      <p:sp>
        <p:nvSpPr>
          <p:cNvPr id="4" name="Rectangle 3"/>
          <p:cNvSpPr/>
          <p:nvPr/>
        </p:nvSpPr>
        <p:spPr>
          <a:xfrm>
            <a:off x="174222" y="2209704"/>
            <a:ext cx="3679212" cy="461665"/>
          </a:xfrm>
          <a:prstGeom prst="rect">
            <a:avLst/>
          </a:prstGeom>
        </p:spPr>
        <p:txBody>
          <a:bodyPr wrap="none">
            <a:spAutoFit/>
          </a:bodyPr>
          <a:lstStyle/>
          <a:p>
            <a:r>
              <a:rPr lang="id-ID" sz="2400" dirty="0"/>
              <a:t>2.3.1 Algoritma Matematika</a:t>
            </a:r>
            <a:endParaRPr lang="en-US" dirty="0"/>
          </a:p>
        </p:txBody>
      </p:sp>
      <p:sp>
        <p:nvSpPr>
          <p:cNvPr id="5" name="Rectangle 4"/>
          <p:cNvSpPr/>
          <p:nvPr/>
        </p:nvSpPr>
        <p:spPr>
          <a:xfrm>
            <a:off x="742950" y="2671369"/>
            <a:ext cx="8871204" cy="3139321"/>
          </a:xfrm>
          <a:prstGeom prst="rect">
            <a:avLst/>
          </a:prstGeom>
        </p:spPr>
        <p:txBody>
          <a:bodyPr wrap="square">
            <a:spAutoFit/>
          </a:bodyPr>
          <a:lstStyle/>
          <a:p>
            <a:r>
              <a:rPr lang="en-ID" dirty="0" err="1">
                <a:solidFill>
                  <a:srgbClr val="000000"/>
                </a:solidFill>
                <a:latin typeface="AdvGTIMES-R"/>
              </a:rPr>
              <a:t>Teknik</a:t>
            </a:r>
            <a:r>
              <a:rPr lang="en-ID" dirty="0">
                <a:solidFill>
                  <a:srgbClr val="000000"/>
                </a:solidFill>
                <a:latin typeface="AdvGTIMES-R"/>
              </a:rPr>
              <a:t> </a:t>
            </a:r>
            <a:r>
              <a:rPr lang="en-ID" dirty="0" err="1">
                <a:solidFill>
                  <a:srgbClr val="000000"/>
                </a:solidFill>
                <a:latin typeface="AdvGTIMES-R"/>
              </a:rPr>
              <a:t>optimasi</a:t>
            </a:r>
            <a:r>
              <a:rPr lang="en-ID" dirty="0">
                <a:solidFill>
                  <a:srgbClr val="000000"/>
                </a:solidFill>
                <a:latin typeface="AdvGTIMES-R"/>
              </a:rPr>
              <a:t> </a:t>
            </a:r>
            <a:r>
              <a:rPr lang="en-ID" dirty="0" err="1">
                <a:solidFill>
                  <a:srgbClr val="000000"/>
                </a:solidFill>
                <a:latin typeface="AdvGTIMES-R"/>
              </a:rPr>
              <a:t>matematis</a:t>
            </a:r>
            <a:r>
              <a:rPr lang="en-ID" dirty="0">
                <a:solidFill>
                  <a:srgbClr val="000000"/>
                </a:solidFill>
                <a:latin typeface="AdvGTIMES-R"/>
              </a:rPr>
              <a:t> </a:t>
            </a:r>
            <a:r>
              <a:rPr lang="en-ID" dirty="0" err="1">
                <a:solidFill>
                  <a:srgbClr val="000000"/>
                </a:solidFill>
                <a:latin typeface="AdvGTIMES-R"/>
              </a:rPr>
              <a:t>merumuskan</a:t>
            </a:r>
            <a:r>
              <a:rPr lang="en-ID" dirty="0">
                <a:solidFill>
                  <a:srgbClr val="000000"/>
                </a:solidFill>
                <a:latin typeface="AdvGTIMES-R"/>
              </a:rPr>
              <a:t> </a:t>
            </a:r>
            <a:r>
              <a:rPr lang="en-ID" dirty="0" err="1">
                <a:solidFill>
                  <a:srgbClr val="000000"/>
                </a:solidFill>
                <a:latin typeface="AdvGTIMES-R"/>
              </a:rPr>
              <a:t>masalah</a:t>
            </a:r>
            <a:r>
              <a:rPr lang="en-ID" dirty="0">
                <a:solidFill>
                  <a:srgbClr val="000000"/>
                </a:solidFill>
                <a:latin typeface="AdvGTIMES-R"/>
              </a:rPr>
              <a:t> </a:t>
            </a:r>
            <a:r>
              <a:rPr lang="en-ID" dirty="0" err="1">
                <a:solidFill>
                  <a:srgbClr val="000000"/>
                </a:solidFill>
                <a:latin typeface="AdvGTIMES-R"/>
              </a:rPr>
              <a:t>secara</a:t>
            </a:r>
            <a:r>
              <a:rPr lang="en-ID" dirty="0">
                <a:solidFill>
                  <a:srgbClr val="000000"/>
                </a:solidFill>
                <a:latin typeface="AdvGTIMES-R"/>
              </a:rPr>
              <a:t> </a:t>
            </a:r>
            <a:r>
              <a:rPr lang="en-ID" dirty="0" err="1">
                <a:solidFill>
                  <a:srgbClr val="000000"/>
                </a:solidFill>
                <a:latin typeface="AdvGTIMES-R"/>
              </a:rPr>
              <a:t>matematis</a:t>
            </a:r>
            <a:r>
              <a:rPr lang="en-ID" dirty="0">
                <a:solidFill>
                  <a:srgbClr val="000000"/>
                </a:solidFill>
                <a:latin typeface="AdvGTIMES-R"/>
              </a:rPr>
              <a:t>; </a:t>
            </a:r>
            <a:r>
              <a:rPr lang="en-ID" dirty="0" err="1">
                <a:solidFill>
                  <a:srgbClr val="000000"/>
                </a:solidFill>
                <a:latin typeface="AdvGTIMES-R"/>
              </a:rPr>
              <a:t>seperti</a:t>
            </a:r>
            <a:r>
              <a:rPr lang="en-ID" dirty="0">
                <a:solidFill>
                  <a:srgbClr val="000000"/>
                </a:solidFill>
                <a:latin typeface="AdvGTIMES-R"/>
              </a:rPr>
              <a:t> yang </a:t>
            </a:r>
            <a:r>
              <a:rPr lang="en-ID" dirty="0" err="1">
                <a:solidFill>
                  <a:srgbClr val="000000"/>
                </a:solidFill>
                <a:latin typeface="AdvGTIMES-R"/>
              </a:rPr>
              <a:t>diberikan</a:t>
            </a:r>
            <a:r>
              <a:rPr lang="en-ID" dirty="0">
                <a:solidFill>
                  <a:srgbClr val="000000"/>
                </a:solidFill>
                <a:latin typeface="AdvGTIMES-R"/>
              </a:rPr>
              <a:t> </a:t>
            </a:r>
            <a:r>
              <a:rPr lang="en-ID" dirty="0" err="1">
                <a:solidFill>
                  <a:srgbClr val="000000"/>
                </a:solidFill>
                <a:latin typeface="AdvGTIMES-R"/>
              </a:rPr>
              <a:t>oleh</a:t>
            </a:r>
            <a:r>
              <a:rPr lang="en-ID" dirty="0">
                <a:solidFill>
                  <a:srgbClr val="000000"/>
                </a:solidFill>
                <a:latin typeface="AdvGTIMES-R"/>
              </a:rPr>
              <a:t> (2.2) </a:t>
            </a:r>
            <a:r>
              <a:rPr lang="en-ID" dirty="0" err="1">
                <a:solidFill>
                  <a:srgbClr val="000000"/>
                </a:solidFill>
                <a:latin typeface="AdvGTIMES-R"/>
              </a:rPr>
              <a:t>sampai</a:t>
            </a:r>
            <a:r>
              <a:rPr lang="en-ID" dirty="0">
                <a:solidFill>
                  <a:srgbClr val="000000"/>
                </a:solidFill>
                <a:latin typeface="AdvGTIMES-R"/>
              </a:rPr>
              <a:t> (2.4). </a:t>
            </a:r>
            <a:r>
              <a:rPr lang="en-ID" dirty="0" err="1">
                <a:solidFill>
                  <a:srgbClr val="000000"/>
                </a:solidFill>
                <a:latin typeface="AdvGTIMES-R"/>
              </a:rPr>
              <a:t>Disediakan</a:t>
            </a:r>
            <a:r>
              <a:rPr lang="en-ID" dirty="0">
                <a:solidFill>
                  <a:srgbClr val="000000"/>
                </a:solidFill>
                <a:latin typeface="AdvGTIMES-R"/>
              </a:rPr>
              <a:t> </a:t>
            </a:r>
            <a:r>
              <a:rPr lang="en-ID" dirty="0" err="1">
                <a:solidFill>
                  <a:srgbClr val="000000"/>
                </a:solidFill>
                <a:latin typeface="AdvGTIMES-R"/>
              </a:rPr>
              <a:t>fungsi</a:t>
            </a:r>
            <a:r>
              <a:rPr lang="en-ID" dirty="0">
                <a:solidFill>
                  <a:srgbClr val="000000"/>
                </a:solidFill>
                <a:latin typeface="AdvGTIMES-R"/>
              </a:rPr>
              <a:t> </a:t>
            </a:r>
            <a:r>
              <a:rPr lang="en-ID" dirty="0" err="1">
                <a:solidFill>
                  <a:srgbClr val="000000"/>
                </a:solidFill>
                <a:latin typeface="AdvGTIMES-R"/>
              </a:rPr>
              <a:t>objektif</a:t>
            </a:r>
            <a:r>
              <a:rPr lang="en-ID" dirty="0">
                <a:solidFill>
                  <a:srgbClr val="000000"/>
                </a:solidFill>
                <a:latin typeface="AdvGTIMES-R"/>
              </a:rPr>
              <a:t> </a:t>
            </a:r>
            <a:r>
              <a:rPr lang="en-ID" dirty="0" err="1">
                <a:solidFill>
                  <a:srgbClr val="000000"/>
                </a:solidFill>
                <a:latin typeface="AdvGTIMES-R"/>
              </a:rPr>
              <a:t>dan</a:t>
            </a:r>
            <a:r>
              <a:rPr lang="en-ID" dirty="0">
                <a:solidFill>
                  <a:srgbClr val="000000"/>
                </a:solidFill>
                <a:latin typeface="AdvGTIMES-R"/>
              </a:rPr>
              <a:t> / </a:t>
            </a:r>
            <a:r>
              <a:rPr lang="en-ID" dirty="0" err="1">
                <a:solidFill>
                  <a:srgbClr val="000000"/>
                </a:solidFill>
                <a:latin typeface="AdvGTIMES-R"/>
              </a:rPr>
              <a:t>atau</a:t>
            </a:r>
            <a:r>
              <a:rPr lang="en-ID" dirty="0">
                <a:solidFill>
                  <a:srgbClr val="000000"/>
                </a:solidFill>
                <a:latin typeface="AdvGTIMES-R"/>
              </a:rPr>
              <a:t> </a:t>
            </a:r>
            <a:r>
              <a:rPr lang="en-ID" dirty="0" err="1">
                <a:solidFill>
                  <a:srgbClr val="000000"/>
                </a:solidFill>
                <a:latin typeface="AdvGTIMES-R"/>
              </a:rPr>
              <a:t>kendala</a:t>
            </a:r>
            <a:r>
              <a:rPr lang="en-ID" dirty="0">
                <a:solidFill>
                  <a:srgbClr val="000000"/>
                </a:solidFill>
                <a:latin typeface="AdvGTIMES-R"/>
              </a:rPr>
              <a:t> </a:t>
            </a:r>
            <a:r>
              <a:rPr lang="en-ID" dirty="0" err="1">
                <a:solidFill>
                  <a:srgbClr val="000000"/>
                </a:solidFill>
                <a:latin typeface="AdvGTIMES-R"/>
              </a:rPr>
              <a:t>bersifat</a:t>
            </a:r>
            <a:r>
              <a:rPr lang="en-ID" dirty="0">
                <a:solidFill>
                  <a:srgbClr val="000000"/>
                </a:solidFill>
                <a:latin typeface="AdvGTIMES-R"/>
              </a:rPr>
              <a:t> </a:t>
            </a:r>
            <a:r>
              <a:rPr lang="en-ID" dirty="0" err="1">
                <a:solidFill>
                  <a:srgbClr val="000000"/>
                </a:solidFill>
                <a:latin typeface="AdvGTIMES-R"/>
              </a:rPr>
              <a:t>nonlinier</a:t>
            </a:r>
            <a:r>
              <a:rPr lang="en-ID" dirty="0">
                <a:solidFill>
                  <a:srgbClr val="000000"/>
                </a:solidFill>
                <a:latin typeface="AdvGTIMES-R"/>
              </a:rPr>
              <a:t>, </a:t>
            </a:r>
            <a:r>
              <a:rPr lang="en-ID" dirty="0" err="1">
                <a:solidFill>
                  <a:srgbClr val="000000"/>
                </a:solidFill>
                <a:latin typeface="AdvGTIMES-R"/>
              </a:rPr>
              <a:t>maka</a:t>
            </a:r>
            <a:r>
              <a:rPr lang="en-ID" dirty="0">
                <a:solidFill>
                  <a:srgbClr val="000000"/>
                </a:solidFill>
                <a:latin typeface="AdvGTIMES-R"/>
              </a:rPr>
              <a:t> </a:t>
            </a:r>
            <a:r>
              <a:rPr lang="en-ID" dirty="0" err="1">
                <a:solidFill>
                  <a:srgbClr val="000000"/>
                </a:solidFill>
                <a:latin typeface="AdvGTIMES-R"/>
              </a:rPr>
              <a:t>masalah</a:t>
            </a:r>
            <a:r>
              <a:rPr lang="en-ID" dirty="0">
                <a:solidFill>
                  <a:srgbClr val="000000"/>
                </a:solidFill>
                <a:latin typeface="AdvGTIMES-R"/>
              </a:rPr>
              <a:t> yang </a:t>
            </a:r>
            <a:r>
              <a:rPr lang="en-ID" dirty="0" err="1">
                <a:solidFill>
                  <a:srgbClr val="000000"/>
                </a:solidFill>
                <a:latin typeface="AdvGTIMES-R"/>
              </a:rPr>
              <a:t>dihasilkan</a:t>
            </a:r>
            <a:r>
              <a:rPr lang="en-ID" dirty="0">
                <a:solidFill>
                  <a:srgbClr val="000000"/>
                </a:solidFill>
                <a:latin typeface="AdvGTIMES-R"/>
              </a:rPr>
              <a:t> </a:t>
            </a:r>
            <a:r>
              <a:rPr lang="en-ID" dirty="0" err="1">
                <a:solidFill>
                  <a:srgbClr val="000000"/>
                </a:solidFill>
                <a:latin typeface="AdvGTIMES-R"/>
              </a:rPr>
              <a:t>ditetapkan</a:t>
            </a:r>
            <a:r>
              <a:rPr lang="en-ID" dirty="0">
                <a:solidFill>
                  <a:srgbClr val="000000"/>
                </a:solidFill>
                <a:latin typeface="AdvGTIMES-R"/>
              </a:rPr>
              <a:t> </a:t>
            </a:r>
            <a:r>
              <a:rPr lang="en-ID" dirty="0" err="1">
                <a:solidFill>
                  <a:srgbClr val="000000"/>
                </a:solidFill>
                <a:latin typeface="AdvGTIMES-R"/>
              </a:rPr>
              <a:t>sebagai</a:t>
            </a:r>
            <a:r>
              <a:rPr lang="en-ID" dirty="0">
                <a:solidFill>
                  <a:srgbClr val="000000"/>
                </a:solidFill>
                <a:latin typeface="AdvGTIMES-R"/>
              </a:rPr>
              <a:t> Non Linear Optimization Problem (NLP). </a:t>
            </a:r>
            <a:r>
              <a:rPr lang="en-ID" dirty="0" err="1">
                <a:solidFill>
                  <a:srgbClr val="000000"/>
                </a:solidFill>
                <a:latin typeface="AdvGTIMES-R"/>
              </a:rPr>
              <a:t>Kasus</a:t>
            </a:r>
            <a:r>
              <a:rPr lang="en-ID" dirty="0">
                <a:solidFill>
                  <a:srgbClr val="000000"/>
                </a:solidFill>
                <a:latin typeface="AdvGTIMES-R"/>
              </a:rPr>
              <a:t> </a:t>
            </a:r>
            <a:r>
              <a:rPr lang="en-ID" dirty="0" err="1">
                <a:solidFill>
                  <a:srgbClr val="000000"/>
                </a:solidFill>
                <a:latin typeface="AdvGTIMES-R"/>
              </a:rPr>
              <a:t>khusus</a:t>
            </a:r>
            <a:r>
              <a:rPr lang="en-ID" dirty="0">
                <a:solidFill>
                  <a:srgbClr val="000000"/>
                </a:solidFill>
                <a:latin typeface="AdvGTIMES-R"/>
              </a:rPr>
              <a:t> NLP </a:t>
            </a:r>
            <a:r>
              <a:rPr lang="en-ID" dirty="0" err="1">
                <a:solidFill>
                  <a:srgbClr val="000000"/>
                </a:solidFill>
                <a:latin typeface="AdvGTIMES-R"/>
              </a:rPr>
              <a:t>adalah</a:t>
            </a:r>
            <a:r>
              <a:rPr lang="en-ID" dirty="0">
                <a:solidFill>
                  <a:srgbClr val="000000"/>
                </a:solidFill>
                <a:latin typeface="AdvGTIMES-R"/>
              </a:rPr>
              <a:t> </a:t>
            </a:r>
            <a:r>
              <a:rPr lang="en-ID" dirty="0" err="1">
                <a:solidFill>
                  <a:srgbClr val="000000"/>
                </a:solidFill>
                <a:latin typeface="AdvGTIMES-R"/>
              </a:rPr>
              <a:t>pemrograman</a:t>
            </a:r>
            <a:r>
              <a:rPr lang="en-ID" dirty="0">
                <a:solidFill>
                  <a:srgbClr val="000000"/>
                </a:solidFill>
                <a:latin typeface="AdvGTIMES-R"/>
              </a:rPr>
              <a:t> </a:t>
            </a:r>
            <a:r>
              <a:rPr lang="en-ID" dirty="0" err="1">
                <a:solidFill>
                  <a:srgbClr val="000000"/>
                </a:solidFill>
                <a:latin typeface="AdvGTIMES-R"/>
              </a:rPr>
              <a:t>kuadrat</a:t>
            </a:r>
            <a:r>
              <a:rPr lang="en-ID" dirty="0">
                <a:solidFill>
                  <a:srgbClr val="000000"/>
                </a:solidFill>
                <a:latin typeface="AdvGTIMES-R"/>
              </a:rPr>
              <a:t>  </a:t>
            </a:r>
            <a:r>
              <a:rPr lang="en-ID" dirty="0" err="1">
                <a:solidFill>
                  <a:srgbClr val="000000"/>
                </a:solidFill>
                <a:latin typeface="AdvGTIMES-R"/>
              </a:rPr>
              <a:t>dimana</a:t>
            </a:r>
            <a:r>
              <a:rPr lang="en-ID" dirty="0">
                <a:solidFill>
                  <a:srgbClr val="000000"/>
                </a:solidFill>
                <a:latin typeface="AdvGTIMES-R"/>
              </a:rPr>
              <a:t> </a:t>
            </a:r>
            <a:r>
              <a:rPr lang="en-ID" dirty="0" err="1">
                <a:solidFill>
                  <a:srgbClr val="000000"/>
                </a:solidFill>
                <a:latin typeface="AdvGTIMES-R"/>
              </a:rPr>
              <a:t>fungsi</a:t>
            </a:r>
            <a:r>
              <a:rPr lang="en-ID" dirty="0">
                <a:solidFill>
                  <a:srgbClr val="000000"/>
                </a:solidFill>
                <a:latin typeface="AdvGTIMES-R"/>
              </a:rPr>
              <a:t> </a:t>
            </a:r>
            <a:r>
              <a:rPr lang="en-ID" dirty="0" err="1">
                <a:solidFill>
                  <a:srgbClr val="000000"/>
                </a:solidFill>
                <a:latin typeface="AdvGTIMES-R"/>
              </a:rPr>
              <a:t>objektifnya</a:t>
            </a:r>
            <a:r>
              <a:rPr lang="en-ID" dirty="0">
                <a:solidFill>
                  <a:srgbClr val="000000"/>
                </a:solidFill>
                <a:latin typeface="AdvGTIMES-R"/>
              </a:rPr>
              <a:t> </a:t>
            </a:r>
            <a:r>
              <a:rPr lang="en-ID" dirty="0" err="1">
                <a:solidFill>
                  <a:srgbClr val="000000"/>
                </a:solidFill>
                <a:latin typeface="AdvGTIMES-R"/>
              </a:rPr>
              <a:t>adalah</a:t>
            </a:r>
            <a:r>
              <a:rPr lang="en-ID" dirty="0">
                <a:solidFill>
                  <a:srgbClr val="000000"/>
                </a:solidFill>
                <a:latin typeface="AdvGTIMES-R"/>
              </a:rPr>
              <a:t> </a:t>
            </a:r>
            <a:r>
              <a:rPr lang="en-ID" dirty="0" err="1">
                <a:solidFill>
                  <a:srgbClr val="000000"/>
                </a:solidFill>
                <a:latin typeface="AdvGTIMES-R"/>
              </a:rPr>
              <a:t>fungsi</a:t>
            </a:r>
            <a:r>
              <a:rPr lang="en-ID" dirty="0">
                <a:solidFill>
                  <a:srgbClr val="000000"/>
                </a:solidFill>
                <a:latin typeface="AdvGTIMES-R"/>
              </a:rPr>
              <a:t> </a:t>
            </a:r>
            <a:r>
              <a:rPr lang="en-ID" dirty="0" err="1">
                <a:solidFill>
                  <a:srgbClr val="000000"/>
                </a:solidFill>
                <a:latin typeface="AdvGTIMES-R"/>
              </a:rPr>
              <a:t>kuadrat</a:t>
            </a:r>
            <a:r>
              <a:rPr lang="en-ID" dirty="0">
                <a:solidFill>
                  <a:srgbClr val="000000"/>
                </a:solidFill>
                <a:latin typeface="AdvGTIMES-R"/>
              </a:rPr>
              <a:t> </a:t>
            </a:r>
            <a:r>
              <a:rPr lang="en-ID" dirty="0" err="1">
                <a:solidFill>
                  <a:srgbClr val="000000"/>
                </a:solidFill>
                <a:latin typeface="AdvGTIMES-R"/>
              </a:rPr>
              <a:t>dari</a:t>
            </a:r>
            <a:r>
              <a:rPr lang="en-ID" dirty="0">
                <a:solidFill>
                  <a:srgbClr val="000000"/>
                </a:solidFill>
                <a:latin typeface="AdvGTIMES-R"/>
              </a:rPr>
              <a:t> x. </a:t>
            </a:r>
            <a:r>
              <a:rPr lang="en-ID" dirty="0" err="1">
                <a:solidFill>
                  <a:srgbClr val="000000"/>
                </a:solidFill>
                <a:latin typeface="AdvGTIMES-R"/>
              </a:rPr>
              <a:t>Jika</a:t>
            </a:r>
            <a:r>
              <a:rPr lang="en-ID" dirty="0">
                <a:solidFill>
                  <a:srgbClr val="000000"/>
                </a:solidFill>
                <a:latin typeface="AdvGTIMES-R"/>
              </a:rPr>
              <a:t> </a:t>
            </a:r>
            <a:r>
              <a:rPr lang="en-ID" dirty="0" err="1">
                <a:solidFill>
                  <a:srgbClr val="000000"/>
                </a:solidFill>
                <a:latin typeface="AdvGTIMES-R"/>
              </a:rPr>
              <a:t>keduanyaFungsi</a:t>
            </a:r>
            <a:r>
              <a:rPr lang="en-ID" dirty="0">
                <a:solidFill>
                  <a:srgbClr val="000000"/>
                </a:solidFill>
                <a:latin typeface="AdvGTIMES-R"/>
              </a:rPr>
              <a:t> </a:t>
            </a:r>
            <a:r>
              <a:rPr lang="en-ID" dirty="0" err="1">
                <a:solidFill>
                  <a:srgbClr val="000000"/>
                </a:solidFill>
                <a:latin typeface="AdvGTIMES-R"/>
              </a:rPr>
              <a:t>objektif</a:t>
            </a:r>
            <a:r>
              <a:rPr lang="en-ID" dirty="0">
                <a:solidFill>
                  <a:srgbClr val="000000"/>
                </a:solidFill>
                <a:latin typeface="AdvGTIMES-R"/>
              </a:rPr>
              <a:t> </a:t>
            </a:r>
            <a:r>
              <a:rPr lang="en-ID" dirty="0" err="1">
                <a:solidFill>
                  <a:srgbClr val="000000"/>
                </a:solidFill>
                <a:latin typeface="AdvGTIMES-R"/>
              </a:rPr>
              <a:t>dan</a:t>
            </a:r>
            <a:r>
              <a:rPr lang="en-ID" dirty="0">
                <a:solidFill>
                  <a:srgbClr val="000000"/>
                </a:solidFill>
                <a:latin typeface="AdvGTIMES-R"/>
              </a:rPr>
              <a:t> </a:t>
            </a:r>
            <a:r>
              <a:rPr lang="en-ID" dirty="0" err="1">
                <a:solidFill>
                  <a:srgbClr val="000000"/>
                </a:solidFill>
                <a:latin typeface="AdvGTIMES-R"/>
              </a:rPr>
              <a:t>kendala</a:t>
            </a:r>
            <a:r>
              <a:rPr lang="en-ID" dirty="0">
                <a:solidFill>
                  <a:srgbClr val="000000"/>
                </a:solidFill>
                <a:latin typeface="AdvGTIMES-R"/>
              </a:rPr>
              <a:t> </a:t>
            </a:r>
            <a:r>
              <a:rPr lang="en-ID" dirty="0" err="1">
                <a:solidFill>
                  <a:srgbClr val="000000"/>
                </a:solidFill>
                <a:latin typeface="AdvGTIMES-R"/>
              </a:rPr>
              <a:t>adalah</a:t>
            </a:r>
            <a:r>
              <a:rPr lang="en-ID" dirty="0">
                <a:solidFill>
                  <a:srgbClr val="000000"/>
                </a:solidFill>
                <a:latin typeface="AdvGTIMES-R"/>
              </a:rPr>
              <a:t> </a:t>
            </a:r>
            <a:r>
              <a:rPr lang="en-ID" dirty="0" err="1">
                <a:solidFill>
                  <a:srgbClr val="000000"/>
                </a:solidFill>
                <a:latin typeface="AdvGTIMES-R"/>
              </a:rPr>
              <a:t>fungsi</a:t>
            </a:r>
            <a:r>
              <a:rPr lang="en-ID" dirty="0">
                <a:solidFill>
                  <a:srgbClr val="000000"/>
                </a:solidFill>
                <a:latin typeface="AdvGTIMES-R"/>
              </a:rPr>
              <a:t> linear x, </a:t>
            </a:r>
            <a:r>
              <a:rPr lang="en-ID" dirty="0" err="1">
                <a:solidFill>
                  <a:srgbClr val="000000"/>
                </a:solidFill>
                <a:latin typeface="AdvGTIMES-R"/>
              </a:rPr>
              <a:t>masalahnya</a:t>
            </a:r>
            <a:r>
              <a:rPr lang="en-ID" dirty="0">
                <a:solidFill>
                  <a:srgbClr val="000000"/>
                </a:solidFill>
                <a:latin typeface="AdvGTIMES-R"/>
              </a:rPr>
              <a:t> </a:t>
            </a:r>
            <a:r>
              <a:rPr lang="en-ID" dirty="0" err="1">
                <a:solidFill>
                  <a:srgbClr val="000000"/>
                </a:solidFill>
                <a:latin typeface="AdvGTIMES-R"/>
              </a:rPr>
              <a:t>adalah</a:t>
            </a:r>
            <a:r>
              <a:rPr lang="en-ID" dirty="0">
                <a:solidFill>
                  <a:srgbClr val="000000"/>
                </a:solidFill>
                <a:latin typeface="AdvGTIMES-R"/>
              </a:rPr>
              <a:t> </a:t>
            </a:r>
            <a:r>
              <a:rPr lang="en-ID" dirty="0" err="1">
                <a:solidFill>
                  <a:srgbClr val="000000"/>
                </a:solidFill>
                <a:latin typeface="AdvGTIMES-R"/>
              </a:rPr>
              <a:t>dirunjuk</a:t>
            </a:r>
            <a:r>
              <a:rPr lang="en-ID" dirty="0">
                <a:solidFill>
                  <a:srgbClr val="000000"/>
                </a:solidFill>
                <a:latin typeface="AdvGTIMES-R"/>
              </a:rPr>
              <a:t> </a:t>
            </a:r>
            <a:r>
              <a:rPr lang="en-ID" dirty="0" err="1">
                <a:solidFill>
                  <a:srgbClr val="000000"/>
                </a:solidFill>
                <a:latin typeface="AdvGTIMES-R"/>
              </a:rPr>
              <a:t>sebagai</a:t>
            </a:r>
            <a:r>
              <a:rPr lang="en-ID" dirty="0">
                <a:solidFill>
                  <a:srgbClr val="000000"/>
                </a:solidFill>
                <a:latin typeface="AdvGTIMES-R"/>
              </a:rPr>
              <a:t> </a:t>
            </a:r>
            <a:r>
              <a:rPr lang="en-ID" dirty="0" err="1">
                <a:solidFill>
                  <a:srgbClr val="000000"/>
                </a:solidFill>
                <a:latin typeface="AdvGTIMES-R"/>
              </a:rPr>
              <a:t>masalah</a:t>
            </a:r>
            <a:r>
              <a:rPr lang="en-ID" dirty="0">
                <a:solidFill>
                  <a:srgbClr val="000000"/>
                </a:solidFill>
                <a:latin typeface="AdvGTIMES-R"/>
              </a:rPr>
              <a:t> Linear Programming (LP). </a:t>
            </a:r>
            <a:r>
              <a:rPr lang="en-ID" dirty="0" err="1">
                <a:solidFill>
                  <a:srgbClr val="000000"/>
                </a:solidFill>
                <a:latin typeface="AdvGTIMES-R"/>
              </a:rPr>
              <a:t>Kategori</a:t>
            </a:r>
            <a:r>
              <a:rPr lang="en-ID" dirty="0">
                <a:solidFill>
                  <a:srgbClr val="000000"/>
                </a:solidFill>
                <a:latin typeface="AdvGTIMES-R"/>
              </a:rPr>
              <a:t> lain </a:t>
            </a:r>
            <a:r>
              <a:rPr lang="en-ID" dirty="0" err="1">
                <a:solidFill>
                  <a:srgbClr val="000000"/>
                </a:solidFill>
                <a:latin typeface="AdvGTIMES-R"/>
              </a:rPr>
              <a:t>mungkin</a:t>
            </a:r>
            <a:r>
              <a:rPr lang="en-ID" dirty="0">
                <a:solidFill>
                  <a:srgbClr val="000000"/>
                </a:solidFill>
                <a:latin typeface="AdvGTIMES-R"/>
              </a:rPr>
              <a:t> juga </a:t>
            </a:r>
            <a:r>
              <a:rPr lang="en-ID" dirty="0" err="1">
                <a:solidFill>
                  <a:srgbClr val="000000"/>
                </a:solidFill>
                <a:latin typeface="AdvGTIMES-R"/>
              </a:rPr>
              <a:t>diidentifikasi</a:t>
            </a:r>
            <a:r>
              <a:rPr lang="en-ID" dirty="0">
                <a:solidFill>
                  <a:srgbClr val="000000"/>
                </a:solidFill>
                <a:latin typeface="AdvGTIMES-R"/>
              </a:rPr>
              <a:t> </a:t>
            </a:r>
            <a:r>
              <a:rPr lang="en-ID" dirty="0" err="1">
                <a:solidFill>
                  <a:srgbClr val="000000"/>
                </a:solidFill>
                <a:latin typeface="AdvGTIMES-R"/>
              </a:rPr>
              <a:t>berdasarkan</a:t>
            </a:r>
            <a:r>
              <a:rPr lang="en-ID" dirty="0">
                <a:solidFill>
                  <a:srgbClr val="000000"/>
                </a:solidFill>
                <a:latin typeface="AdvGTIMES-R"/>
              </a:rPr>
              <a:t> </a:t>
            </a:r>
            <a:r>
              <a:rPr lang="en-ID" dirty="0" err="1">
                <a:solidFill>
                  <a:srgbClr val="000000"/>
                </a:solidFill>
                <a:latin typeface="AdvGTIMES-R"/>
              </a:rPr>
              <a:t>sifat</a:t>
            </a:r>
            <a:r>
              <a:rPr lang="en-ID" dirty="0">
                <a:solidFill>
                  <a:srgbClr val="000000"/>
                </a:solidFill>
                <a:latin typeface="AdvGTIMES-R"/>
              </a:rPr>
              <a:t> </a:t>
            </a:r>
            <a:r>
              <a:rPr lang="en-ID" dirty="0" err="1">
                <a:solidFill>
                  <a:srgbClr val="000000"/>
                </a:solidFill>
                <a:latin typeface="AdvGTIMES-R"/>
              </a:rPr>
              <a:t>dari</a:t>
            </a:r>
            <a:r>
              <a:rPr lang="en-ID" dirty="0">
                <a:solidFill>
                  <a:srgbClr val="000000"/>
                </a:solidFill>
                <a:latin typeface="AdvGTIMES-R"/>
              </a:rPr>
              <a:t> </a:t>
            </a:r>
            <a:r>
              <a:rPr lang="en-ID" dirty="0" err="1">
                <a:solidFill>
                  <a:srgbClr val="000000"/>
                </a:solidFill>
                <a:latin typeface="AdvGTIMES-R"/>
              </a:rPr>
              <a:t>variabel</a:t>
            </a:r>
            <a:r>
              <a:rPr lang="en-ID" dirty="0">
                <a:solidFill>
                  <a:srgbClr val="000000"/>
                </a:solidFill>
                <a:latin typeface="AdvGTIMES-R"/>
              </a:rPr>
              <a:t>. </a:t>
            </a:r>
            <a:r>
              <a:rPr lang="en-ID" dirty="0" err="1">
                <a:solidFill>
                  <a:srgbClr val="000000"/>
                </a:solidFill>
                <a:latin typeface="AdvGTIMES-R"/>
              </a:rPr>
              <a:t>Misalnya</a:t>
            </a:r>
            <a:r>
              <a:rPr lang="en-ID" dirty="0">
                <a:solidFill>
                  <a:srgbClr val="000000"/>
                </a:solidFill>
                <a:latin typeface="AdvGTIMES-R"/>
              </a:rPr>
              <a:t>, </a:t>
            </a:r>
            <a:r>
              <a:rPr lang="en-ID" dirty="0" err="1">
                <a:solidFill>
                  <a:srgbClr val="000000"/>
                </a:solidFill>
                <a:latin typeface="AdvGTIMES-R"/>
              </a:rPr>
              <a:t>jika</a:t>
            </a:r>
            <a:r>
              <a:rPr lang="en-ID" dirty="0">
                <a:solidFill>
                  <a:srgbClr val="000000"/>
                </a:solidFill>
                <a:latin typeface="AdvGTIMES-R"/>
              </a:rPr>
              <a:t> x </a:t>
            </a:r>
            <a:r>
              <a:rPr lang="en-ID" dirty="0" err="1">
                <a:solidFill>
                  <a:srgbClr val="000000"/>
                </a:solidFill>
                <a:latin typeface="AdvGTIMES-R"/>
              </a:rPr>
              <a:t>adalah</a:t>
            </a:r>
            <a:r>
              <a:rPr lang="en-ID" dirty="0">
                <a:solidFill>
                  <a:srgbClr val="000000"/>
                </a:solidFill>
                <a:latin typeface="AdvGTIMES-R"/>
              </a:rPr>
              <a:t> </a:t>
            </a:r>
            <a:r>
              <a:rPr lang="en-ID" dirty="0" err="1">
                <a:solidFill>
                  <a:srgbClr val="000000"/>
                </a:solidFill>
                <a:latin typeface="AdvGTIMES-R"/>
              </a:rPr>
              <a:t>tipe</a:t>
            </a:r>
            <a:r>
              <a:rPr lang="en-ID" dirty="0">
                <a:solidFill>
                  <a:srgbClr val="000000"/>
                </a:solidFill>
                <a:latin typeface="AdvGTIMES-R"/>
              </a:rPr>
              <a:t> </a:t>
            </a:r>
            <a:r>
              <a:rPr lang="en-ID" dirty="0" err="1">
                <a:solidFill>
                  <a:srgbClr val="000000"/>
                </a:solidFill>
                <a:latin typeface="AdvGTIMES-R"/>
              </a:rPr>
              <a:t>integer,Masalahnya</a:t>
            </a:r>
            <a:r>
              <a:rPr lang="en-ID" dirty="0">
                <a:solidFill>
                  <a:srgbClr val="000000"/>
                </a:solidFill>
                <a:latin typeface="AdvGTIMES-R"/>
              </a:rPr>
              <a:t> </a:t>
            </a:r>
            <a:r>
              <a:rPr lang="en-ID" dirty="0" err="1">
                <a:solidFill>
                  <a:srgbClr val="000000"/>
                </a:solidFill>
                <a:latin typeface="AdvGTIMES-R"/>
              </a:rPr>
              <a:t>dilambangkan</a:t>
            </a:r>
            <a:r>
              <a:rPr lang="en-ID" dirty="0">
                <a:solidFill>
                  <a:srgbClr val="000000"/>
                </a:solidFill>
                <a:latin typeface="AdvGTIMES-R"/>
              </a:rPr>
              <a:t> </a:t>
            </a:r>
            <a:r>
              <a:rPr lang="en-ID" dirty="0" err="1">
                <a:solidFill>
                  <a:srgbClr val="000000"/>
                </a:solidFill>
                <a:latin typeface="AdvGTIMES-R"/>
              </a:rPr>
              <a:t>dengan</a:t>
            </a:r>
            <a:r>
              <a:rPr lang="en-ID" dirty="0">
                <a:solidFill>
                  <a:srgbClr val="000000"/>
                </a:solidFill>
                <a:latin typeface="AdvGTIMES-R"/>
              </a:rPr>
              <a:t> Integer Programming (IP). </a:t>
            </a:r>
            <a:r>
              <a:rPr lang="en-ID" dirty="0" err="1">
                <a:solidFill>
                  <a:srgbClr val="000000"/>
                </a:solidFill>
                <a:latin typeface="AdvGTIMES-R"/>
              </a:rPr>
              <a:t>Campuran</a:t>
            </a:r>
            <a:r>
              <a:rPr lang="en-ID" dirty="0">
                <a:solidFill>
                  <a:srgbClr val="000000"/>
                </a:solidFill>
                <a:latin typeface="AdvGTIMES-R"/>
              </a:rPr>
              <a:t> </a:t>
            </a:r>
            <a:r>
              <a:rPr lang="en-ID" dirty="0" err="1">
                <a:solidFill>
                  <a:srgbClr val="000000"/>
                </a:solidFill>
                <a:latin typeface="AdvGTIMES-R"/>
              </a:rPr>
              <a:t>jenis</a:t>
            </a:r>
            <a:r>
              <a:rPr lang="en-ID" dirty="0">
                <a:solidFill>
                  <a:srgbClr val="000000"/>
                </a:solidFill>
                <a:latin typeface="AdvGTIMES-R"/>
              </a:rPr>
              <a:t> </a:t>
            </a:r>
            <a:r>
              <a:rPr lang="en-ID" dirty="0" err="1">
                <a:solidFill>
                  <a:srgbClr val="000000"/>
                </a:solidFill>
                <a:latin typeface="AdvGTIMES-R"/>
              </a:rPr>
              <a:t>seperti</a:t>
            </a:r>
            <a:r>
              <a:rPr lang="en-ID" dirty="0">
                <a:solidFill>
                  <a:srgbClr val="000000"/>
                </a:solidFill>
                <a:latin typeface="AdvGTIMES-R"/>
              </a:rPr>
              <a:t> MILP (Mixed Integer Linear Programming) </a:t>
            </a:r>
            <a:r>
              <a:rPr lang="en-ID" dirty="0" err="1">
                <a:solidFill>
                  <a:srgbClr val="000000"/>
                </a:solidFill>
                <a:latin typeface="AdvGTIMES-R"/>
              </a:rPr>
              <a:t>mungkin</a:t>
            </a:r>
            <a:r>
              <a:rPr lang="en-ID" dirty="0">
                <a:solidFill>
                  <a:srgbClr val="000000"/>
                </a:solidFill>
                <a:latin typeface="AdvGTIMES-R"/>
              </a:rPr>
              <a:t> juga </a:t>
            </a:r>
            <a:r>
              <a:rPr lang="en-ID" dirty="0" err="1">
                <a:solidFill>
                  <a:srgbClr val="000000"/>
                </a:solidFill>
                <a:latin typeface="AdvGTIMES-R"/>
              </a:rPr>
              <a:t>ada</a:t>
            </a:r>
            <a:r>
              <a:rPr lang="en-ID" dirty="0">
                <a:solidFill>
                  <a:srgbClr val="000000"/>
                </a:solidFill>
                <a:latin typeface="AdvGTIMES-R"/>
              </a:rPr>
              <a:t> </a:t>
            </a:r>
            <a:r>
              <a:rPr lang="en-ID" dirty="0" err="1">
                <a:solidFill>
                  <a:srgbClr val="000000"/>
                </a:solidFill>
                <a:latin typeface="AdvGTIMES-R"/>
              </a:rPr>
              <a:t>dimana</a:t>
            </a:r>
            <a:r>
              <a:rPr lang="en-ID" dirty="0">
                <a:solidFill>
                  <a:srgbClr val="000000"/>
                </a:solidFill>
                <a:latin typeface="AdvGTIMES-R"/>
              </a:rPr>
              <a:t> </a:t>
            </a:r>
            <a:r>
              <a:rPr lang="en-ID" dirty="0" err="1">
                <a:solidFill>
                  <a:srgbClr val="000000"/>
                </a:solidFill>
                <a:latin typeface="AdvGTIMES-R"/>
              </a:rPr>
              <a:t>variabelnya</a:t>
            </a:r>
            <a:r>
              <a:rPr lang="en-ID" dirty="0">
                <a:solidFill>
                  <a:srgbClr val="000000"/>
                </a:solidFill>
                <a:latin typeface="AdvGTIMES-R"/>
              </a:rPr>
              <a:t> </a:t>
            </a:r>
            <a:r>
              <a:rPr lang="en-ID" dirty="0" err="1">
                <a:solidFill>
                  <a:srgbClr val="000000"/>
                </a:solidFill>
                <a:latin typeface="AdvGTIMES-R"/>
              </a:rPr>
              <a:t>mungkin</a:t>
            </a:r>
            <a:r>
              <a:rPr lang="en-ID" dirty="0">
                <a:solidFill>
                  <a:srgbClr val="000000"/>
                </a:solidFill>
                <a:latin typeface="AdvGTIMES-R"/>
              </a:rPr>
              <a:t> </a:t>
            </a:r>
            <a:r>
              <a:rPr lang="en-ID" dirty="0" err="1">
                <a:solidFill>
                  <a:srgbClr val="000000"/>
                </a:solidFill>
                <a:latin typeface="AdvGTIMES-R"/>
              </a:rPr>
              <a:t>keduanya</a:t>
            </a:r>
            <a:r>
              <a:rPr lang="en-ID" dirty="0">
                <a:solidFill>
                  <a:srgbClr val="000000"/>
                </a:solidFill>
                <a:latin typeface="AdvGTIMES-R"/>
              </a:rPr>
              <a:t> real </a:t>
            </a:r>
            <a:r>
              <a:rPr lang="en-ID" dirty="0" err="1">
                <a:solidFill>
                  <a:srgbClr val="000000"/>
                </a:solidFill>
                <a:latin typeface="AdvGTIMES-R"/>
              </a:rPr>
              <a:t>dan</a:t>
            </a:r>
            <a:r>
              <a:rPr lang="en-ID" dirty="0">
                <a:solidFill>
                  <a:srgbClr val="000000"/>
                </a:solidFill>
                <a:latin typeface="AdvGTIMES-R"/>
              </a:rPr>
              <a:t> integer, </a:t>
            </a:r>
            <a:r>
              <a:rPr lang="en-ID" dirty="0" err="1">
                <a:solidFill>
                  <a:srgbClr val="000000"/>
                </a:solidFill>
                <a:latin typeface="AdvGTIMES-R"/>
              </a:rPr>
              <a:t>masalahnya</a:t>
            </a:r>
            <a:r>
              <a:rPr lang="en-ID" dirty="0">
                <a:solidFill>
                  <a:srgbClr val="000000"/>
                </a:solidFill>
                <a:latin typeface="AdvGTIMES-R"/>
              </a:rPr>
              <a:t> juga </a:t>
            </a:r>
            <a:r>
              <a:rPr lang="en-ID" dirty="0" err="1">
                <a:solidFill>
                  <a:srgbClr val="000000"/>
                </a:solidFill>
                <a:latin typeface="AdvGTIMES-R"/>
              </a:rPr>
              <a:t>tipe</a:t>
            </a:r>
            <a:r>
              <a:rPr lang="en-ID" dirty="0">
                <a:solidFill>
                  <a:srgbClr val="000000"/>
                </a:solidFill>
                <a:latin typeface="AdvGTIMES-R"/>
              </a:rPr>
              <a:t> LP.</a:t>
            </a:r>
            <a:endParaRPr lang="en-US" dirty="0"/>
          </a:p>
        </p:txBody>
      </p:sp>
      <p:sp>
        <p:nvSpPr>
          <p:cNvPr id="6" name="Date Placeholder 5"/>
          <p:cNvSpPr>
            <a:spLocks noGrp="1"/>
          </p:cNvSpPr>
          <p:nvPr>
            <p:ph type="dt" sz="half" idx="10"/>
          </p:nvPr>
        </p:nvSpPr>
        <p:spPr/>
        <p:txBody>
          <a:bodyPr/>
          <a:lstStyle/>
          <a:p>
            <a:fld id="{F69EE6E7-1B9C-40EF-9E2C-19917B1F2E26}" type="datetime9">
              <a:rPr lang="en-US" smtClean="0"/>
              <a:t>10/18/2017 1:14:56 PM</a:t>
            </a:fld>
            <a:endParaRPr lang="en-US"/>
          </a:p>
        </p:txBody>
      </p:sp>
      <p:sp>
        <p:nvSpPr>
          <p:cNvPr id="7" name="Slide Number Placeholder 6"/>
          <p:cNvSpPr>
            <a:spLocks noGrp="1"/>
          </p:cNvSpPr>
          <p:nvPr>
            <p:ph type="sldNum" sz="quarter" idx="12"/>
          </p:nvPr>
        </p:nvSpPr>
        <p:spPr/>
        <p:txBody>
          <a:bodyPr/>
          <a:lstStyle/>
          <a:p>
            <a:fld id="{C7448EEC-1D14-4DD9-B8EB-772171F61A1D}" type="slidenum">
              <a:rPr lang="en-US" smtClean="0"/>
              <a:t>38</a:t>
            </a:fld>
            <a:endParaRPr lang="en-US"/>
          </a:p>
        </p:txBody>
      </p:sp>
    </p:spTree>
    <p:extLst>
      <p:ext uri="{BB962C8B-B14F-4D97-AF65-F5344CB8AC3E}">
        <p14:creationId xmlns:p14="http://schemas.microsoft.com/office/powerpoint/2010/main" val="20399796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4860" y="375333"/>
            <a:ext cx="8642604" cy="2031325"/>
          </a:xfrm>
          <a:prstGeom prst="rect">
            <a:avLst/>
          </a:prstGeom>
        </p:spPr>
        <p:txBody>
          <a:bodyPr wrap="square">
            <a:spAutoFit/>
          </a:bodyPr>
          <a:lstStyle/>
          <a:p>
            <a:r>
              <a:rPr lang="en-ID" dirty="0" err="1">
                <a:latin typeface="AdvGTIMES-R"/>
              </a:rPr>
              <a:t>Untuk</a:t>
            </a:r>
            <a:r>
              <a:rPr lang="en-ID" dirty="0">
                <a:latin typeface="AdvGTIMES-R"/>
              </a:rPr>
              <a:t> </a:t>
            </a:r>
            <a:r>
              <a:rPr lang="en-ID" dirty="0" err="1">
                <a:latin typeface="AdvGTIMES-R"/>
              </a:rPr>
              <a:t>formulasi</a:t>
            </a:r>
            <a:r>
              <a:rPr lang="en-ID" dirty="0">
                <a:latin typeface="AdvGTIMES-R"/>
              </a:rPr>
              <a:t> </a:t>
            </a:r>
            <a:r>
              <a:rPr lang="en-ID" dirty="0" err="1">
                <a:latin typeface="AdvGTIMES-R"/>
              </a:rPr>
              <a:t>berbasis</a:t>
            </a:r>
            <a:r>
              <a:rPr lang="en-ID" dirty="0">
                <a:latin typeface="AdvGTIMES-R"/>
              </a:rPr>
              <a:t> </a:t>
            </a:r>
            <a:r>
              <a:rPr lang="en-ID" dirty="0" err="1">
                <a:latin typeface="AdvGTIMES-R"/>
              </a:rPr>
              <a:t>matematika</a:t>
            </a:r>
            <a:r>
              <a:rPr lang="en-ID" dirty="0">
                <a:latin typeface="AdvGTIMES-R"/>
              </a:rPr>
              <a:t>, </a:t>
            </a:r>
            <a:r>
              <a:rPr lang="en-ID" dirty="0" err="1">
                <a:latin typeface="AdvGTIMES-R"/>
              </a:rPr>
              <a:t>beberapa</a:t>
            </a:r>
            <a:r>
              <a:rPr lang="en-ID" dirty="0">
                <a:latin typeface="AdvGTIMES-R"/>
              </a:rPr>
              <a:t> </a:t>
            </a:r>
            <a:r>
              <a:rPr lang="en-ID" dirty="0" err="1">
                <a:latin typeface="AdvGTIMES-R"/>
              </a:rPr>
              <a:t>algoritma</a:t>
            </a:r>
            <a:r>
              <a:rPr lang="en-ID" dirty="0">
                <a:latin typeface="AdvGTIMES-R"/>
              </a:rPr>
              <a:t> </a:t>
            </a:r>
            <a:r>
              <a:rPr lang="en-ID" dirty="0" err="1">
                <a:latin typeface="AdvGTIMES-R"/>
              </a:rPr>
              <a:t>sejauh</a:t>
            </a:r>
            <a:r>
              <a:rPr lang="en-ID" dirty="0">
                <a:latin typeface="AdvGTIMES-R"/>
              </a:rPr>
              <a:t> </a:t>
            </a:r>
            <a:r>
              <a:rPr lang="en-ID" dirty="0" err="1">
                <a:latin typeface="AdvGTIMES-R"/>
              </a:rPr>
              <a:t>ini</a:t>
            </a:r>
            <a:r>
              <a:rPr lang="en-ID" dirty="0">
                <a:latin typeface="AdvGTIMES-R"/>
              </a:rPr>
              <a:t> </a:t>
            </a:r>
            <a:r>
              <a:rPr lang="en-ID" dirty="0" err="1">
                <a:latin typeface="AdvGTIMES-R"/>
              </a:rPr>
              <a:t>telah</a:t>
            </a:r>
            <a:r>
              <a:rPr lang="en-ID" dirty="0">
                <a:latin typeface="AdvGTIMES-R"/>
              </a:rPr>
              <a:t> </a:t>
            </a:r>
            <a:r>
              <a:rPr lang="en-ID" dirty="0" err="1">
                <a:latin typeface="AdvGTIMES-R"/>
              </a:rPr>
              <a:t>dilakukandikembangkan</a:t>
            </a:r>
            <a:r>
              <a:rPr lang="en-ID" dirty="0">
                <a:latin typeface="AdvGTIMES-R"/>
              </a:rPr>
              <a:t>; </a:t>
            </a:r>
            <a:r>
              <a:rPr lang="en-ID" dirty="0" err="1">
                <a:latin typeface="AdvGTIMES-R"/>
              </a:rPr>
              <a:t>Berdasarkan</a:t>
            </a:r>
            <a:r>
              <a:rPr lang="en-ID" dirty="0">
                <a:latin typeface="AdvGTIMES-R"/>
              </a:rPr>
              <a:t> </a:t>
            </a:r>
            <a:r>
              <a:rPr lang="en-ID" dirty="0" err="1">
                <a:latin typeface="AdvGTIMES-R"/>
              </a:rPr>
              <a:t>beberapa</a:t>
            </a:r>
            <a:r>
              <a:rPr lang="en-ID" dirty="0">
                <a:latin typeface="AdvGTIMES-R"/>
              </a:rPr>
              <a:t> </a:t>
            </a:r>
            <a:r>
              <a:rPr lang="en-ID" dirty="0" err="1">
                <a:latin typeface="AdvGTIMES-R"/>
              </a:rPr>
              <a:t>perangkat</a:t>
            </a:r>
            <a:r>
              <a:rPr lang="en-ID" dirty="0">
                <a:latin typeface="AdvGTIMES-R"/>
              </a:rPr>
              <a:t> </a:t>
            </a:r>
            <a:r>
              <a:rPr lang="en-ID" dirty="0" err="1">
                <a:latin typeface="AdvGTIMES-R"/>
              </a:rPr>
              <a:t>lunak</a:t>
            </a:r>
            <a:r>
              <a:rPr lang="en-ID" dirty="0">
                <a:latin typeface="AdvGTIMES-R"/>
              </a:rPr>
              <a:t> </a:t>
            </a:r>
            <a:r>
              <a:rPr lang="en-ID" dirty="0" err="1">
                <a:latin typeface="AdvGTIMES-R"/>
              </a:rPr>
              <a:t>komersial</a:t>
            </a:r>
            <a:r>
              <a:rPr lang="en-ID" dirty="0">
                <a:latin typeface="AdvGTIMES-R"/>
              </a:rPr>
              <a:t> juga </a:t>
            </a:r>
            <a:r>
              <a:rPr lang="en-ID" dirty="0" err="1">
                <a:latin typeface="AdvGTIMES-R"/>
              </a:rPr>
              <a:t>telah</a:t>
            </a:r>
            <a:r>
              <a:rPr lang="en-ID" dirty="0">
                <a:latin typeface="AdvGTIMES-R"/>
              </a:rPr>
              <a:t> </a:t>
            </a:r>
            <a:r>
              <a:rPr lang="en-ID" dirty="0" err="1">
                <a:latin typeface="AdvGTIMES-R"/>
              </a:rPr>
              <a:t>dihasilkan</a:t>
            </a:r>
            <a:r>
              <a:rPr lang="en-ID" dirty="0">
                <a:latin typeface="AdvGTIMES-R"/>
              </a:rPr>
              <a:t>. </a:t>
            </a:r>
            <a:r>
              <a:rPr lang="en-ID" dirty="0" err="1">
                <a:latin typeface="AdvGTIMES-R"/>
              </a:rPr>
              <a:t>Pada</a:t>
            </a:r>
            <a:r>
              <a:rPr lang="en-ID" dirty="0">
                <a:latin typeface="AdvGTIMES-R"/>
              </a:rPr>
              <a:t> </a:t>
            </a:r>
            <a:r>
              <a:rPr lang="en-ID" dirty="0" err="1">
                <a:latin typeface="AdvGTIMES-R"/>
              </a:rPr>
              <a:t>subbagian</a:t>
            </a:r>
            <a:r>
              <a:rPr lang="en-ID" dirty="0">
                <a:latin typeface="AdvGTIMES-R"/>
              </a:rPr>
              <a:t> </a:t>
            </a:r>
            <a:r>
              <a:rPr lang="en-ID" dirty="0" err="1">
                <a:latin typeface="AdvGTIMES-R"/>
              </a:rPr>
              <a:t>berikut</a:t>
            </a:r>
            <a:r>
              <a:rPr lang="en-ID" dirty="0">
                <a:latin typeface="AdvGTIMES-R"/>
              </a:rPr>
              <a:t>, kami </a:t>
            </a:r>
            <a:r>
              <a:rPr lang="en-ID" dirty="0" err="1">
                <a:latin typeface="AdvGTIMES-R"/>
              </a:rPr>
              <a:t>meninjau</a:t>
            </a:r>
            <a:r>
              <a:rPr lang="en-ID" dirty="0">
                <a:latin typeface="AdvGTIMES-R"/>
              </a:rPr>
              <a:t> </a:t>
            </a:r>
            <a:r>
              <a:rPr lang="en-ID" dirty="0" err="1">
                <a:latin typeface="AdvGTIMES-R"/>
              </a:rPr>
              <a:t>secara</a:t>
            </a:r>
            <a:r>
              <a:rPr lang="en-ID" dirty="0">
                <a:latin typeface="AdvGTIMES-R"/>
              </a:rPr>
              <a:t> </a:t>
            </a:r>
            <a:r>
              <a:rPr lang="en-ID" dirty="0" err="1">
                <a:latin typeface="AdvGTIMES-R"/>
              </a:rPr>
              <a:t>singkat</a:t>
            </a:r>
            <a:r>
              <a:rPr lang="en-ID" dirty="0">
                <a:latin typeface="AdvGTIMES-R"/>
              </a:rPr>
              <a:t> </a:t>
            </a:r>
            <a:r>
              <a:rPr lang="en-ID" dirty="0" err="1">
                <a:latin typeface="AdvGTIMES-R"/>
              </a:rPr>
              <a:t>algoritme</a:t>
            </a:r>
            <a:r>
              <a:rPr lang="en-ID" dirty="0">
                <a:latin typeface="AdvGTIMES-R"/>
              </a:rPr>
              <a:t> </a:t>
            </a:r>
            <a:r>
              <a:rPr lang="en-ID" dirty="0" err="1">
                <a:latin typeface="AdvGTIMES-R"/>
              </a:rPr>
              <a:t>ini</a:t>
            </a:r>
            <a:r>
              <a:rPr lang="en-ID" dirty="0">
                <a:latin typeface="AdvGTIMES-R"/>
              </a:rPr>
              <a:t>. Kita </a:t>
            </a:r>
            <a:r>
              <a:rPr lang="en-ID" dirty="0" err="1">
                <a:latin typeface="AdvGTIMES-R"/>
              </a:rPr>
              <a:t>harus</a:t>
            </a:r>
            <a:r>
              <a:rPr lang="en-ID" dirty="0">
                <a:latin typeface="AdvGTIMES-R"/>
              </a:rPr>
              <a:t>, </a:t>
            </a:r>
            <a:r>
              <a:rPr lang="en-ID" dirty="0" err="1">
                <a:latin typeface="AdvGTIMES-R"/>
              </a:rPr>
              <a:t>Namun</a:t>
            </a:r>
            <a:r>
              <a:rPr lang="en-ID" dirty="0">
                <a:latin typeface="AdvGTIMES-R"/>
              </a:rPr>
              <a:t>, </a:t>
            </a:r>
            <a:r>
              <a:rPr lang="en-ID" dirty="0" err="1">
                <a:latin typeface="AdvGTIMES-R"/>
              </a:rPr>
              <a:t>perhatikan</a:t>
            </a:r>
            <a:r>
              <a:rPr lang="en-ID" dirty="0">
                <a:latin typeface="AdvGTIMES-R"/>
              </a:rPr>
              <a:t> </a:t>
            </a:r>
            <a:r>
              <a:rPr lang="en-ID" dirty="0" err="1">
                <a:latin typeface="AdvGTIMES-R"/>
              </a:rPr>
              <a:t>bahwa</a:t>
            </a:r>
            <a:r>
              <a:rPr lang="en-ID" dirty="0">
                <a:latin typeface="AdvGTIMES-R"/>
              </a:rPr>
              <a:t> </a:t>
            </a:r>
            <a:r>
              <a:rPr lang="en-ID" dirty="0" err="1">
                <a:latin typeface="AdvGTIMES-R"/>
              </a:rPr>
              <a:t>secara</a:t>
            </a:r>
            <a:r>
              <a:rPr lang="en-ID" dirty="0">
                <a:latin typeface="AdvGTIMES-R"/>
              </a:rPr>
              <a:t> </a:t>
            </a:r>
            <a:r>
              <a:rPr lang="en-ID" dirty="0" err="1">
                <a:latin typeface="AdvGTIMES-R"/>
              </a:rPr>
              <a:t>umum</a:t>
            </a:r>
            <a:r>
              <a:rPr lang="en-ID" dirty="0">
                <a:latin typeface="AdvGTIMES-R"/>
              </a:rPr>
              <a:t>, </a:t>
            </a:r>
            <a:r>
              <a:rPr lang="en-ID" dirty="0" err="1">
                <a:latin typeface="AdvGTIMES-R"/>
              </a:rPr>
              <a:t>algoritma</a:t>
            </a:r>
            <a:r>
              <a:rPr lang="en-ID" dirty="0">
                <a:latin typeface="AdvGTIMES-R"/>
              </a:rPr>
              <a:t> </a:t>
            </a:r>
            <a:r>
              <a:rPr lang="en-ID" dirty="0" err="1">
                <a:latin typeface="AdvGTIMES-R"/>
              </a:rPr>
              <a:t>matematika</a:t>
            </a:r>
            <a:r>
              <a:rPr lang="en-ID" dirty="0">
                <a:latin typeface="AdvGTIMES-R"/>
              </a:rPr>
              <a:t> </a:t>
            </a:r>
            <a:r>
              <a:rPr lang="en-ID" dirty="0" err="1">
                <a:latin typeface="AdvGTIMES-R"/>
              </a:rPr>
              <a:t>mungkin</a:t>
            </a:r>
            <a:r>
              <a:rPr lang="en-ID" dirty="0">
                <a:latin typeface="AdvGTIMES-R"/>
              </a:rPr>
              <a:t> </a:t>
            </a:r>
            <a:r>
              <a:rPr lang="en-ID" dirty="0" err="1">
                <a:latin typeface="AdvGTIMES-R"/>
              </a:rPr>
              <a:t>menderita</a:t>
            </a:r>
            <a:r>
              <a:rPr lang="en-ID" dirty="0">
                <a:latin typeface="AdvGTIMES-R"/>
              </a:rPr>
              <a:t> </a:t>
            </a:r>
            <a:r>
              <a:rPr lang="en-ID" dirty="0" err="1">
                <a:latin typeface="AdvGTIMES-R"/>
              </a:rPr>
              <a:t>masalah</a:t>
            </a:r>
            <a:r>
              <a:rPr lang="en-ID" dirty="0">
                <a:latin typeface="AdvGTIMES-R"/>
              </a:rPr>
              <a:t> </a:t>
            </a:r>
            <a:r>
              <a:rPr lang="en-ID" dirty="0" err="1">
                <a:latin typeface="AdvGTIMES-R"/>
              </a:rPr>
              <a:t>numerik</a:t>
            </a:r>
            <a:r>
              <a:rPr lang="en-ID" dirty="0">
                <a:latin typeface="AdvGTIMES-R"/>
              </a:rPr>
              <a:t> </a:t>
            </a:r>
            <a:r>
              <a:rPr lang="en-ID" dirty="0" err="1">
                <a:latin typeface="AdvGTIMES-R"/>
              </a:rPr>
              <a:t>dan</a:t>
            </a:r>
            <a:r>
              <a:rPr lang="en-ID" dirty="0">
                <a:latin typeface="AdvGTIMES-R"/>
              </a:rPr>
              <a:t> </a:t>
            </a:r>
            <a:r>
              <a:rPr lang="en-ID" dirty="0" err="1">
                <a:latin typeface="AdvGTIMES-R"/>
              </a:rPr>
              <a:t>mungkin</a:t>
            </a:r>
            <a:r>
              <a:rPr lang="en-ID" dirty="0">
                <a:latin typeface="AdvGTIMES-R"/>
              </a:rPr>
              <a:t> </a:t>
            </a:r>
            <a:r>
              <a:rPr lang="en-ID" dirty="0" err="1">
                <a:latin typeface="AdvGTIMES-R"/>
              </a:rPr>
              <a:t>cukup</a:t>
            </a:r>
            <a:r>
              <a:rPr lang="en-ID" dirty="0">
                <a:latin typeface="AdvGTIMES-R"/>
              </a:rPr>
              <a:t> </a:t>
            </a:r>
            <a:r>
              <a:rPr lang="en-ID" dirty="0" err="1">
                <a:latin typeface="AdvGTIMES-R"/>
              </a:rPr>
              <a:t>kompleks</a:t>
            </a:r>
            <a:r>
              <a:rPr lang="en-ID" dirty="0">
                <a:latin typeface="AdvGTIMES-R"/>
              </a:rPr>
              <a:t> </a:t>
            </a:r>
            <a:r>
              <a:rPr lang="en-ID" dirty="0" err="1">
                <a:latin typeface="AdvGTIMES-R"/>
              </a:rPr>
              <a:t>dalam</a:t>
            </a:r>
            <a:r>
              <a:rPr lang="en-ID" dirty="0">
                <a:latin typeface="AdvGTIMES-R"/>
              </a:rPr>
              <a:t> </a:t>
            </a:r>
            <a:r>
              <a:rPr lang="en-ID" dirty="0" err="1">
                <a:latin typeface="AdvGTIMES-R"/>
              </a:rPr>
              <a:t>implementasi</a:t>
            </a:r>
            <a:r>
              <a:rPr lang="en-ID" dirty="0">
                <a:latin typeface="AdvGTIMES-R"/>
              </a:rPr>
              <a:t>. </a:t>
            </a:r>
            <a:r>
              <a:rPr lang="en-ID" dirty="0" err="1">
                <a:latin typeface="AdvGTIMES-R"/>
              </a:rPr>
              <a:t>Namun</a:t>
            </a:r>
            <a:r>
              <a:rPr lang="en-ID" dirty="0">
                <a:latin typeface="AdvGTIMES-R"/>
              </a:rPr>
              <a:t>, </a:t>
            </a:r>
            <a:r>
              <a:rPr lang="en-ID" dirty="0" err="1">
                <a:latin typeface="AdvGTIMES-R"/>
              </a:rPr>
              <a:t>itu</a:t>
            </a:r>
            <a:r>
              <a:rPr lang="en-ID" dirty="0">
                <a:latin typeface="AdvGTIMES-R"/>
              </a:rPr>
              <a:t> </a:t>
            </a:r>
            <a:r>
              <a:rPr lang="en-ID" dirty="0" err="1">
                <a:latin typeface="AdvGTIMES-R"/>
              </a:rPr>
              <a:t>konvergensi</a:t>
            </a:r>
            <a:r>
              <a:rPr lang="en-ID" dirty="0">
                <a:latin typeface="AdvGTIMES-R"/>
              </a:rPr>
              <a:t> </a:t>
            </a:r>
            <a:r>
              <a:rPr lang="en-ID" dirty="0" err="1">
                <a:latin typeface="AdvGTIMES-R"/>
              </a:rPr>
              <a:t>dapat</a:t>
            </a:r>
            <a:r>
              <a:rPr lang="en-ID" dirty="0">
                <a:latin typeface="AdvGTIMES-R"/>
              </a:rPr>
              <a:t> </a:t>
            </a:r>
            <a:r>
              <a:rPr lang="en-ID" dirty="0" err="1">
                <a:latin typeface="AdvGTIMES-R"/>
              </a:rPr>
              <a:t>dijamin</a:t>
            </a:r>
            <a:r>
              <a:rPr lang="en-ID" dirty="0">
                <a:latin typeface="AdvGTIMES-R"/>
              </a:rPr>
              <a:t> </a:t>
            </a:r>
            <a:r>
              <a:rPr lang="en-ID" dirty="0" err="1">
                <a:latin typeface="AdvGTIMES-R"/>
              </a:rPr>
              <a:t>namun</a:t>
            </a:r>
            <a:r>
              <a:rPr lang="en-ID" dirty="0">
                <a:latin typeface="AdvGTIMES-R"/>
              </a:rPr>
              <a:t> </a:t>
            </a:r>
            <a:r>
              <a:rPr lang="en-ID" dirty="0" err="1">
                <a:latin typeface="AdvGTIMES-R"/>
              </a:rPr>
              <a:t>menemukan</a:t>
            </a:r>
            <a:r>
              <a:rPr lang="en-ID" dirty="0">
                <a:latin typeface="AdvGTIMES-R"/>
              </a:rPr>
              <a:t> </a:t>
            </a:r>
            <a:r>
              <a:rPr lang="en-ID" dirty="0" err="1">
                <a:latin typeface="AdvGTIMES-R"/>
              </a:rPr>
              <a:t>solusi</a:t>
            </a:r>
            <a:r>
              <a:rPr lang="en-ID" dirty="0">
                <a:latin typeface="AdvGTIMES-R"/>
              </a:rPr>
              <a:t> optimum global </a:t>
            </a:r>
            <a:r>
              <a:rPr lang="en-ID" dirty="0" err="1">
                <a:latin typeface="AdvGTIMES-R"/>
              </a:rPr>
              <a:t>mungkin</a:t>
            </a:r>
            <a:r>
              <a:rPr lang="en-ID" dirty="0">
                <a:latin typeface="AdvGTIMES-R"/>
              </a:rPr>
              <a:t> </a:t>
            </a:r>
            <a:r>
              <a:rPr lang="en-ID" dirty="0" err="1">
                <a:latin typeface="AdvGTIMES-R"/>
              </a:rPr>
              <a:t>saja</a:t>
            </a:r>
            <a:r>
              <a:rPr lang="en-ID" dirty="0">
                <a:latin typeface="AdvGTIMES-R"/>
              </a:rPr>
              <a:t> </a:t>
            </a:r>
            <a:r>
              <a:rPr lang="en-ID" dirty="0" err="1">
                <a:latin typeface="AdvGTIMES-R"/>
              </a:rPr>
              <a:t>dijamin</a:t>
            </a:r>
            <a:r>
              <a:rPr lang="en-ID" dirty="0">
                <a:latin typeface="AdvGTIMES-R"/>
              </a:rPr>
              <a:t> </a:t>
            </a:r>
            <a:r>
              <a:rPr lang="en-ID" dirty="0" err="1">
                <a:latin typeface="AdvGTIMES-R"/>
              </a:rPr>
              <a:t>untuk</a:t>
            </a:r>
            <a:r>
              <a:rPr lang="en-ID" dirty="0">
                <a:latin typeface="AdvGTIMES-R"/>
              </a:rPr>
              <a:t> </a:t>
            </a:r>
            <a:r>
              <a:rPr lang="en-ID" dirty="0" err="1">
                <a:latin typeface="AdvGTIMES-R"/>
              </a:rPr>
              <a:t>beberapa</a:t>
            </a:r>
            <a:r>
              <a:rPr lang="en-ID" dirty="0">
                <a:latin typeface="AdvGTIMES-R"/>
              </a:rPr>
              <a:t> </a:t>
            </a:r>
            <a:r>
              <a:rPr lang="en-ID" dirty="0" err="1">
                <a:latin typeface="AdvGTIMES-R"/>
              </a:rPr>
              <a:t>jenis</a:t>
            </a:r>
            <a:r>
              <a:rPr lang="en-ID" dirty="0">
                <a:latin typeface="AdvGTIMES-R"/>
              </a:rPr>
              <a:t> </a:t>
            </a:r>
            <a:r>
              <a:rPr lang="en-ID" dirty="0" err="1">
                <a:latin typeface="AdvGTIMES-R"/>
              </a:rPr>
              <a:t>seperti</a:t>
            </a:r>
            <a:r>
              <a:rPr lang="en-ID" dirty="0">
                <a:latin typeface="AdvGTIMES-R"/>
              </a:rPr>
              <a:t> LP.</a:t>
            </a:r>
            <a:endParaRPr lang="en-US" dirty="0"/>
          </a:p>
        </p:txBody>
      </p:sp>
      <p:sp>
        <p:nvSpPr>
          <p:cNvPr id="3" name="Rectangle 2"/>
          <p:cNvSpPr/>
          <p:nvPr/>
        </p:nvSpPr>
        <p:spPr>
          <a:xfrm>
            <a:off x="784860" y="2406658"/>
            <a:ext cx="8642604" cy="1754326"/>
          </a:xfrm>
          <a:prstGeom prst="rect">
            <a:avLst/>
          </a:prstGeom>
        </p:spPr>
        <p:txBody>
          <a:bodyPr wrap="square">
            <a:spAutoFit/>
          </a:bodyPr>
          <a:lstStyle/>
          <a:p>
            <a:r>
              <a:rPr lang="en-ID" dirty="0" err="1">
                <a:solidFill>
                  <a:srgbClr val="000000"/>
                </a:solidFill>
                <a:latin typeface="AdvGTIMES-R"/>
              </a:rPr>
              <a:t>Tidak</a:t>
            </a:r>
            <a:r>
              <a:rPr lang="en-ID" dirty="0">
                <a:solidFill>
                  <a:srgbClr val="000000"/>
                </a:solidFill>
                <a:latin typeface="AdvGTIMES-R"/>
              </a:rPr>
              <a:t> </a:t>
            </a:r>
            <a:r>
              <a:rPr lang="en-ID" dirty="0" err="1">
                <a:solidFill>
                  <a:srgbClr val="000000"/>
                </a:solidFill>
                <a:latin typeface="AdvGTIMES-R"/>
              </a:rPr>
              <a:t>ada</a:t>
            </a:r>
            <a:r>
              <a:rPr lang="en-ID" dirty="0">
                <a:solidFill>
                  <a:srgbClr val="000000"/>
                </a:solidFill>
                <a:latin typeface="AdvGTIMES-R"/>
              </a:rPr>
              <a:t> </a:t>
            </a:r>
            <a:r>
              <a:rPr lang="en-ID" dirty="0" err="1">
                <a:solidFill>
                  <a:srgbClr val="000000"/>
                </a:solidFill>
                <a:latin typeface="AdvGTIMES-R"/>
              </a:rPr>
              <a:t>klasifikasi</a:t>
            </a:r>
            <a:r>
              <a:rPr lang="en-ID" dirty="0">
                <a:solidFill>
                  <a:srgbClr val="000000"/>
                </a:solidFill>
                <a:latin typeface="AdvGTIMES-R"/>
              </a:rPr>
              <a:t> </a:t>
            </a:r>
            <a:r>
              <a:rPr lang="en-ID" dirty="0" err="1">
                <a:solidFill>
                  <a:srgbClr val="000000"/>
                </a:solidFill>
                <a:latin typeface="AdvGTIMES-R"/>
              </a:rPr>
              <a:t>algoritma</a:t>
            </a:r>
            <a:r>
              <a:rPr lang="en-ID" dirty="0">
                <a:solidFill>
                  <a:srgbClr val="000000"/>
                </a:solidFill>
                <a:latin typeface="AdvGTIMES-R"/>
              </a:rPr>
              <a:t> </a:t>
            </a:r>
            <a:r>
              <a:rPr lang="en-ID" dirty="0" err="1">
                <a:solidFill>
                  <a:srgbClr val="000000"/>
                </a:solidFill>
                <a:latin typeface="AdvGTIMES-R"/>
              </a:rPr>
              <a:t>matematis</a:t>
            </a:r>
            <a:r>
              <a:rPr lang="en-ID" dirty="0">
                <a:solidFill>
                  <a:srgbClr val="000000"/>
                </a:solidFill>
                <a:latin typeface="AdvGTIMES-R"/>
              </a:rPr>
              <a:t> yang </a:t>
            </a:r>
            <a:r>
              <a:rPr lang="en-ID" dirty="0" err="1">
                <a:solidFill>
                  <a:srgbClr val="000000"/>
                </a:solidFill>
                <a:latin typeface="AdvGTIMES-R"/>
              </a:rPr>
              <a:t>pasti</a:t>
            </a:r>
            <a:r>
              <a:rPr lang="en-ID" dirty="0">
                <a:solidFill>
                  <a:srgbClr val="000000"/>
                </a:solidFill>
                <a:latin typeface="AdvGTIMES-R"/>
              </a:rPr>
              <a:t> </a:t>
            </a:r>
            <a:r>
              <a:rPr lang="en-ID" dirty="0" err="1">
                <a:solidFill>
                  <a:srgbClr val="000000"/>
                </a:solidFill>
                <a:latin typeface="AdvGTIMES-R"/>
              </a:rPr>
              <a:t>dan</a:t>
            </a:r>
            <a:r>
              <a:rPr lang="en-ID" dirty="0">
                <a:solidFill>
                  <a:srgbClr val="000000"/>
                </a:solidFill>
                <a:latin typeface="AdvGTIMES-R"/>
              </a:rPr>
              <a:t> </a:t>
            </a:r>
            <a:r>
              <a:rPr lang="en-ID" dirty="0" err="1">
                <a:solidFill>
                  <a:srgbClr val="000000"/>
                </a:solidFill>
                <a:latin typeface="AdvGTIMES-R"/>
              </a:rPr>
              <a:t>pasti</a:t>
            </a:r>
            <a:r>
              <a:rPr lang="en-ID" dirty="0">
                <a:solidFill>
                  <a:srgbClr val="000000"/>
                </a:solidFill>
                <a:latin typeface="AdvGTIMES-R"/>
              </a:rPr>
              <a:t>. </a:t>
            </a:r>
            <a:r>
              <a:rPr lang="en-ID" dirty="0" err="1">
                <a:solidFill>
                  <a:srgbClr val="000000"/>
                </a:solidFill>
                <a:latin typeface="AdvGTIMES-R"/>
              </a:rPr>
              <a:t>disini</a:t>
            </a:r>
            <a:r>
              <a:rPr lang="en-ID" dirty="0">
                <a:solidFill>
                  <a:srgbClr val="000000"/>
                </a:solidFill>
                <a:latin typeface="AdvGTIMES-R"/>
              </a:rPr>
              <a:t>, </a:t>
            </a:r>
            <a:r>
              <a:rPr lang="en-ID" dirty="0" err="1">
                <a:solidFill>
                  <a:srgbClr val="000000"/>
                </a:solidFill>
                <a:latin typeface="AdvGTIMES-R"/>
              </a:rPr>
              <a:t>kita</a:t>
            </a:r>
            <a:r>
              <a:rPr lang="en-ID" dirty="0">
                <a:solidFill>
                  <a:srgbClr val="000000"/>
                </a:solidFill>
                <a:latin typeface="AdvGTIMES-R"/>
              </a:rPr>
              <a:t> </a:t>
            </a:r>
            <a:r>
              <a:rPr lang="en-ID" dirty="0" err="1">
                <a:solidFill>
                  <a:srgbClr val="000000"/>
                </a:solidFill>
                <a:latin typeface="AdvGTIMES-R"/>
              </a:rPr>
              <a:t>tidak</a:t>
            </a:r>
            <a:r>
              <a:rPr lang="en-ID" dirty="0">
                <a:solidFill>
                  <a:srgbClr val="000000"/>
                </a:solidFill>
                <a:latin typeface="AdvGTIMES-R"/>
              </a:rPr>
              <a:t> </a:t>
            </a:r>
            <a:r>
              <a:rPr lang="en-ID" dirty="0" err="1">
                <a:solidFill>
                  <a:srgbClr val="000000"/>
                </a:solidFill>
                <a:latin typeface="AdvGTIMES-R"/>
              </a:rPr>
              <a:t>akan</a:t>
            </a:r>
            <a:r>
              <a:rPr lang="en-ID" dirty="0">
                <a:solidFill>
                  <a:srgbClr val="000000"/>
                </a:solidFill>
                <a:latin typeface="AdvGTIMES-R"/>
              </a:rPr>
              <a:t> </a:t>
            </a:r>
            <a:r>
              <a:rPr lang="en-ID" dirty="0" err="1">
                <a:solidFill>
                  <a:srgbClr val="000000"/>
                </a:solidFill>
                <a:latin typeface="AdvGTIMES-R"/>
              </a:rPr>
              <a:t>membahasnya</a:t>
            </a:r>
            <a:r>
              <a:rPr lang="en-ID" dirty="0">
                <a:solidFill>
                  <a:srgbClr val="000000"/>
                </a:solidFill>
                <a:latin typeface="AdvGTIMES-R"/>
              </a:rPr>
              <a:t> </a:t>
            </a:r>
            <a:r>
              <a:rPr lang="en-ID" dirty="0" err="1">
                <a:solidFill>
                  <a:srgbClr val="000000"/>
                </a:solidFill>
                <a:latin typeface="AdvGTIMES-R"/>
              </a:rPr>
              <a:t>secara</a:t>
            </a:r>
            <a:r>
              <a:rPr lang="en-ID" dirty="0">
                <a:solidFill>
                  <a:srgbClr val="000000"/>
                </a:solidFill>
                <a:latin typeface="AdvGTIMES-R"/>
              </a:rPr>
              <a:t> </a:t>
            </a:r>
            <a:r>
              <a:rPr lang="en-ID" dirty="0" err="1">
                <a:solidFill>
                  <a:srgbClr val="000000"/>
                </a:solidFill>
                <a:latin typeface="AdvGTIMES-R"/>
              </a:rPr>
              <a:t>rinci</a:t>
            </a:r>
            <a:r>
              <a:rPr lang="en-ID" dirty="0">
                <a:solidFill>
                  <a:srgbClr val="000000"/>
                </a:solidFill>
                <a:latin typeface="AdvGTIMES-R"/>
              </a:rPr>
              <a:t>. </a:t>
            </a:r>
            <a:r>
              <a:rPr lang="en-ID" dirty="0" err="1">
                <a:solidFill>
                  <a:srgbClr val="000000"/>
                </a:solidFill>
                <a:latin typeface="AdvGTIMES-R"/>
              </a:rPr>
              <a:t>Sebagai</a:t>
            </a:r>
            <a:r>
              <a:rPr lang="en-ID" dirty="0">
                <a:solidFill>
                  <a:srgbClr val="000000"/>
                </a:solidFill>
                <a:latin typeface="AdvGTIMES-R"/>
              </a:rPr>
              <a:t> </a:t>
            </a:r>
            <a:r>
              <a:rPr lang="en-ID" dirty="0" err="1">
                <a:solidFill>
                  <a:srgbClr val="000000"/>
                </a:solidFill>
                <a:latin typeface="AdvGTIMES-R"/>
              </a:rPr>
              <a:t>gantinya</a:t>
            </a:r>
            <a:r>
              <a:rPr lang="en-ID" dirty="0">
                <a:solidFill>
                  <a:srgbClr val="000000"/>
                </a:solidFill>
                <a:latin typeface="AdvGTIMES-R"/>
              </a:rPr>
              <a:t>, </a:t>
            </a:r>
            <a:r>
              <a:rPr lang="en-ID" dirty="0" err="1">
                <a:solidFill>
                  <a:srgbClr val="000000"/>
                </a:solidFill>
                <a:latin typeface="AdvGTIMES-R"/>
              </a:rPr>
              <a:t>kita</a:t>
            </a:r>
            <a:r>
              <a:rPr lang="en-ID" dirty="0">
                <a:solidFill>
                  <a:srgbClr val="000000"/>
                </a:solidFill>
                <a:latin typeface="AdvGTIMES-R"/>
              </a:rPr>
              <a:t> </a:t>
            </a:r>
            <a:r>
              <a:rPr lang="en-ID" dirty="0" err="1">
                <a:solidFill>
                  <a:srgbClr val="000000"/>
                </a:solidFill>
                <a:latin typeface="AdvGTIMES-R"/>
              </a:rPr>
              <a:t>akan</a:t>
            </a:r>
            <a:r>
              <a:rPr lang="en-ID" dirty="0">
                <a:solidFill>
                  <a:srgbClr val="000000"/>
                </a:solidFill>
                <a:latin typeface="AdvGTIMES-R"/>
              </a:rPr>
              <a:t> </a:t>
            </a:r>
            <a:r>
              <a:rPr lang="en-ID" dirty="0" err="1">
                <a:solidFill>
                  <a:srgbClr val="000000"/>
                </a:solidFill>
                <a:latin typeface="AdvGTIMES-R"/>
              </a:rPr>
              <a:t>mengenalkan</a:t>
            </a:r>
            <a:r>
              <a:rPr lang="en-ID" dirty="0">
                <a:solidFill>
                  <a:srgbClr val="000000"/>
                </a:solidFill>
                <a:latin typeface="AdvGTIMES-R"/>
              </a:rPr>
              <a:t> </a:t>
            </a:r>
            <a:r>
              <a:rPr lang="en-ID" dirty="0" err="1">
                <a:solidFill>
                  <a:srgbClr val="000000"/>
                </a:solidFill>
                <a:latin typeface="AdvGTIMES-R"/>
              </a:rPr>
              <a:t>beberapa</a:t>
            </a:r>
            <a:r>
              <a:rPr lang="en-ID" dirty="0">
                <a:solidFill>
                  <a:srgbClr val="000000"/>
                </a:solidFill>
                <a:latin typeface="AdvGTIMES-R"/>
              </a:rPr>
              <a:t> </a:t>
            </a:r>
            <a:r>
              <a:rPr lang="en-ID" dirty="0" err="1">
                <a:solidFill>
                  <a:srgbClr val="000000"/>
                </a:solidFill>
                <a:latin typeface="AdvGTIMES-R"/>
              </a:rPr>
              <a:t>topik</a:t>
            </a:r>
            <a:r>
              <a:rPr lang="en-ID" dirty="0">
                <a:solidFill>
                  <a:srgbClr val="000000"/>
                </a:solidFill>
                <a:latin typeface="AdvGTIMES-R"/>
              </a:rPr>
              <a:t> yang </a:t>
            </a:r>
            <a:r>
              <a:rPr lang="en-ID" dirty="0" err="1">
                <a:solidFill>
                  <a:srgbClr val="000000"/>
                </a:solidFill>
                <a:latin typeface="AdvGTIMES-R"/>
              </a:rPr>
              <a:t>lebih</a:t>
            </a:r>
            <a:r>
              <a:rPr lang="en-ID" dirty="0">
                <a:solidFill>
                  <a:srgbClr val="000000"/>
                </a:solidFill>
                <a:latin typeface="AdvGTIMES-R"/>
              </a:rPr>
              <a:t> </a:t>
            </a:r>
            <a:r>
              <a:rPr lang="en-ID" dirty="0" err="1">
                <a:solidFill>
                  <a:srgbClr val="000000"/>
                </a:solidFill>
                <a:latin typeface="AdvGTIMES-R"/>
              </a:rPr>
              <a:t>menarik</a:t>
            </a:r>
            <a:r>
              <a:rPr lang="en-ID" dirty="0">
                <a:solidFill>
                  <a:srgbClr val="000000"/>
                </a:solidFill>
                <a:latin typeface="AdvGTIMES-R"/>
              </a:rPr>
              <a:t> </a:t>
            </a:r>
            <a:r>
              <a:rPr lang="en-ID" dirty="0" err="1">
                <a:solidFill>
                  <a:srgbClr val="000000"/>
                </a:solidFill>
                <a:latin typeface="AdvGTIMES-R"/>
              </a:rPr>
              <a:t>dalam</a:t>
            </a:r>
            <a:r>
              <a:rPr lang="en-ID" dirty="0">
                <a:solidFill>
                  <a:srgbClr val="000000"/>
                </a:solidFill>
                <a:latin typeface="AdvGTIMES-R"/>
              </a:rPr>
              <a:t> </a:t>
            </a:r>
            <a:r>
              <a:rPr lang="en-ID" dirty="0" err="1">
                <a:solidFill>
                  <a:srgbClr val="000000"/>
                </a:solidFill>
                <a:latin typeface="AdvGTIMES-R"/>
              </a:rPr>
              <a:t>buku</a:t>
            </a:r>
            <a:r>
              <a:rPr lang="en-ID" dirty="0">
                <a:solidFill>
                  <a:srgbClr val="000000"/>
                </a:solidFill>
                <a:latin typeface="AdvGTIMES-R"/>
              </a:rPr>
              <a:t> </a:t>
            </a:r>
            <a:r>
              <a:rPr lang="en-ID" dirty="0" err="1">
                <a:solidFill>
                  <a:srgbClr val="000000"/>
                </a:solidFill>
                <a:latin typeface="AdvGTIMES-R"/>
              </a:rPr>
              <a:t>ini</a:t>
            </a:r>
            <a:r>
              <a:rPr lang="en-ID" dirty="0">
                <a:solidFill>
                  <a:srgbClr val="000000"/>
                </a:solidFill>
                <a:latin typeface="AdvGTIMES-R"/>
              </a:rPr>
              <a:t> </a:t>
            </a:r>
            <a:r>
              <a:rPr lang="en-ID" dirty="0" err="1">
                <a:solidFill>
                  <a:srgbClr val="000000"/>
                </a:solidFill>
                <a:latin typeface="AdvGTIMES-R"/>
              </a:rPr>
              <a:t>dan</a:t>
            </a:r>
            <a:r>
              <a:rPr lang="en-ID" dirty="0">
                <a:solidFill>
                  <a:srgbClr val="000000"/>
                </a:solidFill>
                <a:latin typeface="AdvGTIMES-R"/>
              </a:rPr>
              <a:t> </a:t>
            </a:r>
            <a:r>
              <a:rPr lang="en-ID" dirty="0" err="1">
                <a:solidFill>
                  <a:srgbClr val="000000"/>
                </a:solidFill>
                <a:latin typeface="AdvGTIMES-R"/>
              </a:rPr>
              <a:t>mungkin</a:t>
            </a:r>
            <a:r>
              <a:rPr lang="en-ID" dirty="0">
                <a:solidFill>
                  <a:srgbClr val="000000"/>
                </a:solidFill>
                <a:latin typeface="AdvGTIMES-R"/>
              </a:rPr>
              <a:t> </a:t>
            </a:r>
            <a:r>
              <a:rPr lang="en-ID" dirty="0" err="1">
                <a:solidFill>
                  <a:srgbClr val="000000"/>
                </a:solidFill>
                <a:latin typeface="AdvGTIMES-R"/>
              </a:rPr>
              <a:t>berlaku</a:t>
            </a:r>
            <a:r>
              <a:rPr lang="en-ID" dirty="0">
                <a:solidFill>
                  <a:srgbClr val="000000"/>
                </a:solidFill>
                <a:latin typeface="AdvGTIMES-R"/>
              </a:rPr>
              <a:t> </a:t>
            </a:r>
            <a:r>
              <a:rPr lang="en-ID" dirty="0" err="1">
                <a:solidFill>
                  <a:srgbClr val="000000"/>
                </a:solidFill>
                <a:latin typeface="AdvGTIMES-R"/>
              </a:rPr>
              <a:t>untuk</a:t>
            </a:r>
            <a:r>
              <a:rPr lang="en-ID" dirty="0">
                <a:solidFill>
                  <a:srgbClr val="000000"/>
                </a:solidFill>
                <a:latin typeface="AdvGTIMES-R"/>
              </a:rPr>
              <a:t> </a:t>
            </a:r>
            <a:r>
              <a:rPr lang="en-ID" dirty="0" err="1">
                <a:solidFill>
                  <a:srgbClr val="000000"/>
                </a:solidFill>
                <a:latin typeface="AdvGTIMES-R"/>
              </a:rPr>
              <a:t>isu</a:t>
            </a:r>
            <a:r>
              <a:rPr lang="en-ID" dirty="0">
                <a:solidFill>
                  <a:srgbClr val="000000"/>
                </a:solidFill>
                <a:latin typeface="AdvGTIMES-R"/>
              </a:rPr>
              <a:t> </a:t>
            </a:r>
            <a:r>
              <a:rPr lang="en-ID" dirty="0" err="1">
                <a:solidFill>
                  <a:srgbClr val="000000"/>
                </a:solidFill>
                <a:latin typeface="AdvGTIMES-R"/>
              </a:rPr>
              <a:t>perencanaan</a:t>
            </a:r>
            <a:r>
              <a:rPr lang="en-ID" dirty="0">
                <a:solidFill>
                  <a:srgbClr val="000000"/>
                </a:solidFill>
                <a:latin typeface="AdvGTIMES-R"/>
              </a:rPr>
              <a:t> </a:t>
            </a:r>
            <a:r>
              <a:rPr lang="en-ID" dirty="0" err="1">
                <a:solidFill>
                  <a:srgbClr val="000000"/>
                </a:solidFill>
                <a:latin typeface="AdvGTIMES-R"/>
              </a:rPr>
              <a:t>sistem</a:t>
            </a:r>
            <a:r>
              <a:rPr lang="en-ID" dirty="0">
                <a:solidFill>
                  <a:srgbClr val="000000"/>
                </a:solidFill>
                <a:latin typeface="AdvGTIMES-R"/>
              </a:rPr>
              <a:t> </a:t>
            </a:r>
            <a:r>
              <a:rPr lang="en-ID" dirty="0" err="1">
                <a:solidFill>
                  <a:srgbClr val="000000"/>
                </a:solidFill>
                <a:latin typeface="AdvGTIMES-R"/>
              </a:rPr>
              <a:t>tenaga</a:t>
            </a:r>
            <a:r>
              <a:rPr lang="en-ID" dirty="0">
                <a:solidFill>
                  <a:srgbClr val="000000"/>
                </a:solidFill>
                <a:latin typeface="AdvGTIMES-R"/>
              </a:rPr>
              <a:t> </a:t>
            </a:r>
            <a:r>
              <a:rPr lang="en-ID" dirty="0" err="1">
                <a:solidFill>
                  <a:srgbClr val="000000"/>
                </a:solidFill>
                <a:latin typeface="AdvGTIMES-R"/>
              </a:rPr>
              <a:t>listrik</a:t>
            </a:r>
            <a:r>
              <a:rPr lang="en-ID" dirty="0">
                <a:solidFill>
                  <a:srgbClr val="000000"/>
                </a:solidFill>
                <a:latin typeface="AdvGTIMES-R"/>
              </a:rPr>
              <a:t>. </a:t>
            </a:r>
            <a:r>
              <a:rPr lang="en-ID" dirty="0" err="1">
                <a:solidFill>
                  <a:srgbClr val="000000"/>
                </a:solidFill>
                <a:latin typeface="AdvGTIMES-R"/>
              </a:rPr>
              <a:t>Beberapa</a:t>
            </a:r>
            <a:r>
              <a:rPr lang="en-ID" dirty="0">
                <a:solidFill>
                  <a:srgbClr val="000000"/>
                </a:solidFill>
                <a:latin typeface="AdvGTIMES-R"/>
              </a:rPr>
              <a:t> </a:t>
            </a:r>
            <a:r>
              <a:rPr lang="en-ID" dirty="0" err="1">
                <a:solidFill>
                  <a:srgbClr val="000000"/>
                </a:solidFill>
                <a:latin typeface="AdvGTIMES-R"/>
              </a:rPr>
              <a:t>topik</a:t>
            </a:r>
            <a:r>
              <a:rPr lang="en-ID" dirty="0">
                <a:solidFill>
                  <a:srgbClr val="000000"/>
                </a:solidFill>
                <a:latin typeface="AdvGTIMES-R"/>
              </a:rPr>
              <a:t>, </a:t>
            </a:r>
            <a:r>
              <a:rPr lang="en-ID" dirty="0" err="1">
                <a:solidFill>
                  <a:srgbClr val="000000"/>
                </a:solidFill>
                <a:latin typeface="AdvGTIMES-R"/>
              </a:rPr>
              <a:t>seperti</a:t>
            </a:r>
            <a:r>
              <a:rPr lang="en-ID" dirty="0">
                <a:solidFill>
                  <a:srgbClr val="000000"/>
                </a:solidFill>
                <a:latin typeface="AdvGTIMES-R"/>
              </a:rPr>
              <a:t> </a:t>
            </a:r>
            <a:r>
              <a:rPr lang="en-ID" dirty="0" err="1">
                <a:solidFill>
                  <a:srgbClr val="000000"/>
                </a:solidFill>
                <a:latin typeface="AdvGTIMES-R"/>
              </a:rPr>
              <a:t>teori</a:t>
            </a:r>
            <a:r>
              <a:rPr lang="en-ID" dirty="0">
                <a:solidFill>
                  <a:srgbClr val="000000"/>
                </a:solidFill>
                <a:latin typeface="AdvGTIMES-R"/>
              </a:rPr>
              <a:t> </a:t>
            </a:r>
            <a:r>
              <a:rPr lang="en-ID" dirty="0" err="1">
                <a:solidFill>
                  <a:srgbClr val="000000"/>
                </a:solidFill>
                <a:latin typeface="AdvGTIMES-R"/>
              </a:rPr>
              <a:t>permainan</a:t>
            </a:r>
            <a:r>
              <a:rPr lang="en-ID" dirty="0">
                <a:solidFill>
                  <a:srgbClr val="000000"/>
                </a:solidFill>
                <a:latin typeface="AdvGTIMES-R"/>
              </a:rPr>
              <a:t>, yang </a:t>
            </a:r>
            <a:r>
              <a:rPr lang="en-ID" dirty="0" err="1">
                <a:solidFill>
                  <a:srgbClr val="000000"/>
                </a:solidFill>
                <a:latin typeface="AdvGTIMES-R"/>
              </a:rPr>
              <a:t>terdiri</a:t>
            </a:r>
            <a:r>
              <a:rPr lang="en-ID" dirty="0">
                <a:solidFill>
                  <a:srgbClr val="000000"/>
                </a:solidFill>
                <a:latin typeface="AdvGTIMES-R"/>
              </a:rPr>
              <a:t> </a:t>
            </a:r>
            <a:r>
              <a:rPr lang="en-ID" dirty="0" err="1">
                <a:solidFill>
                  <a:srgbClr val="000000"/>
                </a:solidFill>
                <a:latin typeface="AdvGTIMES-R"/>
              </a:rPr>
              <a:t>dari</a:t>
            </a:r>
            <a:r>
              <a:rPr lang="en-ID" dirty="0">
                <a:solidFill>
                  <a:srgbClr val="000000"/>
                </a:solidFill>
                <a:latin typeface="AdvGTIMES-R"/>
              </a:rPr>
              <a:t> </a:t>
            </a:r>
            <a:r>
              <a:rPr lang="en-ID" dirty="0" err="1">
                <a:solidFill>
                  <a:srgbClr val="000000"/>
                </a:solidFill>
                <a:latin typeface="AdvGTIMES-R"/>
              </a:rPr>
              <a:t>lebih</a:t>
            </a:r>
            <a:r>
              <a:rPr lang="en-ID" dirty="0">
                <a:solidFill>
                  <a:srgbClr val="000000"/>
                </a:solidFill>
                <a:latin typeface="AdvGTIMES-R"/>
              </a:rPr>
              <a:t> </a:t>
            </a:r>
            <a:r>
              <a:rPr lang="en-ID" dirty="0" err="1">
                <a:solidFill>
                  <a:srgbClr val="000000"/>
                </a:solidFill>
                <a:latin typeface="AdvGTIMES-R"/>
              </a:rPr>
              <a:t>banyak</a:t>
            </a:r>
            <a:r>
              <a:rPr lang="en-ID" dirty="0">
                <a:solidFill>
                  <a:srgbClr val="000000"/>
                </a:solidFill>
                <a:latin typeface="AdvGTIMES-R"/>
              </a:rPr>
              <a:t> </a:t>
            </a:r>
            <a:r>
              <a:rPr lang="en-ID" dirty="0" err="1">
                <a:solidFill>
                  <a:srgbClr val="000000"/>
                </a:solidFill>
                <a:latin typeface="AdvGTIMES-R"/>
              </a:rPr>
              <a:t>kepentingan</a:t>
            </a:r>
            <a:r>
              <a:rPr lang="en-ID" dirty="0">
                <a:solidFill>
                  <a:srgbClr val="000000"/>
                </a:solidFill>
                <a:latin typeface="AdvGTIMES-R"/>
              </a:rPr>
              <a:t> </a:t>
            </a:r>
            <a:r>
              <a:rPr lang="en-ID" dirty="0" err="1">
                <a:solidFill>
                  <a:srgbClr val="000000"/>
                </a:solidFill>
                <a:latin typeface="AdvGTIMES-R"/>
              </a:rPr>
              <a:t>untuk</a:t>
            </a:r>
            <a:r>
              <a:rPr lang="en-ID" dirty="0">
                <a:solidFill>
                  <a:srgbClr val="000000"/>
                </a:solidFill>
                <a:latin typeface="AdvGTIMES-R"/>
              </a:rPr>
              <a:t> </a:t>
            </a:r>
            <a:r>
              <a:rPr lang="en-ID" dirty="0" err="1">
                <a:solidFill>
                  <a:srgbClr val="000000"/>
                </a:solidFill>
                <a:latin typeface="AdvGTIMES-R"/>
              </a:rPr>
              <a:t>masalah</a:t>
            </a:r>
            <a:r>
              <a:rPr lang="en-ID" dirty="0">
                <a:solidFill>
                  <a:srgbClr val="000000"/>
                </a:solidFill>
                <a:latin typeface="AdvGTIMES-R"/>
              </a:rPr>
              <a:t> </a:t>
            </a:r>
            <a:r>
              <a:rPr lang="en-ID" dirty="0" err="1">
                <a:solidFill>
                  <a:srgbClr val="000000"/>
                </a:solidFill>
                <a:latin typeface="AdvGTIMES-R"/>
              </a:rPr>
              <a:t>sistem</a:t>
            </a:r>
            <a:r>
              <a:rPr lang="en-ID" dirty="0">
                <a:solidFill>
                  <a:srgbClr val="000000"/>
                </a:solidFill>
                <a:latin typeface="AdvGTIMES-R"/>
              </a:rPr>
              <a:t> </a:t>
            </a:r>
            <a:r>
              <a:rPr lang="en-ID" dirty="0" err="1">
                <a:solidFill>
                  <a:srgbClr val="000000"/>
                </a:solidFill>
                <a:latin typeface="AdvGTIMES-R"/>
              </a:rPr>
              <a:t>tenaga</a:t>
            </a:r>
            <a:r>
              <a:rPr lang="en-ID" dirty="0">
                <a:solidFill>
                  <a:srgbClr val="000000"/>
                </a:solidFill>
                <a:latin typeface="AdvGTIMES-R"/>
              </a:rPr>
              <a:t> </a:t>
            </a:r>
            <a:r>
              <a:rPr lang="en-ID" dirty="0" err="1">
                <a:solidFill>
                  <a:srgbClr val="000000"/>
                </a:solidFill>
                <a:latin typeface="AdvGTIMES-R"/>
              </a:rPr>
              <a:t>listrik</a:t>
            </a:r>
            <a:r>
              <a:rPr lang="en-ID" dirty="0">
                <a:solidFill>
                  <a:srgbClr val="000000"/>
                </a:solidFill>
                <a:latin typeface="AdvGTIMES-R"/>
              </a:rPr>
              <a:t> </a:t>
            </a:r>
            <a:r>
              <a:rPr lang="en-ID" dirty="0" err="1">
                <a:solidFill>
                  <a:srgbClr val="000000"/>
                </a:solidFill>
                <a:latin typeface="AdvGTIMES-R"/>
              </a:rPr>
              <a:t>lainnya</a:t>
            </a:r>
            <a:r>
              <a:rPr lang="en-ID" dirty="0">
                <a:solidFill>
                  <a:srgbClr val="000000"/>
                </a:solidFill>
                <a:latin typeface="AdvGTIMES-R"/>
              </a:rPr>
              <a:t> (</a:t>
            </a:r>
            <a:r>
              <a:rPr lang="en-ID" dirty="0" err="1">
                <a:solidFill>
                  <a:srgbClr val="000000"/>
                </a:solidFill>
                <a:latin typeface="AdvGTIMES-R"/>
              </a:rPr>
              <a:t>seperti</a:t>
            </a:r>
            <a:r>
              <a:rPr lang="en-ID" dirty="0">
                <a:solidFill>
                  <a:srgbClr val="000000"/>
                </a:solidFill>
                <a:latin typeface="AdvGTIMES-R"/>
              </a:rPr>
              <a:t> </a:t>
            </a:r>
            <a:r>
              <a:rPr lang="en-ID" dirty="0" err="1">
                <a:solidFill>
                  <a:srgbClr val="000000"/>
                </a:solidFill>
                <a:latin typeface="AdvGTIMES-R"/>
              </a:rPr>
              <a:t>analisis</a:t>
            </a:r>
            <a:r>
              <a:rPr lang="en-ID" dirty="0">
                <a:solidFill>
                  <a:srgbClr val="000000"/>
                </a:solidFill>
                <a:latin typeface="AdvGTIMES-R"/>
              </a:rPr>
              <a:t> </a:t>
            </a:r>
            <a:r>
              <a:rPr lang="en-ID" dirty="0" err="1">
                <a:solidFill>
                  <a:srgbClr val="000000"/>
                </a:solidFill>
                <a:latin typeface="AdvGTIMES-R"/>
              </a:rPr>
              <a:t>kekuatan</a:t>
            </a:r>
            <a:r>
              <a:rPr lang="en-ID" dirty="0">
                <a:solidFill>
                  <a:srgbClr val="000000"/>
                </a:solidFill>
                <a:latin typeface="AdvGTIMES-R"/>
              </a:rPr>
              <a:t> </a:t>
            </a:r>
            <a:r>
              <a:rPr lang="en-ID" dirty="0" err="1">
                <a:solidFill>
                  <a:srgbClr val="000000"/>
                </a:solidFill>
                <a:latin typeface="AdvGTIMES-R"/>
              </a:rPr>
              <a:t>pasar</a:t>
            </a:r>
            <a:r>
              <a:rPr lang="en-ID" dirty="0">
                <a:solidFill>
                  <a:srgbClr val="000000"/>
                </a:solidFill>
                <a:latin typeface="AdvGTIMES-R"/>
              </a:rPr>
              <a:t> </a:t>
            </a:r>
            <a:r>
              <a:rPr lang="en-ID" dirty="0" err="1">
                <a:solidFill>
                  <a:srgbClr val="000000"/>
                </a:solidFill>
                <a:latin typeface="AdvGTIMES-R"/>
              </a:rPr>
              <a:t>sistem</a:t>
            </a:r>
            <a:r>
              <a:rPr lang="en-ID" dirty="0">
                <a:solidFill>
                  <a:srgbClr val="000000"/>
                </a:solidFill>
                <a:latin typeface="AdvGTIMES-R"/>
              </a:rPr>
              <a:t>), </a:t>
            </a:r>
            <a:r>
              <a:rPr lang="en-ID" dirty="0" err="1">
                <a:solidFill>
                  <a:srgbClr val="000000"/>
                </a:solidFill>
                <a:latin typeface="AdvGTIMES-R"/>
              </a:rPr>
              <a:t>tidak</a:t>
            </a:r>
            <a:r>
              <a:rPr lang="en-ID" dirty="0">
                <a:solidFill>
                  <a:srgbClr val="000000"/>
                </a:solidFill>
                <a:latin typeface="AdvGTIMES-R"/>
              </a:rPr>
              <a:t> </a:t>
            </a:r>
            <a:r>
              <a:rPr lang="en-ID" dirty="0" err="1">
                <a:solidFill>
                  <a:srgbClr val="000000"/>
                </a:solidFill>
                <a:latin typeface="AdvGTIMES-R"/>
              </a:rPr>
              <a:t>dibahas</a:t>
            </a:r>
            <a:r>
              <a:rPr lang="en-ID" dirty="0">
                <a:solidFill>
                  <a:srgbClr val="000000"/>
                </a:solidFill>
                <a:latin typeface="AdvGTIMES-R"/>
              </a:rPr>
              <a:t> di </a:t>
            </a:r>
            <a:r>
              <a:rPr lang="en-ID" dirty="0" err="1">
                <a:solidFill>
                  <a:srgbClr val="000000"/>
                </a:solidFill>
                <a:latin typeface="AdvGTIMES-R"/>
              </a:rPr>
              <a:t>sini</a:t>
            </a:r>
            <a:r>
              <a:rPr lang="en-ID" dirty="0">
                <a:solidFill>
                  <a:srgbClr val="000000"/>
                </a:solidFill>
                <a:latin typeface="AdvGTIMES-R"/>
              </a:rPr>
              <a:t>.</a:t>
            </a:r>
            <a:endParaRPr lang="en-US" dirty="0"/>
          </a:p>
        </p:txBody>
      </p:sp>
      <p:sp>
        <p:nvSpPr>
          <p:cNvPr id="4" name="Rectangle 3"/>
          <p:cNvSpPr/>
          <p:nvPr/>
        </p:nvSpPr>
        <p:spPr>
          <a:xfrm>
            <a:off x="413492" y="4253317"/>
            <a:ext cx="3163302" cy="461665"/>
          </a:xfrm>
          <a:prstGeom prst="rect">
            <a:avLst/>
          </a:prstGeom>
        </p:spPr>
        <p:txBody>
          <a:bodyPr wrap="none">
            <a:spAutoFit/>
          </a:bodyPr>
          <a:lstStyle/>
          <a:p>
            <a:r>
              <a:rPr lang="id-ID" sz="2400" dirty="0"/>
              <a:t>2.3.1.1 Metode Kalkulus</a:t>
            </a:r>
            <a:endParaRPr lang="en-US" dirty="0"/>
          </a:p>
        </p:txBody>
      </p:sp>
      <p:sp>
        <p:nvSpPr>
          <p:cNvPr id="5" name="Rectangle 4"/>
          <p:cNvSpPr/>
          <p:nvPr/>
        </p:nvSpPr>
        <p:spPr>
          <a:xfrm>
            <a:off x="784860" y="4780776"/>
            <a:ext cx="8642604" cy="923330"/>
          </a:xfrm>
          <a:prstGeom prst="rect">
            <a:avLst/>
          </a:prstGeom>
        </p:spPr>
        <p:txBody>
          <a:bodyPr wrap="square">
            <a:spAutoFit/>
          </a:bodyPr>
          <a:lstStyle/>
          <a:p>
            <a:r>
              <a:rPr lang="en-ID" dirty="0" err="1">
                <a:latin typeface="AdvGTIMES-R"/>
              </a:rPr>
              <a:t>Jenis</a:t>
            </a:r>
            <a:r>
              <a:rPr lang="en-ID" dirty="0">
                <a:latin typeface="AdvGTIMES-R"/>
              </a:rPr>
              <a:t> </a:t>
            </a:r>
            <a:r>
              <a:rPr lang="en-ID" dirty="0" err="1">
                <a:latin typeface="AdvGTIMES-R"/>
              </a:rPr>
              <a:t>metode</a:t>
            </a:r>
            <a:r>
              <a:rPr lang="en-ID" dirty="0">
                <a:latin typeface="AdvGTIMES-R"/>
              </a:rPr>
              <a:t> </a:t>
            </a:r>
            <a:r>
              <a:rPr lang="en-ID" dirty="0" err="1">
                <a:latin typeface="AdvGTIMES-R"/>
              </a:rPr>
              <a:t>ini</a:t>
            </a:r>
            <a:r>
              <a:rPr lang="en-ID" dirty="0">
                <a:latin typeface="AdvGTIMES-R"/>
              </a:rPr>
              <a:t> </a:t>
            </a:r>
            <a:r>
              <a:rPr lang="en-ID" dirty="0" err="1">
                <a:latin typeface="AdvGTIMES-R"/>
              </a:rPr>
              <a:t>adalah</a:t>
            </a:r>
            <a:r>
              <a:rPr lang="en-ID" dirty="0">
                <a:latin typeface="AdvGTIMES-R"/>
              </a:rPr>
              <a:t> </a:t>
            </a:r>
            <a:r>
              <a:rPr lang="en-ID" dirty="0" err="1">
                <a:latin typeface="AdvGTIMES-R"/>
              </a:rPr>
              <a:t>cara</a:t>
            </a:r>
            <a:r>
              <a:rPr lang="en-ID" dirty="0">
                <a:latin typeface="AdvGTIMES-R"/>
              </a:rPr>
              <a:t> </a:t>
            </a:r>
            <a:r>
              <a:rPr lang="en-ID" dirty="0" err="1">
                <a:latin typeface="AdvGTIMES-R"/>
              </a:rPr>
              <a:t>tradisional</a:t>
            </a:r>
            <a:r>
              <a:rPr lang="en-ID" dirty="0">
                <a:latin typeface="AdvGTIMES-R"/>
              </a:rPr>
              <a:t> </a:t>
            </a:r>
            <a:r>
              <a:rPr lang="en-ID" dirty="0" err="1">
                <a:latin typeface="AdvGTIMES-R"/>
              </a:rPr>
              <a:t>untuk</a:t>
            </a:r>
            <a:r>
              <a:rPr lang="en-ID" dirty="0">
                <a:latin typeface="AdvGTIMES-R"/>
              </a:rPr>
              <a:t> </a:t>
            </a:r>
            <a:r>
              <a:rPr lang="en-ID" dirty="0" err="1">
                <a:latin typeface="AdvGTIMES-R"/>
              </a:rPr>
              <a:t>mencari</a:t>
            </a:r>
            <a:r>
              <a:rPr lang="en-ID" dirty="0">
                <a:latin typeface="AdvGTIMES-R"/>
              </a:rPr>
              <a:t> </a:t>
            </a:r>
            <a:r>
              <a:rPr lang="en-ID" dirty="0" err="1">
                <a:latin typeface="AdvGTIMES-R"/>
              </a:rPr>
              <a:t>titik</a:t>
            </a:r>
            <a:r>
              <a:rPr lang="en-ID" dirty="0">
                <a:latin typeface="AdvGTIMES-R"/>
              </a:rPr>
              <a:t> optimum. </a:t>
            </a:r>
            <a:r>
              <a:rPr lang="en-ID" dirty="0" err="1">
                <a:latin typeface="AdvGTIMES-R"/>
              </a:rPr>
              <a:t>Iniberlaku</a:t>
            </a:r>
            <a:r>
              <a:rPr lang="en-ID" dirty="0">
                <a:latin typeface="AdvGTIMES-R"/>
              </a:rPr>
              <a:t> </a:t>
            </a:r>
            <a:r>
              <a:rPr lang="en-ID" dirty="0" err="1">
                <a:latin typeface="AdvGTIMES-R"/>
              </a:rPr>
              <a:t>untuk</a:t>
            </a:r>
            <a:r>
              <a:rPr lang="en-ID" dirty="0">
                <a:latin typeface="AdvGTIMES-R"/>
              </a:rPr>
              <a:t> </a:t>
            </a:r>
            <a:r>
              <a:rPr lang="en-ID" dirty="0" err="1">
                <a:latin typeface="AdvGTIMES-R"/>
              </a:rPr>
              <a:t>fungsi</a:t>
            </a:r>
            <a:r>
              <a:rPr lang="en-ID" dirty="0">
                <a:latin typeface="AdvGTIMES-R"/>
              </a:rPr>
              <a:t> </a:t>
            </a:r>
            <a:r>
              <a:rPr lang="en-ID" dirty="0" err="1">
                <a:latin typeface="AdvGTIMES-R"/>
              </a:rPr>
              <a:t>kontinyu</a:t>
            </a:r>
            <a:r>
              <a:rPr lang="en-ID" dirty="0">
                <a:latin typeface="AdvGTIMES-R"/>
              </a:rPr>
              <a:t> </a:t>
            </a:r>
            <a:r>
              <a:rPr lang="en-ID" dirty="0" err="1">
                <a:latin typeface="AdvGTIMES-R"/>
              </a:rPr>
              <a:t>dan</a:t>
            </a:r>
            <a:r>
              <a:rPr lang="en-ID" dirty="0">
                <a:latin typeface="AdvGTIMES-R"/>
              </a:rPr>
              <a:t> </a:t>
            </a:r>
            <a:r>
              <a:rPr lang="en-ID" dirty="0" err="1">
                <a:latin typeface="AdvGTIMES-R"/>
              </a:rPr>
              <a:t>terdiferensialkan</a:t>
            </a:r>
            <a:r>
              <a:rPr lang="en-ID" dirty="0">
                <a:latin typeface="AdvGTIMES-R"/>
              </a:rPr>
              <a:t> </a:t>
            </a:r>
            <a:r>
              <a:rPr lang="en-ID" dirty="0" err="1">
                <a:latin typeface="AdvGTIMES-R"/>
              </a:rPr>
              <a:t>dari</a:t>
            </a:r>
            <a:r>
              <a:rPr lang="en-ID" dirty="0">
                <a:latin typeface="AdvGTIMES-R"/>
              </a:rPr>
              <a:t> </a:t>
            </a:r>
            <a:r>
              <a:rPr lang="en-ID" dirty="0" err="1">
                <a:latin typeface="AdvGTIMES-R"/>
              </a:rPr>
              <a:t>kedua</a:t>
            </a:r>
            <a:r>
              <a:rPr lang="en-ID" dirty="0">
                <a:latin typeface="AdvGTIMES-R"/>
              </a:rPr>
              <a:t> </a:t>
            </a:r>
            <a:r>
              <a:rPr lang="en-ID" dirty="0" err="1">
                <a:latin typeface="AdvGTIMES-R"/>
              </a:rPr>
              <a:t>tujuan</a:t>
            </a:r>
            <a:r>
              <a:rPr lang="en-ID" dirty="0">
                <a:latin typeface="AdvGTIMES-R"/>
              </a:rPr>
              <a:t> </a:t>
            </a:r>
            <a:r>
              <a:rPr lang="en-ID" dirty="0" err="1">
                <a:latin typeface="AdvGTIMES-R"/>
              </a:rPr>
              <a:t>dankendala</a:t>
            </a:r>
            <a:r>
              <a:rPr lang="en-ID" dirty="0">
                <a:latin typeface="AdvGTIMES-R"/>
              </a:rPr>
              <a:t>. </a:t>
            </a:r>
            <a:r>
              <a:rPr lang="en-ID" dirty="0" err="1">
                <a:latin typeface="AdvGTIMES-R"/>
              </a:rPr>
              <a:t>Mereka</a:t>
            </a:r>
            <a:r>
              <a:rPr lang="en-ID" dirty="0">
                <a:latin typeface="AdvGTIMES-R"/>
              </a:rPr>
              <a:t> </a:t>
            </a:r>
            <a:r>
              <a:rPr lang="en-ID" dirty="0" err="1">
                <a:latin typeface="AdvGTIMES-R"/>
              </a:rPr>
              <a:t>menggunakan</a:t>
            </a:r>
            <a:r>
              <a:rPr lang="en-ID" dirty="0">
                <a:latin typeface="AdvGTIMES-R"/>
              </a:rPr>
              <a:t> </a:t>
            </a:r>
            <a:r>
              <a:rPr lang="en-ID" dirty="0" err="1">
                <a:latin typeface="AdvGTIMES-R"/>
              </a:rPr>
              <a:t>kalkulus</a:t>
            </a:r>
            <a:r>
              <a:rPr lang="en-ID" dirty="0">
                <a:latin typeface="AdvGTIMES-R"/>
              </a:rPr>
              <a:t> </a:t>
            </a:r>
            <a:r>
              <a:rPr lang="en-ID" dirty="0" err="1">
                <a:latin typeface="AdvGTIMES-R"/>
              </a:rPr>
              <a:t>diferensial</a:t>
            </a:r>
            <a:r>
              <a:rPr lang="en-ID" dirty="0">
                <a:latin typeface="AdvGTIMES-R"/>
              </a:rPr>
              <a:t> </a:t>
            </a:r>
            <a:r>
              <a:rPr lang="en-ID" dirty="0" err="1">
                <a:latin typeface="AdvGTIMES-R"/>
              </a:rPr>
              <a:t>dalam</a:t>
            </a:r>
            <a:r>
              <a:rPr lang="en-ID" dirty="0">
                <a:latin typeface="AdvGTIMES-R"/>
              </a:rPr>
              <a:t> </a:t>
            </a:r>
            <a:r>
              <a:rPr lang="en-ID" dirty="0" err="1">
                <a:latin typeface="AdvGTIMES-R"/>
              </a:rPr>
              <a:t>menentukan</a:t>
            </a:r>
            <a:r>
              <a:rPr lang="en-ID" dirty="0">
                <a:latin typeface="AdvGTIMES-R"/>
              </a:rPr>
              <a:t> </a:t>
            </a:r>
            <a:r>
              <a:rPr lang="en-ID" dirty="0" err="1">
                <a:latin typeface="AdvGTIMES-R"/>
              </a:rPr>
              <a:t>optimumpoin</a:t>
            </a:r>
            <a:r>
              <a:rPr lang="en-ID" dirty="0">
                <a:latin typeface="AdvGTIMES-R"/>
              </a:rPr>
              <a:t>.</a:t>
            </a:r>
            <a:endParaRPr lang="en-US" dirty="0"/>
          </a:p>
        </p:txBody>
      </p:sp>
      <p:sp>
        <p:nvSpPr>
          <p:cNvPr id="6" name="Date Placeholder 5"/>
          <p:cNvSpPr>
            <a:spLocks noGrp="1"/>
          </p:cNvSpPr>
          <p:nvPr>
            <p:ph type="dt" sz="half" idx="10"/>
          </p:nvPr>
        </p:nvSpPr>
        <p:spPr/>
        <p:txBody>
          <a:bodyPr/>
          <a:lstStyle/>
          <a:p>
            <a:fld id="{E98BCD16-F576-4D0A-848B-1F21D8B42D8B}" type="datetime9">
              <a:rPr lang="en-US" smtClean="0"/>
              <a:t>10/18/2017 1:14:56 PM</a:t>
            </a:fld>
            <a:endParaRPr lang="en-US"/>
          </a:p>
        </p:txBody>
      </p:sp>
      <p:sp>
        <p:nvSpPr>
          <p:cNvPr id="7" name="Slide Number Placeholder 6"/>
          <p:cNvSpPr>
            <a:spLocks noGrp="1"/>
          </p:cNvSpPr>
          <p:nvPr>
            <p:ph type="sldNum" sz="quarter" idx="12"/>
          </p:nvPr>
        </p:nvSpPr>
        <p:spPr/>
        <p:txBody>
          <a:bodyPr/>
          <a:lstStyle/>
          <a:p>
            <a:fld id="{C7448EEC-1D14-4DD9-B8EB-772171F61A1D}" type="slidenum">
              <a:rPr lang="en-US" smtClean="0"/>
              <a:t>39</a:t>
            </a:fld>
            <a:endParaRPr lang="en-US"/>
          </a:p>
        </p:txBody>
      </p:sp>
    </p:spTree>
    <p:extLst>
      <p:ext uri="{BB962C8B-B14F-4D97-AF65-F5344CB8AC3E}">
        <p14:creationId xmlns:p14="http://schemas.microsoft.com/office/powerpoint/2010/main" val="329379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55CDC4-5532-4C69-A321-3B6DBFBA780A}" type="datetime9">
              <a:rPr lang="en-US" smtClean="0"/>
              <a:t>10/18/2017 1:14:55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4</a:t>
            </a:fld>
            <a:endParaRPr lang="en-US"/>
          </a:p>
        </p:txBody>
      </p:sp>
      <p:sp>
        <p:nvSpPr>
          <p:cNvPr id="6" name="Rectangle 5"/>
          <p:cNvSpPr/>
          <p:nvPr/>
        </p:nvSpPr>
        <p:spPr>
          <a:xfrm>
            <a:off x="827532" y="382030"/>
            <a:ext cx="8453628" cy="1631216"/>
          </a:xfrm>
          <a:prstGeom prst="rect">
            <a:avLst/>
          </a:prstGeom>
        </p:spPr>
        <p:txBody>
          <a:bodyPr wrap="square">
            <a:spAutoFit/>
          </a:bodyPr>
          <a:lstStyle/>
          <a:p>
            <a:r>
              <a:rPr lang="en-US" sz="2000" dirty="0" err="1"/>
              <a:t>Seperti</a:t>
            </a:r>
            <a:r>
              <a:rPr lang="en-US" sz="2000" dirty="0"/>
              <a:t> yang </a:t>
            </a:r>
            <a:r>
              <a:rPr lang="en-US" sz="2000" dirty="0" err="1"/>
              <a:t>akan</a:t>
            </a:r>
            <a:r>
              <a:rPr lang="en-US" sz="2000" dirty="0"/>
              <a:t> </a:t>
            </a:r>
            <a:r>
              <a:rPr lang="en-US" sz="2000" dirty="0" err="1"/>
              <a:t>kita</a:t>
            </a:r>
            <a:r>
              <a:rPr lang="en-US" sz="2000" dirty="0"/>
              <a:t> </a:t>
            </a:r>
            <a:r>
              <a:rPr lang="en-US" sz="2000" dirty="0" err="1"/>
              <a:t>diskusikan</a:t>
            </a:r>
            <a:r>
              <a:rPr lang="en-US" sz="2000" dirty="0"/>
              <a:t> </a:t>
            </a:r>
            <a:r>
              <a:rPr lang="en-US" sz="2000" dirty="0" err="1"/>
              <a:t>sebentar</a:t>
            </a:r>
            <a:r>
              <a:rPr lang="en-US" sz="2000" dirty="0"/>
              <a:t> </a:t>
            </a:r>
            <a:r>
              <a:rPr lang="en-US" sz="2000" dirty="0" err="1"/>
              <a:t>lagi</a:t>
            </a:r>
            <a:r>
              <a:rPr lang="en-US" sz="2000" dirty="0"/>
              <a:t>, kata </a:t>
            </a:r>
            <a:r>
              <a:rPr lang="en-US" sz="2000" dirty="0" err="1"/>
              <a:t>operasi</a:t>
            </a:r>
            <a:r>
              <a:rPr lang="en-US" sz="2000" dirty="0"/>
              <a:t> </a:t>
            </a:r>
            <a:r>
              <a:rPr lang="en-US" sz="2000" dirty="0" err="1"/>
              <a:t>adalah</a:t>
            </a:r>
            <a:r>
              <a:rPr lang="en-US" sz="2000" dirty="0"/>
              <a:t> </a:t>
            </a:r>
            <a:r>
              <a:rPr lang="en-US" sz="2000" dirty="0" err="1"/>
              <a:t>istilah</a:t>
            </a:r>
            <a:r>
              <a:rPr lang="en-US" sz="2000" dirty="0"/>
              <a:t> </a:t>
            </a:r>
            <a:r>
              <a:rPr lang="en-US" sz="2000" dirty="0" err="1"/>
              <a:t>tenaga</a:t>
            </a:r>
            <a:r>
              <a:rPr lang="en-US" sz="2000" dirty="0"/>
              <a:t> </a:t>
            </a:r>
            <a:r>
              <a:rPr lang="en-US" sz="2000" dirty="0" err="1"/>
              <a:t>listrik</a:t>
            </a:r>
            <a:r>
              <a:rPr lang="en-US" sz="2000" dirty="0"/>
              <a:t> normal yang </a:t>
            </a:r>
            <a:r>
              <a:rPr lang="en-US" sz="2000" dirty="0" err="1"/>
              <a:t>digunakan</a:t>
            </a:r>
            <a:r>
              <a:rPr lang="en-US" sz="2000" dirty="0"/>
              <a:t> </a:t>
            </a:r>
            <a:r>
              <a:rPr lang="en-US" sz="2000" dirty="0" err="1"/>
              <a:t>untuk</a:t>
            </a:r>
            <a:r>
              <a:rPr lang="en-US" sz="2000" dirty="0"/>
              <a:t> </a:t>
            </a:r>
            <a:r>
              <a:rPr lang="en-US" sz="2000" dirty="0" err="1"/>
              <a:t>menjalankan</a:t>
            </a:r>
            <a:r>
              <a:rPr lang="en-US" sz="2000" dirty="0"/>
              <a:t> </a:t>
            </a:r>
            <a:r>
              <a:rPr lang="en-US" sz="2000" dirty="0" err="1"/>
              <a:t>situasi</a:t>
            </a:r>
            <a:r>
              <a:rPr lang="en-US" sz="2000" dirty="0"/>
              <a:t> </a:t>
            </a:r>
            <a:r>
              <a:rPr lang="en-US" sz="2000" dirty="0" err="1"/>
              <a:t>saat</a:t>
            </a:r>
            <a:r>
              <a:rPr lang="en-US" sz="2000" dirty="0"/>
              <a:t> </a:t>
            </a:r>
            <a:r>
              <a:rPr lang="en-US" sz="2000" dirty="0" err="1"/>
              <a:t>ini</a:t>
            </a:r>
            <a:r>
              <a:rPr lang="en-US" sz="2000" dirty="0"/>
              <a:t>. </a:t>
            </a:r>
            <a:r>
              <a:rPr lang="en-US" sz="2000" dirty="0" err="1"/>
              <a:t>Mengacu</a:t>
            </a:r>
            <a:r>
              <a:rPr lang="en-US" sz="2000" dirty="0"/>
              <a:t> </a:t>
            </a:r>
            <a:r>
              <a:rPr lang="en-US" sz="2000" dirty="0" err="1"/>
              <a:t>pada</a:t>
            </a:r>
            <a:r>
              <a:rPr lang="en-US" sz="2000" dirty="0"/>
              <a:t> masa </a:t>
            </a:r>
            <a:r>
              <a:rPr lang="en-US" sz="2000" dirty="0" err="1"/>
              <a:t>depan</a:t>
            </a:r>
            <a:r>
              <a:rPr lang="en-US" sz="2000" dirty="0"/>
              <a:t>, </a:t>
            </a:r>
            <a:r>
              <a:rPr lang="en-US" sz="2000" dirty="0" err="1"/>
              <a:t>ahli</a:t>
            </a:r>
            <a:r>
              <a:rPr lang="en-US" sz="2000" dirty="0"/>
              <a:t> </a:t>
            </a:r>
            <a:r>
              <a:rPr lang="en-US" sz="2000" dirty="0" err="1"/>
              <a:t>sistem</a:t>
            </a:r>
            <a:r>
              <a:rPr lang="en-US" sz="2000" dirty="0"/>
              <a:t> </a:t>
            </a:r>
            <a:r>
              <a:rPr lang="en-US" sz="2000" dirty="0" err="1"/>
              <a:t>tenaga</a:t>
            </a:r>
            <a:r>
              <a:rPr lang="en-US" sz="2000" dirty="0"/>
              <a:t> </a:t>
            </a:r>
            <a:r>
              <a:rPr lang="en-US" sz="2000" dirty="0" err="1"/>
              <a:t>menggunakan</a:t>
            </a:r>
            <a:r>
              <a:rPr lang="en-US" sz="2000" dirty="0"/>
              <a:t> </a:t>
            </a:r>
            <a:r>
              <a:rPr lang="en-US" sz="2000" dirty="0" err="1"/>
              <a:t>istilah</a:t>
            </a:r>
            <a:r>
              <a:rPr lang="en-US" sz="2000" dirty="0"/>
              <a:t> </a:t>
            </a:r>
            <a:r>
              <a:rPr lang="en-US" sz="2000" dirty="0" err="1"/>
              <a:t>perencanaan</a:t>
            </a:r>
            <a:r>
              <a:rPr lang="en-US" sz="2000" dirty="0"/>
              <a:t> </a:t>
            </a:r>
            <a:r>
              <a:rPr lang="en-US" sz="2000" dirty="0" err="1"/>
              <a:t>untuk</a:t>
            </a:r>
            <a:r>
              <a:rPr lang="en-US" sz="2000" dirty="0"/>
              <a:t> </a:t>
            </a:r>
            <a:r>
              <a:rPr lang="en-US" sz="2000" dirty="0" err="1"/>
              <a:t>menunjukkan</a:t>
            </a:r>
            <a:r>
              <a:rPr lang="en-US" sz="2000" dirty="0"/>
              <a:t> </a:t>
            </a:r>
            <a:r>
              <a:rPr lang="en-US" sz="2000" dirty="0" err="1"/>
              <a:t>tindakan</a:t>
            </a:r>
            <a:r>
              <a:rPr lang="en-US" sz="2000" dirty="0"/>
              <a:t> yang </a:t>
            </a:r>
            <a:r>
              <a:rPr lang="en-US" sz="2000" dirty="0" err="1"/>
              <a:t>dibutuhkan</a:t>
            </a:r>
            <a:r>
              <a:rPr lang="en-US" sz="2000" dirty="0"/>
              <a:t> </a:t>
            </a:r>
            <a:r>
              <a:rPr lang="en-US" sz="2000" dirty="0" err="1"/>
              <a:t>untuk</a:t>
            </a:r>
            <a:r>
              <a:rPr lang="en-US" sz="2000" dirty="0"/>
              <a:t> masa </a:t>
            </a:r>
            <a:r>
              <a:rPr lang="en-US" sz="2000" dirty="0" err="1"/>
              <a:t>depan</a:t>
            </a:r>
            <a:r>
              <a:rPr lang="en-US" sz="2000" dirty="0"/>
              <a:t>. </a:t>
            </a:r>
            <a:r>
              <a:rPr lang="en-US" sz="2000" dirty="0" err="1"/>
              <a:t>Pengalaman</a:t>
            </a:r>
            <a:r>
              <a:rPr lang="en-US" sz="2000" dirty="0"/>
              <a:t> masa </a:t>
            </a:r>
            <a:r>
              <a:rPr lang="en-US" sz="2000" dirty="0" err="1"/>
              <a:t>lalu</a:t>
            </a:r>
            <a:r>
              <a:rPr lang="en-US" sz="2000" dirty="0"/>
              <a:t> </a:t>
            </a:r>
            <a:r>
              <a:rPr lang="en-US" sz="2000" dirty="0" err="1"/>
              <a:t>selalu</a:t>
            </a:r>
            <a:r>
              <a:rPr lang="en-US" sz="2000" dirty="0"/>
              <a:t> </a:t>
            </a:r>
            <a:r>
              <a:rPr lang="en-US" sz="2000" dirty="0" err="1"/>
              <a:t>digunakan</a:t>
            </a:r>
            <a:r>
              <a:rPr lang="en-US" sz="2000" dirty="0"/>
              <a:t> </a:t>
            </a:r>
            <a:r>
              <a:rPr lang="en-US" sz="2000" dirty="0" err="1"/>
              <a:t>untuk</a:t>
            </a:r>
            <a:r>
              <a:rPr lang="en-US" sz="2000" dirty="0"/>
              <a:t> </a:t>
            </a:r>
            <a:r>
              <a:rPr lang="en-US" sz="2000" dirty="0" err="1"/>
              <a:t>operasi</a:t>
            </a:r>
            <a:r>
              <a:rPr lang="en-US" sz="2000" dirty="0"/>
              <a:t> yang </a:t>
            </a:r>
            <a:r>
              <a:rPr lang="en-US" sz="2000" dirty="0" err="1"/>
              <a:t>efisien</a:t>
            </a:r>
            <a:r>
              <a:rPr lang="en-US" sz="2000" dirty="0"/>
              <a:t> </a:t>
            </a:r>
            <a:r>
              <a:rPr lang="en-US" sz="2000" dirty="0" err="1"/>
              <a:t>danperencanaan</a:t>
            </a:r>
            <a:r>
              <a:rPr lang="en-US" sz="2000" dirty="0"/>
              <a:t> </a:t>
            </a:r>
            <a:r>
              <a:rPr lang="en-US" sz="2000" dirty="0" err="1"/>
              <a:t>sistem</a:t>
            </a:r>
            <a:endParaRPr lang="en-US" sz="2000" dirty="0"/>
          </a:p>
        </p:txBody>
      </p:sp>
      <p:sp>
        <p:nvSpPr>
          <p:cNvPr id="7" name="Rectangle 6"/>
          <p:cNvSpPr/>
          <p:nvPr/>
        </p:nvSpPr>
        <p:spPr>
          <a:xfrm>
            <a:off x="827532" y="2013246"/>
            <a:ext cx="8709660" cy="2246769"/>
          </a:xfrm>
          <a:prstGeom prst="rect">
            <a:avLst/>
          </a:prstGeom>
        </p:spPr>
        <p:txBody>
          <a:bodyPr wrap="square">
            <a:spAutoFit/>
          </a:bodyPr>
          <a:lstStyle/>
          <a:p>
            <a:r>
              <a:rPr lang="en-US" sz="2000" dirty="0"/>
              <a:t>Kata </a:t>
            </a:r>
            <a:r>
              <a:rPr lang="en-US" sz="2000" dirty="0" err="1"/>
              <a:t>perencanaan</a:t>
            </a:r>
            <a:r>
              <a:rPr lang="en-US" sz="2000" dirty="0"/>
              <a:t> </a:t>
            </a:r>
            <a:r>
              <a:rPr lang="en-US" sz="2000" dirty="0" err="1"/>
              <a:t>batang</a:t>
            </a:r>
            <a:r>
              <a:rPr lang="en-US" sz="2000" dirty="0"/>
              <a:t> kata </a:t>
            </a:r>
            <a:r>
              <a:rPr lang="en-US" sz="2000" dirty="0" err="1"/>
              <a:t>kerja</a:t>
            </a:r>
            <a:r>
              <a:rPr lang="en-US" sz="2000" dirty="0"/>
              <a:t> </a:t>
            </a:r>
            <a:r>
              <a:rPr lang="en-US" sz="2000" dirty="0" err="1"/>
              <a:t>transitif</a:t>
            </a:r>
            <a:r>
              <a:rPr lang="en-US" sz="2000" dirty="0"/>
              <a:t> </a:t>
            </a:r>
            <a:r>
              <a:rPr lang="en-US" sz="2000" dirty="0" err="1"/>
              <a:t>untuk</a:t>
            </a:r>
            <a:r>
              <a:rPr lang="en-US" sz="2000" dirty="0"/>
              <a:t> </a:t>
            </a:r>
            <a:r>
              <a:rPr lang="en-US" sz="2000" dirty="0" err="1"/>
              <a:t>direncanakan</a:t>
            </a:r>
            <a:r>
              <a:rPr lang="en-US" sz="2000" dirty="0"/>
              <a:t>, </a:t>
            </a:r>
            <a:r>
              <a:rPr lang="en-US" sz="2000" dirty="0" err="1"/>
              <a:t>dimaksudkan</a:t>
            </a:r>
            <a:r>
              <a:rPr lang="en-US" sz="2000" dirty="0"/>
              <a:t> </a:t>
            </a:r>
            <a:r>
              <a:rPr lang="en-US" sz="2000" dirty="0" err="1"/>
              <a:t>untuk</a:t>
            </a:r>
            <a:r>
              <a:rPr lang="en-US" sz="2000" dirty="0"/>
              <a:t> </a:t>
            </a:r>
            <a:r>
              <a:rPr lang="en-US" sz="2000" dirty="0" err="1"/>
              <a:t>menyusun</a:t>
            </a:r>
            <a:r>
              <a:rPr lang="en-US" sz="2000" dirty="0"/>
              <a:t> </a:t>
            </a:r>
            <a:r>
              <a:rPr lang="en-US" sz="2000" dirty="0" err="1"/>
              <a:t>metode</a:t>
            </a:r>
            <a:r>
              <a:rPr lang="en-US" sz="2000" dirty="0"/>
              <a:t> </a:t>
            </a:r>
            <a:r>
              <a:rPr lang="en-US" sz="2000" dirty="0" err="1"/>
              <a:t>atau</a:t>
            </a:r>
            <a:r>
              <a:rPr lang="en-US" sz="2000" dirty="0"/>
              <a:t> </a:t>
            </a:r>
            <a:r>
              <a:rPr lang="en-US" sz="2000" dirty="0" err="1"/>
              <a:t>skema</a:t>
            </a:r>
            <a:r>
              <a:rPr lang="en-US" sz="2000" dirty="0"/>
              <a:t> </a:t>
            </a:r>
            <a:r>
              <a:rPr lang="en-US" sz="2000" dirty="0" err="1"/>
              <a:t>terlebih</a:t>
            </a:r>
            <a:r>
              <a:rPr lang="en-US" sz="2000" dirty="0"/>
              <a:t> </a:t>
            </a:r>
            <a:r>
              <a:rPr lang="en-US" sz="2000" dirty="0" err="1"/>
              <a:t>dahulu</a:t>
            </a:r>
            <a:r>
              <a:rPr lang="en-US" sz="2000" dirty="0"/>
              <a:t> </a:t>
            </a:r>
            <a:r>
              <a:rPr lang="en-US" sz="2000" dirty="0" err="1"/>
              <a:t>untuk</a:t>
            </a:r>
            <a:r>
              <a:rPr lang="en-US" sz="2000" dirty="0"/>
              <a:t> </a:t>
            </a:r>
            <a:r>
              <a:rPr lang="en-US" sz="2000" dirty="0" err="1"/>
              <a:t>pekerjaan</a:t>
            </a:r>
            <a:r>
              <a:rPr lang="en-US" sz="2000" dirty="0"/>
              <a:t>, </a:t>
            </a:r>
            <a:r>
              <a:rPr lang="en-US" sz="2000" dirty="0" err="1"/>
              <a:t>perusahaan</a:t>
            </a:r>
            <a:r>
              <a:rPr lang="en-US" sz="2000" dirty="0"/>
              <a:t>, </a:t>
            </a:r>
            <a:r>
              <a:rPr lang="en-US" sz="2000" dirty="0" err="1"/>
              <a:t>atau</a:t>
            </a:r>
            <a:r>
              <a:rPr lang="en-US" sz="2000" dirty="0"/>
              <a:t> proses apapun.1 </a:t>
            </a:r>
            <a:r>
              <a:rPr lang="en-US" sz="2000" dirty="0" err="1"/>
              <a:t>Tujuannya</a:t>
            </a:r>
            <a:r>
              <a:rPr lang="en-US" sz="2000" dirty="0"/>
              <a:t> di </a:t>
            </a:r>
            <a:r>
              <a:rPr lang="en-US" sz="2000" dirty="0" err="1"/>
              <a:t>sini</a:t>
            </a:r>
            <a:r>
              <a:rPr lang="en-US" sz="2000" dirty="0"/>
              <a:t> </a:t>
            </a:r>
            <a:r>
              <a:rPr lang="en-US" sz="2000" dirty="0" err="1"/>
              <a:t>adalah</a:t>
            </a:r>
            <a:r>
              <a:rPr lang="en-US" sz="2000" dirty="0"/>
              <a:t> </a:t>
            </a:r>
            <a:r>
              <a:rPr lang="en-US" sz="2000" dirty="0" err="1"/>
              <a:t>untuk</a:t>
            </a:r>
            <a:r>
              <a:rPr lang="en-US" sz="2000" dirty="0"/>
              <a:t> </a:t>
            </a:r>
            <a:r>
              <a:rPr lang="en-US" sz="2000" dirty="0" err="1"/>
              <a:t>membahas</a:t>
            </a:r>
            <a:r>
              <a:rPr lang="en-US" sz="2000" dirty="0"/>
              <a:t> </a:t>
            </a:r>
            <a:r>
              <a:rPr lang="en-US" sz="2000" dirty="0" err="1"/>
              <a:t>makna</a:t>
            </a:r>
            <a:r>
              <a:rPr lang="en-US" sz="2000" dirty="0"/>
              <a:t> </a:t>
            </a:r>
            <a:r>
              <a:rPr lang="en-US" sz="2000" dirty="0" err="1"/>
              <a:t>metode</a:t>
            </a:r>
            <a:r>
              <a:rPr lang="en-US" sz="2000" dirty="0"/>
              <a:t> </a:t>
            </a:r>
            <a:r>
              <a:rPr lang="en-US" sz="2000" dirty="0" err="1"/>
              <a:t>atau</a:t>
            </a:r>
            <a:r>
              <a:rPr lang="en-US" sz="2000" dirty="0"/>
              <a:t> </a:t>
            </a:r>
            <a:r>
              <a:rPr lang="en-US" sz="2000" dirty="0" err="1"/>
              <a:t>skema</a:t>
            </a:r>
            <a:r>
              <a:rPr lang="en-US" sz="2000" dirty="0"/>
              <a:t>, </a:t>
            </a:r>
            <a:r>
              <a:rPr lang="en-US" sz="2000" dirty="0" err="1"/>
              <a:t>terlebih</a:t>
            </a:r>
            <a:r>
              <a:rPr lang="en-US" sz="2000" dirty="0"/>
              <a:t> </a:t>
            </a:r>
            <a:r>
              <a:rPr lang="en-US" sz="2000" dirty="0" err="1"/>
              <a:t>dahulu</a:t>
            </a:r>
            <a:r>
              <a:rPr lang="en-US" sz="2000" dirty="0"/>
              <a:t> </a:t>
            </a:r>
            <a:r>
              <a:rPr lang="en-US" sz="2000" dirty="0" err="1"/>
              <a:t>dan</a:t>
            </a:r>
            <a:r>
              <a:rPr lang="en-US" sz="2000" dirty="0"/>
              <a:t> </a:t>
            </a:r>
            <a:r>
              <a:rPr lang="en-US" sz="2000" dirty="0" err="1"/>
              <a:t>bekerja</a:t>
            </a:r>
            <a:r>
              <a:rPr lang="en-US" sz="2000" dirty="0"/>
              <a:t>, </a:t>
            </a:r>
            <a:r>
              <a:rPr lang="en-US" sz="2000" dirty="0" err="1"/>
              <a:t>perusahaan</a:t>
            </a:r>
            <a:r>
              <a:rPr lang="en-US" sz="2000" dirty="0"/>
              <a:t> </a:t>
            </a:r>
            <a:r>
              <a:rPr lang="en-US" sz="2000" dirty="0" err="1"/>
              <a:t>atau</a:t>
            </a:r>
            <a:r>
              <a:rPr lang="en-US" sz="2000" dirty="0"/>
              <a:t> proses </a:t>
            </a:r>
            <a:r>
              <a:rPr lang="en-US" sz="2000" dirty="0" err="1"/>
              <a:t>untuk</a:t>
            </a:r>
            <a:r>
              <a:rPr lang="en-US" sz="2000" dirty="0"/>
              <a:t> </a:t>
            </a:r>
            <a:r>
              <a:rPr lang="en-US" sz="2000" dirty="0" err="1"/>
              <a:t>sistem</a:t>
            </a:r>
            <a:r>
              <a:rPr lang="en-US" sz="2000" dirty="0"/>
              <a:t> </a:t>
            </a:r>
            <a:r>
              <a:rPr lang="en-US" sz="2000" dirty="0" err="1"/>
              <a:t>tenaga</a:t>
            </a:r>
            <a:r>
              <a:rPr lang="en-US" sz="2000" dirty="0"/>
              <a:t> </a:t>
            </a:r>
            <a:r>
              <a:rPr lang="en-US" sz="2000" dirty="0" err="1"/>
              <a:t>fisik</a:t>
            </a:r>
            <a:r>
              <a:rPr lang="en-US" sz="2000" dirty="0"/>
              <a:t>. </a:t>
            </a:r>
            <a:r>
              <a:rPr lang="en-US" sz="2000" dirty="0" err="1"/>
              <a:t>Dengan</a:t>
            </a:r>
            <a:r>
              <a:rPr lang="en-US" sz="2000" dirty="0"/>
              <a:t> kata lain, </a:t>
            </a:r>
            <a:r>
              <a:rPr lang="en-US" sz="2000" dirty="0" err="1"/>
              <a:t>kita</a:t>
            </a:r>
            <a:r>
              <a:rPr lang="en-US" sz="2000" dirty="0"/>
              <a:t> </a:t>
            </a:r>
            <a:r>
              <a:rPr lang="en-US" sz="2000" dirty="0" err="1"/>
              <a:t>akan</a:t>
            </a:r>
            <a:r>
              <a:rPr lang="en-US" sz="2000" dirty="0"/>
              <a:t> </a:t>
            </a:r>
            <a:r>
              <a:rPr lang="en-US" sz="2000" dirty="0" err="1"/>
              <a:t>membahas</a:t>
            </a:r>
            <a:r>
              <a:rPr lang="en-US" sz="2000" dirty="0"/>
              <a:t> </a:t>
            </a:r>
            <a:r>
              <a:rPr lang="en-US" sz="2000" dirty="0" err="1"/>
              <a:t>masalah</a:t>
            </a:r>
            <a:r>
              <a:rPr lang="en-US" sz="2000" dirty="0"/>
              <a:t> </a:t>
            </a:r>
            <a:r>
              <a:rPr lang="en-US" sz="2000" dirty="0" err="1"/>
              <a:t>perencanaan</a:t>
            </a:r>
            <a:r>
              <a:rPr lang="en-US" sz="2000" dirty="0"/>
              <a:t> </a:t>
            </a:r>
            <a:r>
              <a:rPr lang="en-US" sz="2000" dirty="0" err="1"/>
              <a:t>sistem</a:t>
            </a:r>
            <a:r>
              <a:rPr lang="en-US" sz="2000" dirty="0"/>
              <a:t> </a:t>
            </a:r>
            <a:r>
              <a:rPr lang="en-US" sz="2000" dirty="0" err="1"/>
              <a:t>tenaga</a:t>
            </a:r>
            <a:r>
              <a:rPr lang="en-US" sz="2000" dirty="0"/>
              <a:t> </a:t>
            </a:r>
            <a:r>
              <a:rPr lang="en-US" sz="2000" dirty="0" err="1"/>
              <a:t>dalam</a:t>
            </a:r>
            <a:r>
              <a:rPr lang="en-US" sz="2000" dirty="0"/>
              <a:t> </a:t>
            </a:r>
            <a:r>
              <a:rPr lang="en-US" sz="2000" dirty="0" err="1"/>
              <a:t>hal</a:t>
            </a:r>
            <a:r>
              <a:rPr lang="en-US" sz="2000" dirty="0"/>
              <a:t> </a:t>
            </a:r>
            <a:r>
              <a:rPr lang="en-US" sz="2000" dirty="0" err="1"/>
              <a:t>masalahterlibat</a:t>
            </a:r>
            <a:r>
              <a:rPr lang="en-US" sz="2000" dirty="0"/>
              <a:t> </a:t>
            </a:r>
            <a:r>
              <a:rPr lang="en-US" sz="2000" dirty="0" err="1"/>
              <a:t>dari</a:t>
            </a:r>
            <a:r>
              <a:rPr lang="en-US" sz="2000" dirty="0"/>
              <a:t> </a:t>
            </a:r>
            <a:r>
              <a:rPr lang="en-US" sz="2000" dirty="0" err="1"/>
              <a:t>berbagai</a:t>
            </a:r>
            <a:r>
              <a:rPr lang="en-US" sz="2000" dirty="0"/>
              <a:t> </a:t>
            </a:r>
            <a:r>
              <a:rPr lang="en-US" sz="2000" dirty="0" err="1"/>
              <a:t>sudut</a:t>
            </a:r>
            <a:r>
              <a:rPr lang="en-US" sz="2000" dirty="0"/>
              <a:t> </a:t>
            </a:r>
            <a:r>
              <a:rPr lang="en-US" sz="2000" dirty="0" err="1"/>
              <a:t>pandang</a:t>
            </a:r>
            <a:r>
              <a:rPr lang="en-US" sz="2000" dirty="0"/>
              <a:t>; </a:t>
            </a:r>
            <a:r>
              <a:rPr lang="en-US" sz="2000" dirty="0" err="1"/>
              <a:t>metode</a:t>
            </a:r>
            <a:r>
              <a:rPr lang="en-US" sz="2000" dirty="0"/>
              <a:t> yang </a:t>
            </a:r>
            <a:r>
              <a:rPr lang="en-US" sz="2000" dirty="0" err="1"/>
              <a:t>akan</a:t>
            </a:r>
            <a:r>
              <a:rPr lang="en-US" sz="2000" dirty="0"/>
              <a:t> </a:t>
            </a:r>
            <a:r>
              <a:rPr lang="en-US" sz="2000" dirty="0" err="1"/>
              <a:t>digunakan</a:t>
            </a:r>
            <a:r>
              <a:rPr lang="en-US" sz="2000" dirty="0"/>
              <a:t>; </a:t>
            </a:r>
            <a:r>
              <a:rPr lang="en-US" sz="2000" dirty="0" err="1"/>
              <a:t>unsur-unsurnyaterpengaruh</a:t>
            </a:r>
            <a:r>
              <a:rPr lang="en-US" sz="2000" dirty="0"/>
              <a:t>; </a:t>
            </a:r>
            <a:r>
              <a:rPr lang="en-US" sz="2000" dirty="0" err="1"/>
              <a:t>cakrawala</a:t>
            </a:r>
            <a:r>
              <a:rPr lang="en-US" sz="2000" dirty="0"/>
              <a:t> </a:t>
            </a:r>
            <a:r>
              <a:rPr lang="en-US" sz="2000" dirty="0" err="1"/>
              <a:t>waktu</a:t>
            </a:r>
            <a:r>
              <a:rPr lang="en-US" sz="2000" dirty="0"/>
              <a:t> </a:t>
            </a:r>
            <a:r>
              <a:rPr lang="en-US" sz="2000" dirty="0" err="1"/>
              <a:t>untuk</a:t>
            </a:r>
            <a:r>
              <a:rPr lang="en-US" sz="2000" dirty="0"/>
              <a:t> </a:t>
            </a:r>
            <a:r>
              <a:rPr lang="en-US" sz="2000" dirty="0" err="1"/>
              <a:t>diamati</a:t>
            </a:r>
            <a:r>
              <a:rPr lang="en-US" sz="2000" dirty="0"/>
              <a:t>, </a:t>
            </a:r>
            <a:r>
              <a:rPr lang="en-US" sz="2000" dirty="0" err="1"/>
              <a:t>dll</a:t>
            </a:r>
            <a:r>
              <a:rPr lang="en-US" sz="2000" dirty="0"/>
              <a:t>.</a:t>
            </a:r>
          </a:p>
        </p:txBody>
      </p:sp>
      <p:sp>
        <p:nvSpPr>
          <p:cNvPr id="10" name="Rectangle 9"/>
          <p:cNvSpPr/>
          <p:nvPr/>
        </p:nvSpPr>
        <p:spPr>
          <a:xfrm>
            <a:off x="827532" y="4298227"/>
            <a:ext cx="8545068" cy="1631216"/>
          </a:xfrm>
          <a:prstGeom prst="rect">
            <a:avLst/>
          </a:prstGeom>
        </p:spPr>
        <p:txBody>
          <a:bodyPr wrap="square">
            <a:spAutoFit/>
          </a:bodyPr>
          <a:lstStyle/>
          <a:p>
            <a:r>
              <a:rPr lang="en-US" sz="2000" dirty="0"/>
              <a:t>Kami </a:t>
            </a:r>
            <a:r>
              <a:rPr lang="en-US" sz="2000" dirty="0" err="1"/>
              <a:t>akan</a:t>
            </a:r>
            <a:r>
              <a:rPr lang="en-US" sz="2000" dirty="0"/>
              <a:t> </a:t>
            </a:r>
            <a:r>
              <a:rPr lang="en-US" sz="2000" dirty="0" err="1"/>
              <a:t>segera</a:t>
            </a:r>
            <a:r>
              <a:rPr lang="en-US" sz="2000" dirty="0"/>
              <a:t> </a:t>
            </a:r>
            <a:r>
              <a:rPr lang="en-US" sz="2000" dirty="0" err="1"/>
              <a:t>mendefinisikan</a:t>
            </a:r>
            <a:r>
              <a:rPr lang="en-US" sz="2000" dirty="0"/>
              <a:t> </a:t>
            </a:r>
            <a:r>
              <a:rPr lang="en-US" sz="2000" dirty="0" err="1"/>
              <a:t>dan</a:t>
            </a:r>
            <a:r>
              <a:rPr lang="en-US" sz="2000" dirty="0"/>
              <a:t> </a:t>
            </a:r>
            <a:r>
              <a:rPr lang="en-US" sz="2000" dirty="0" err="1"/>
              <a:t>menjelaskan</a:t>
            </a:r>
            <a:r>
              <a:rPr lang="en-US" sz="2000" dirty="0"/>
              <a:t>, </a:t>
            </a:r>
            <a:r>
              <a:rPr lang="en-US" sz="2000" dirty="0" err="1"/>
              <a:t>secara</a:t>
            </a:r>
            <a:r>
              <a:rPr lang="en-US" sz="2000" dirty="0"/>
              <a:t> </a:t>
            </a:r>
            <a:r>
              <a:rPr lang="en-US" sz="2000" dirty="0" err="1"/>
              <a:t>lebih</a:t>
            </a:r>
            <a:r>
              <a:rPr lang="en-US" sz="2000" dirty="0"/>
              <a:t> </a:t>
            </a:r>
            <a:r>
              <a:rPr lang="en-US" sz="2000" dirty="0" err="1"/>
              <a:t>rinci</a:t>
            </a:r>
            <a:r>
              <a:rPr lang="en-US" sz="2000" dirty="0"/>
              <a:t>, </a:t>
            </a:r>
            <a:r>
              <a:rPr lang="en-US" sz="2000" dirty="0" err="1"/>
              <a:t>masalah</a:t>
            </a:r>
            <a:r>
              <a:rPr lang="en-US" sz="2000" dirty="0"/>
              <a:t> </a:t>
            </a:r>
            <a:r>
              <a:rPr lang="en-US" sz="2000" dirty="0" err="1"/>
              <a:t>ini</a:t>
            </a:r>
            <a:r>
              <a:rPr lang="en-US" sz="2000" dirty="0"/>
              <a:t>. </a:t>
            </a:r>
            <a:r>
              <a:rPr lang="en-US" sz="2000" dirty="0" err="1"/>
              <a:t>Sebelum</a:t>
            </a:r>
            <a:r>
              <a:rPr lang="en-US" sz="2000" dirty="0"/>
              <a:t> </a:t>
            </a:r>
            <a:r>
              <a:rPr lang="en-US" sz="2000" dirty="0" err="1"/>
              <a:t>itu,Namun</a:t>
            </a:r>
            <a:r>
              <a:rPr lang="en-US" sz="2000" dirty="0"/>
              <a:t>, </a:t>
            </a:r>
            <a:r>
              <a:rPr lang="en-US" sz="2000" dirty="0" err="1"/>
              <a:t>tinjauan</a:t>
            </a:r>
            <a:r>
              <a:rPr lang="en-US" sz="2000" dirty="0"/>
              <a:t> </a:t>
            </a:r>
            <a:r>
              <a:rPr lang="en-US" sz="2000" dirty="0" err="1"/>
              <a:t>singkat</a:t>
            </a:r>
            <a:r>
              <a:rPr lang="en-US" sz="2000" dirty="0"/>
              <a:t> </a:t>
            </a:r>
            <a:r>
              <a:rPr lang="en-US" sz="2000" dirty="0" err="1"/>
              <a:t>diberikan</a:t>
            </a:r>
            <a:r>
              <a:rPr lang="en-US" sz="2000" dirty="0"/>
              <a:t> </a:t>
            </a:r>
            <a:r>
              <a:rPr lang="en-US" sz="2000" dirty="0" err="1"/>
              <a:t>untuk</a:t>
            </a:r>
            <a:r>
              <a:rPr lang="en-US" sz="2000" dirty="0"/>
              <a:t> </a:t>
            </a:r>
            <a:r>
              <a:rPr lang="en-US" sz="2000" dirty="0" err="1"/>
              <a:t>elemen</a:t>
            </a:r>
            <a:r>
              <a:rPr lang="en-US" sz="2000" dirty="0"/>
              <a:t> </a:t>
            </a:r>
            <a:r>
              <a:rPr lang="en-US" sz="2000" dirty="0" err="1"/>
              <a:t>dan</a:t>
            </a:r>
            <a:r>
              <a:rPr lang="en-US" sz="2000" dirty="0"/>
              <a:t> </a:t>
            </a:r>
            <a:r>
              <a:rPr lang="en-US" sz="2000" dirty="0" err="1"/>
              <a:t>struktur</a:t>
            </a:r>
            <a:r>
              <a:rPr lang="en-US" sz="2000" dirty="0"/>
              <a:t> </a:t>
            </a:r>
            <a:r>
              <a:rPr lang="en-US" sz="2000" dirty="0" err="1"/>
              <a:t>sistem</a:t>
            </a:r>
            <a:r>
              <a:rPr lang="en-US" sz="2000" dirty="0"/>
              <a:t> </a:t>
            </a:r>
            <a:r>
              <a:rPr lang="en-US" sz="2000" dirty="0" err="1"/>
              <a:t>tenaga</a:t>
            </a:r>
            <a:r>
              <a:rPr lang="en-US" sz="2000" dirty="0"/>
              <a:t> (</a:t>
            </a:r>
            <a:r>
              <a:rPr lang="en-US" sz="2000" dirty="0" err="1"/>
              <a:t>Seksi</a:t>
            </a:r>
            <a:r>
              <a:rPr lang="en-US" sz="2000" dirty="0"/>
              <a:t> 1.2 </a:t>
            </a:r>
            <a:r>
              <a:rPr lang="en-US" sz="2000" dirty="0" err="1"/>
              <a:t>dan</a:t>
            </a:r>
            <a:r>
              <a:rPr lang="en-US" sz="2000" dirty="0"/>
              <a:t> 1.3). </a:t>
            </a:r>
            <a:r>
              <a:rPr lang="en-US" sz="2000" dirty="0" err="1"/>
              <a:t>Untuk</a:t>
            </a:r>
            <a:r>
              <a:rPr lang="en-US" sz="2000" dirty="0"/>
              <a:t> </a:t>
            </a:r>
            <a:r>
              <a:rPr lang="en-US" sz="2000" dirty="0" err="1"/>
              <a:t>memperjelas</a:t>
            </a:r>
            <a:r>
              <a:rPr lang="en-US" sz="2000" dirty="0"/>
              <a:t> </a:t>
            </a:r>
            <a:r>
              <a:rPr lang="en-US" sz="2000" dirty="0" err="1"/>
              <a:t>batas</a:t>
            </a:r>
            <a:r>
              <a:rPr lang="en-US" sz="2000" dirty="0"/>
              <a:t> </a:t>
            </a:r>
            <a:r>
              <a:rPr lang="en-US" sz="2000" dirty="0" err="1"/>
              <a:t>antara</a:t>
            </a:r>
            <a:r>
              <a:rPr lang="en-US" sz="2000" dirty="0"/>
              <a:t> </a:t>
            </a:r>
            <a:r>
              <a:rPr lang="en-US" sz="2000" dirty="0" err="1"/>
              <a:t>berbagai</a:t>
            </a:r>
            <a:r>
              <a:rPr lang="en-US" sz="2000" dirty="0"/>
              <a:t> </a:t>
            </a:r>
            <a:r>
              <a:rPr lang="en-US" sz="2000" dirty="0" err="1"/>
              <a:t>studi</a:t>
            </a:r>
            <a:r>
              <a:rPr lang="en-US" sz="2000" dirty="0"/>
              <a:t> </a:t>
            </a:r>
            <a:r>
              <a:rPr lang="en-US" sz="2000" dirty="0" err="1"/>
              <a:t>sistem</a:t>
            </a:r>
            <a:r>
              <a:rPr lang="en-US" sz="2000" dirty="0"/>
              <a:t> </a:t>
            </a:r>
            <a:r>
              <a:rPr lang="en-US" sz="2000" dirty="0" err="1"/>
              <a:t>tenaga</a:t>
            </a:r>
            <a:r>
              <a:rPr lang="en-US" sz="2000" dirty="0"/>
              <a:t>, </a:t>
            </a:r>
            <a:r>
              <a:rPr lang="en-US" sz="2000" dirty="0" err="1"/>
              <a:t>studi</a:t>
            </a:r>
            <a:r>
              <a:rPr lang="en-US" sz="2000" dirty="0"/>
              <a:t> </a:t>
            </a:r>
            <a:r>
              <a:rPr lang="en-US" sz="2000" dirty="0" err="1"/>
              <a:t>perspektif</a:t>
            </a:r>
            <a:r>
              <a:rPr lang="en-US" sz="2000" dirty="0"/>
              <a:t> </a:t>
            </a:r>
            <a:r>
              <a:rPr lang="en-US" sz="2000" dirty="0" err="1"/>
              <a:t>horison</a:t>
            </a:r>
            <a:r>
              <a:rPr lang="en-US" sz="2000" dirty="0"/>
              <a:t> </a:t>
            </a:r>
            <a:r>
              <a:rPr lang="en-US" sz="2000" dirty="0" err="1"/>
              <a:t>waktu</a:t>
            </a:r>
            <a:r>
              <a:rPr lang="en-US" sz="2000" dirty="0"/>
              <a:t>  </a:t>
            </a:r>
            <a:r>
              <a:rPr lang="en-US" sz="2000" dirty="0" err="1"/>
              <a:t>semacam</a:t>
            </a:r>
            <a:r>
              <a:rPr lang="en-US" sz="2000" dirty="0"/>
              <a:t> </a:t>
            </a:r>
            <a:r>
              <a:rPr lang="en-US" sz="2000" dirty="0" err="1"/>
              <a:t>itu</a:t>
            </a:r>
            <a:r>
              <a:rPr lang="en-US" sz="2000" dirty="0"/>
              <a:t> </a:t>
            </a:r>
            <a:r>
              <a:rPr lang="en-US" sz="2000" dirty="0" err="1"/>
              <a:t>diberikan</a:t>
            </a:r>
            <a:r>
              <a:rPr lang="en-US" sz="2000" dirty="0"/>
              <a:t> di Sect. 1.4. </a:t>
            </a:r>
            <a:r>
              <a:rPr lang="en-US" sz="2000" dirty="0" err="1"/>
              <a:t>Masalah</a:t>
            </a:r>
            <a:r>
              <a:rPr lang="en-US" sz="2000" dirty="0"/>
              <a:t> </a:t>
            </a:r>
            <a:r>
              <a:rPr lang="en-US" sz="2000" dirty="0" err="1"/>
              <a:t>perencanaan</a:t>
            </a:r>
            <a:r>
              <a:rPr lang="en-US" sz="2000" dirty="0"/>
              <a:t> </a:t>
            </a:r>
            <a:r>
              <a:rPr lang="en-US" sz="2000" dirty="0" err="1"/>
              <a:t>sistem</a:t>
            </a:r>
            <a:r>
              <a:rPr lang="en-US" sz="2000" dirty="0"/>
              <a:t> </a:t>
            </a:r>
            <a:r>
              <a:rPr lang="en-US" sz="2000" dirty="0" err="1"/>
              <a:t>dapat</a:t>
            </a:r>
            <a:r>
              <a:rPr lang="en-US" sz="2000" dirty="0"/>
              <a:t> </a:t>
            </a:r>
            <a:r>
              <a:rPr lang="en-US" sz="2000" dirty="0" err="1"/>
              <a:t>dilihat</a:t>
            </a:r>
            <a:r>
              <a:rPr lang="en-US" sz="2000" dirty="0"/>
              <a:t> </a:t>
            </a:r>
            <a:r>
              <a:rPr lang="en-US" sz="2000" dirty="0" err="1"/>
              <a:t>dari</a:t>
            </a:r>
            <a:r>
              <a:rPr lang="en-US" sz="2000" dirty="0"/>
              <a:t> </a:t>
            </a:r>
            <a:r>
              <a:rPr lang="en-US" sz="2000" dirty="0" err="1"/>
              <a:t>berbagai</a:t>
            </a:r>
            <a:r>
              <a:rPr lang="en-US" sz="2000" dirty="0"/>
              <a:t> </a:t>
            </a:r>
            <a:r>
              <a:rPr lang="en-US" sz="2000" dirty="0" err="1"/>
              <a:t>sudut</a:t>
            </a:r>
            <a:r>
              <a:rPr lang="en-US" sz="2000" dirty="0"/>
              <a:t> </a:t>
            </a:r>
            <a:r>
              <a:rPr lang="en-US" sz="2000" dirty="0" err="1"/>
              <a:t>pandang</a:t>
            </a:r>
            <a:r>
              <a:rPr lang="en-US" sz="2000" dirty="0"/>
              <a:t>. </a:t>
            </a:r>
          </a:p>
        </p:txBody>
      </p:sp>
    </p:spTree>
    <p:extLst>
      <p:ext uri="{BB962C8B-B14F-4D97-AF65-F5344CB8AC3E}">
        <p14:creationId xmlns:p14="http://schemas.microsoft.com/office/powerpoint/2010/main" val="15983600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9412" y="378012"/>
            <a:ext cx="8834628" cy="1754326"/>
          </a:xfrm>
          <a:prstGeom prst="rect">
            <a:avLst/>
          </a:prstGeom>
        </p:spPr>
        <p:txBody>
          <a:bodyPr wrap="square">
            <a:spAutoFit/>
          </a:bodyPr>
          <a:lstStyle/>
          <a:p>
            <a:r>
              <a:rPr lang="en-ID" dirty="0" err="1">
                <a:solidFill>
                  <a:srgbClr val="000000"/>
                </a:solidFill>
                <a:latin typeface="AdvGTIMES-R"/>
              </a:rPr>
              <a:t>Berdasarkan</a:t>
            </a:r>
            <a:r>
              <a:rPr lang="en-ID" dirty="0">
                <a:solidFill>
                  <a:srgbClr val="000000"/>
                </a:solidFill>
                <a:latin typeface="AdvGTIMES-R"/>
              </a:rPr>
              <a:t> </a:t>
            </a:r>
            <a:r>
              <a:rPr lang="en-ID" dirty="0" err="1">
                <a:solidFill>
                  <a:srgbClr val="000000"/>
                </a:solidFill>
                <a:latin typeface="AdvGTIMES-R"/>
              </a:rPr>
              <a:t>kalkulus</a:t>
            </a:r>
            <a:r>
              <a:rPr lang="en-ID" dirty="0">
                <a:solidFill>
                  <a:srgbClr val="000000"/>
                </a:solidFill>
                <a:latin typeface="AdvGTIMES-R"/>
              </a:rPr>
              <a:t> </a:t>
            </a:r>
            <a:r>
              <a:rPr lang="en-ID" dirty="0" err="1">
                <a:solidFill>
                  <a:srgbClr val="000000"/>
                </a:solidFill>
                <a:latin typeface="AdvGTIMES-R"/>
              </a:rPr>
              <a:t>diferensial</a:t>
            </a:r>
            <a:r>
              <a:rPr lang="en-ID" dirty="0">
                <a:solidFill>
                  <a:srgbClr val="000000"/>
                </a:solidFill>
                <a:latin typeface="AdvGTIMES-R"/>
              </a:rPr>
              <a:t> </a:t>
            </a:r>
            <a:r>
              <a:rPr lang="en-ID" dirty="0" err="1">
                <a:solidFill>
                  <a:srgbClr val="000000"/>
                </a:solidFill>
                <a:latin typeface="AdvGTIMES-R"/>
              </a:rPr>
              <a:t>dasar</a:t>
            </a:r>
            <a:r>
              <a:rPr lang="en-ID" dirty="0">
                <a:solidFill>
                  <a:srgbClr val="000000"/>
                </a:solidFill>
                <a:latin typeface="AdvGTIMES-R"/>
              </a:rPr>
              <a:t> </a:t>
            </a:r>
            <a:r>
              <a:rPr lang="en-ID" dirty="0" err="1">
                <a:solidFill>
                  <a:srgbClr val="000000"/>
                </a:solidFill>
                <a:latin typeface="AdvGTIMES-R"/>
              </a:rPr>
              <a:t>dikembangkan</a:t>
            </a:r>
            <a:r>
              <a:rPr lang="en-ID" dirty="0">
                <a:solidFill>
                  <a:srgbClr val="000000"/>
                </a:solidFill>
                <a:latin typeface="AdvGTIMES-R"/>
              </a:rPr>
              <a:t> </a:t>
            </a:r>
            <a:r>
              <a:rPr lang="en-ID" dirty="0" err="1">
                <a:solidFill>
                  <a:srgbClr val="000000"/>
                </a:solidFill>
                <a:latin typeface="AdvGTIMES-R"/>
              </a:rPr>
              <a:t>untuk</a:t>
            </a:r>
            <a:r>
              <a:rPr lang="en-ID" dirty="0">
                <a:solidFill>
                  <a:srgbClr val="000000"/>
                </a:solidFill>
                <a:latin typeface="AdvGTIMES-R"/>
              </a:rPr>
              <a:t> </a:t>
            </a:r>
            <a:r>
              <a:rPr lang="en-ID" dirty="0" err="1">
                <a:solidFill>
                  <a:srgbClr val="000000"/>
                </a:solidFill>
                <a:latin typeface="AdvGTIMES-R"/>
              </a:rPr>
              <a:t>mencari</a:t>
            </a:r>
            <a:r>
              <a:rPr lang="en-ID" dirty="0">
                <a:solidFill>
                  <a:srgbClr val="000000"/>
                </a:solidFill>
                <a:latin typeface="AdvGTIMES-R"/>
              </a:rPr>
              <a:t> yang </a:t>
            </a:r>
            <a:r>
              <a:rPr lang="en-ID" dirty="0" err="1">
                <a:solidFill>
                  <a:srgbClr val="000000"/>
                </a:solidFill>
                <a:latin typeface="AdvGTIMES-R"/>
              </a:rPr>
              <a:t>titik</a:t>
            </a:r>
            <a:r>
              <a:rPr lang="en-ID" dirty="0">
                <a:solidFill>
                  <a:srgbClr val="000000"/>
                </a:solidFill>
                <a:latin typeface="AdvGTIMES-R"/>
              </a:rPr>
              <a:t> optimum C (x) (</a:t>
            </a:r>
            <a:r>
              <a:rPr lang="en-ID" dirty="0" err="1">
                <a:solidFill>
                  <a:srgbClr val="000000"/>
                </a:solidFill>
                <a:latin typeface="AdvGTIMES-R"/>
              </a:rPr>
              <a:t>lihat</a:t>
            </a:r>
            <a:r>
              <a:rPr lang="en-ID" dirty="0">
                <a:solidFill>
                  <a:srgbClr val="000000"/>
                </a:solidFill>
                <a:latin typeface="AdvGTIMES-R"/>
              </a:rPr>
              <a:t> (2.2)), </a:t>
            </a:r>
            <a:r>
              <a:rPr lang="en-ID" dirty="0" err="1">
                <a:solidFill>
                  <a:srgbClr val="000000"/>
                </a:solidFill>
                <a:latin typeface="AdvGTIMES-R"/>
              </a:rPr>
              <a:t>metode</a:t>
            </a:r>
            <a:r>
              <a:rPr lang="en-ID" dirty="0">
                <a:solidFill>
                  <a:srgbClr val="000000"/>
                </a:solidFill>
                <a:latin typeface="AdvGTIMES-R"/>
              </a:rPr>
              <a:t> Lagrange Multipliers </a:t>
            </a:r>
            <a:r>
              <a:rPr lang="en-ID" dirty="0" err="1">
                <a:solidFill>
                  <a:srgbClr val="000000"/>
                </a:solidFill>
                <a:latin typeface="AdvGTIMES-R"/>
              </a:rPr>
              <a:t>telah</a:t>
            </a:r>
            <a:r>
              <a:rPr lang="en-ID" dirty="0">
                <a:solidFill>
                  <a:srgbClr val="000000"/>
                </a:solidFill>
                <a:latin typeface="AdvGTIMES-R"/>
              </a:rPr>
              <a:t> </a:t>
            </a:r>
            <a:r>
              <a:rPr lang="en-ID" dirty="0" err="1">
                <a:solidFill>
                  <a:srgbClr val="000000"/>
                </a:solidFill>
                <a:latin typeface="AdvGTIMES-R"/>
              </a:rPr>
              <a:t>dikembangkan</a:t>
            </a:r>
            <a:r>
              <a:rPr lang="en-ID" dirty="0">
                <a:solidFill>
                  <a:srgbClr val="000000"/>
                </a:solidFill>
                <a:latin typeface="AdvGTIMES-R"/>
              </a:rPr>
              <a:t> </a:t>
            </a:r>
            <a:r>
              <a:rPr lang="en-ID" dirty="0" err="1">
                <a:solidFill>
                  <a:srgbClr val="000000"/>
                </a:solidFill>
                <a:latin typeface="AdvGTIMES-R"/>
              </a:rPr>
              <a:t>dalam</a:t>
            </a:r>
            <a:r>
              <a:rPr lang="en-ID" dirty="0">
                <a:solidFill>
                  <a:srgbClr val="000000"/>
                </a:solidFill>
                <a:latin typeface="AdvGTIMES-R"/>
              </a:rPr>
              <a:t> </a:t>
            </a:r>
            <a:r>
              <a:rPr lang="en-ID" dirty="0" err="1">
                <a:solidFill>
                  <a:srgbClr val="000000"/>
                </a:solidFill>
                <a:latin typeface="AdvGTIMES-R"/>
              </a:rPr>
              <a:t>menemukan</a:t>
            </a:r>
            <a:r>
              <a:rPr lang="en-ID" dirty="0">
                <a:solidFill>
                  <a:srgbClr val="000000"/>
                </a:solidFill>
                <a:latin typeface="AdvGTIMES-R"/>
              </a:rPr>
              <a:t> </a:t>
            </a:r>
            <a:r>
              <a:rPr lang="en-ID" dirty="0" err="1">
                <a:solidFill>
                  <a:srgbClr val="000000"/>
                </a:solidFill>
                <a:latin typeface="AdvGTIMES-R"/>
              </a:rPr>
              <a:t>titik</a:t>
            </a:r>
            <a:r>
              <a:rPr lang="en-ID" dirty="0">
                <a:solidFill>
                  <a:srgbClr val="000000"/>
                </a:solidFill>
                <a:latin typeface="AdvGTIMES-R"/>
              </a:rPr>
              <a:t> optimum; </a:t>
            </a:r>
            <a:r>
              <a:rPr lang="en-ID" dirty="0" err="1">
                <a:solidFill>
                  <a:srgbClr val="000000"/>
                </a:solidFill>
                <a:latin typeface="AdvGTIMES-R"/>
              </a:rPr>
              <a:t>dimana</a:t>
            </a:r>
            <a:r>
              <a:rPr lang="en-ID" dirty="0">
                <a:solidFill>
                  <a:srgbClr val="000000"/>
                </a:solidFill>
                <a:latin typeface="AdvGTIMES-R"/>
              </a:rPr>
              <a:t> </a:t>
            </a:r>
            <a:r>
              <a:rPr lang="en-ID" dirty="0" err="1">
                <a:solidFill>
                  <a:srgbClr val="000000"/>
                </a:solidFill>
                <a:latin typeface="AdvGTIMES-R"/>
              </a:rPr>
              <a:t>batasan</a:t>
            </a:r>
            <a:r>
              <a:rPr lang="en-ID" dirty="0">
                <a:solidFill>
                  <a:srgbClr val="000000"/>
                </a:solidFill>
                <a:latin typeface="AdvGTIMES-R"/>
              </a:rPr>
              <a:t> </a:t>
            </a:r>
            <a:r>
              <a:rPr lang="en-ID" dirty="0" err="1">
                <a:solidFill>
                  <a:srgbClr val="000000"/>
                </a:solidFill>
                <a:latin typeface="AdvGTIMES-R"/>
              </a:rPr>
              <a:t>kesetaraan</a:t>
            </a:r>
            <a:r>
              <a:rPr lang="en-ID" dirty="0">
                <a:solidFill>
                  <a:srgbClr val="000000"/>
                </a:solidFill>
                <a:latin typeface="AdvGTIMES-R"/>
              </a:rPr>
              <a:t> (2.3) juga </a:t>
            </a:r>
            <a:r>
              <a:rPr lang="en-ID" dirty="0" err="1">
                <a:solidFill>
                  <a:srgbClr val="000000"/>
                </a:solidFill>
                <a:latin typeface="AdvGTIMES-R"/>
              </a:rPr>
              <a:t>berlaku</a:t>
            </a:r>
            <a:r>
              <a:rPr lang="en-ID" dirty="0">
                <a:solidFill>
                  <a:srgbClr val="000000"/>
                </a:solidFill>
                <a:latin typeface="AdvGTIMES-R"/>
              </a:rPr>
              <a:t>. </a:t>
            </a:r>
            <a:r>
              <a:rPr lang="en-ID" dirty="0" err="1">
                <a:solidFill>
                  <a:srgbClr val="000000"/>
                </a:solidFill>
                <a:latin typeface="AdvGTIMES-R"/>
              </a:rPr>
              <a:t>Jika</a:t>
            </a:r>
            <a:r>
              <a:rPr lang="en-ID" dirty="0">
                <a:solidFill>
                  <a:srgbClr val="000000"/>
                </a:solidFill>
                <a:latin typeface="AdvGTIMES-R"/>
              </a:rPr>
              <a:t> </a:t>
            </a:r>
            <a:r>
              <a:rPr lang="en-ID" dirty="0" err="1">
                <a:solidFill>
                  <a:srgbClr val="000000"/>
                </a:solidFill>
                <a:latin typeface="AdvGTIMES-R"/>
              </a:rPr>
              <a:t>kendala</a:t>
            </a:r>
            <a:r>
              <a:rPr lang="en-ID" dirty="0">
                <a:solidFill>
                  <a:srgbClr val="000000"/>
                </a:solidFill>
                <a:latin typeface="AdvGTIMES-R"/>
              </a:rPr>
              <a:t> </a:t>
            </a:r>
            <a:r>
              <a:rPr lang="en-ID" dirty="0" err="1" smtClean="0">
                <a:solidFill>
                  <a:srgbClr val="000000"/>
                </a:solidFill>
                <a:latin typeface="AdvGTIMES-R"/>
              </a:rPr>
              <a:t>ketidak</a:t>
            </a:r>
            <a:r>
              <a:rPr lang="en-ID" dirty="0" smtClean="0">
                <a:solidFill>
                  <a:srgbClr val="000000"/>
                </a:solidFill>
                <a:latin typeface="AdvGTIMES-R"/>
              </a:rPr>
              <a:t> </a:t>
            </a:r>
            <a:r>
              <a:rPr lang="en-ID" dirty="0" err="1" smtClean="0">
                <a:solidFill>
                  <a:srgbClr val="000000"/>
                </a:solidFill>
                <a:latin typeface="AdvGTIMES-R"/>
              </a:rPr>
              <a:t>setaraan</a:t>
            </a:r>
            <a:r>
              <a:rPr lang="en-ID" dirty="0" smtClean="0">
                <a:solidFill>
                  <a:srgbClr val="000000"/>
                </a:solidFill>
                <a:latin typeface="AdvGTIMES-R"/>
              </a:rPr>
              <a:t> </a:t>
            </a:r>
            <a:r>
              <a:rPr lang="en-ID" dirty="0">
                <a:solidFill>
                  <a:srgbClr val="000000"/>
                </a:solidFill>
                <a:latin typeface="AdvGTIMES-R"/>
              </a:rPr>
              <a:t>(2.4) juga </a:t>
            </a:r>
            <a:r>
              <a:rPr lang="en-ID" dirty="0" err="1">
                <a:solidFill>
                  <a:srgbClr val="000000"/>
                </a:solidFill>
                <a:latin typeface="AdvGTIMES-R"/>
              </a:rPr>
              <a:t>berlaku</a:t>
            </a:r>
            <a:r>
              <a:rPr lang="en-ID" dirty="0">
                <a:solidFill>
                  <a:srgbClr val="000000"/>
                </a:solidFill>
                <a:latin typeface="AdvGTIMES-R"/>
              </a:rPr>
              <a:t>, </a:t>
            </a:r>
            <a:r>
              <a:rPr lang="en-ID" dirty="0" err="1">
                <a:solidFill>
                  <a:srgbClr val="000000"/>
                </a:solidFill>
                <a:latin typeface="AdvGTIMES-R"/>
              </a:rPr>
              <a:t>tetap</a:t>
            </a:r>
            <a:r>
              <a:rPr lang="en-ID" dirty="0">
                <a:solidFill>
                  <a:srgbClr val="000000"/>
                </a:solidFill>
                <a:latin typeface="AdvGTIMES-R"/>
              </a:rPr>
              <a:t> </a:t>
            </a:r>
            <a:r>
              <a:rPr lang="en-ID" dirty="0" err="1">
                <a:solidFill>
                  <a:srgbClr val="000000"/>
                </a:solidFill>
                <a:latin typeface="AdvGTIMES-R"/>
              </a:rPr>
              <a:t>saja</a:t>
            </a:r>
            <a:r>
              <a:rPr lang="en-ID" dirty="0">
                <a:solidFill>
                  <a:srgbClr val="000000"/>
                </a:solidFill>
                <a:latin typeface="AdvGTIMES-R"/>
              </a:rPr>
              <a:t> </a:t>
            </a:r>
            <a:r>
              <a:rPr lang="en-ID" dirty="0" err="1">
                <a:solidFill>
                  <a:srgbClr val="000000"/>
                </a:solidFill>
                <a:latin typeface="AdvGTIMES-R"/>
              </a:rPr>
              <a:t>metode</a:t>
            </a:r>
            <a:r>
              <a:rPr lang="en-ID" dirty="0">
                <a:solidFill>
                  <a:srgbClr val="000000"/>
                </a:solidFill>
                <a:latin typeface="AdvGTIMES-R"/>
              </a:rPr>
              <a:t> </a:t>
            </a:r>
            <a:r>
              <a:rPr lang="en-ID" dirty="0" err="1">
                <a:solidFill>
                  <a:srgbClr val="000000"/>
                </a:solidFill>
                <a:latin typeface="AdvGTIMES-R"/>
              </a:rPr>
              <a:t>dasarnya</a:t>
            </a:r>
            <a:r>
              <a:rPr lang="en-ID" dirty="0">
                <a:solidFill>
                  <a:srgbClr val="000000"/>
                </a:solidFill>
                <a:latin typeface="AdvGTIMES-R"/>
              </a:rPr>
              <a:t> </a:t>
            </a:r>
            <a:r>
              <a:rPr lang="en-ID" dirty="0" err="1">
                <a:solidFill>
                  <a:srgbClr val="000000"/>
                </a:solidFill>
                <a:latin typeface="AdvGTIMES-R"/>
              </a:rPr>
              <a:t>dapat</a:t>
            </a:r>
            <a:r>
              <a:rPr lang="en-ID" dirty="0">
                <a:solidFill>
                  <a:srgbClr val="000000"/>
                </a:solidFill>
                <a:latin typeface="AdvGTIMES-R"/>
              </a:rPr>
              <a:t> </a:t>
            </a:r>
            <a:r>
              <a:rPr lang="en-ID" dirty="0" err="1">
                <a:solidFill>
                  <a:srgbClr val="000000"/>
                </a:solidFill>
                <a:latin typeface="AdvGTIMES-R"/>
              </a:rPr>
              <a:t>digunakan</a:t>
            </a:r>
            <a:r>
              <a:rPr lang="en-ID" dirty="0">
                <a:solidFill>
                  <a:srgbClr val="000000"/>
                </a:solidFill>
                <a:latin typeface="AdvGTIMES-R"/>
              </a:rPr>
              <a:t>; </a:t>
            </a:r>
            <a:r>
              <a:rPr lang="en-ID" dirty="0" err="1">
                <a:solidFill>
                  <a:srgbClr val="000000"/>
                </a:solidFill>
                <a:latin typeface="AdvGTIMES-R"/>
              </a:rPr>
              <a:t>Namun</a:t>
            </a:r>
            <a:r>
              <a:rPr lang="en-ID" dirty="0">
                <a:solidFill>
                  <a:srgbClr val="000000"/>
                </a:solidFill>
                <a:latin typeface="AdvGTIMES-R"/>
              </a:rPr>
              <a:t>, </a:t>
            </a:r>
            <a:r>
              <a:rPr lang="en-ID" dirty="0" err="1">
                <a:solidFill>
                  <a:srgbClr val="000000"/>
                </a:solidFill>
                <a:latin typeface="AdvGTIMES-R"/>
              </a:rPr>
              <a:t>kondisi</a:t>
            </a:r>
            <a:r>
              <a:rPr lang="en-ID" dirty="0">
                <a:solidFill>
                  <a:srgbClr val="000000"/>
                </a:solidFill>
                <a:latin typeface="AdvGTIMES-R"/>
              </a:rPr>
              <a:t> Kuhn-Tucker yang </a:t>
            </a:r>
            <a:r>
              <a:rPr lang="en-ID" dirty="0" err="1">
                <a:solidFill>
                  <a:srgbClr val="000000"/>
                </a:solidFill>
                <a:latin typeface="AdvGTIMES-R"/>
              </a:rPr>
              <a:t>disebut</a:t>
            </a:r>
            <a:r>
              <a:rPr lang="en-ID" dirty="0">
                <a:solidFill>
                  <a:srgbClr val="000000"/>
                </a:solidFill>
                <a:latin typeface="AdvGTIMES-R"/>
              </a:rPr>
              <a:t> </a:t>
            </a:r>
            <a:r>
              <a:rPr lang="en-ID" dirty="0" err="1">
                <a:solidFill>
                  <a:srgbClr val="000000"/>
                </a:solidFill>
                <a:latin typeface="AdvGTIMES-R"/>
              </a:rPr>
              <a:t>harus</a:t>
            </a:r>
            <a:r>
              <a:rPr lang="en-ID" dirty="0">
                <a:solidFill>
                  <a:srgbClr val="000000"/>
                </a:solidFill>
                <a:latin typeface="AdvGTIMES-R"/>
              </a:rPr>
              <a:t> </a:t>
            </a:r>
            <a:r>
              <a:rPr lang="en-ID" dirty="0" err="1">
                <a:solidFill>
                  <a:srgbClr val="000000"/>
                </a:solidFill>
                <a:latin typeface="AdvGTIMES-R"/>
              </a:rPr>
              <a:t>diperhatikan</a:t>
            </a:r>
            <a:r>
              <a:rPr lang="en-ID" dirty="0">
                <a:solidFill>
                  <a:srgbClr val="000000"/>
                </a:solidFill>
                <a:latin typeface="AdvGTIMES-R"/>
              </a:rPr>
              <a:t>. </a:t>
            </a:r>
            <a:r>
              <a:rPr lang="en-ID" dirty="0" err="1">
                <a:solidFill>
                  <a:srgbClr val="000000"/>
                </a:solidFill>
                <a:latin typeface="AdvGTIMES-R"/>
              </a:rPr>
              <a:t>Solusinya</a:t>
            </a:r>
            <a:r>
              <a:rPr lang="en-ID" dirty="0">
                <a:solidFill>
                  <a:srgbClr val="000000"/>
                </a:solidFill>
                <a:latin typeface="AdvGTIMES-R"/>
              </a:rPr>
              <a:t> </a:t>
            </a:r>
            <a:r>
              <a:rPr lang="en-ID" dirty="0" err="1">
                <a:solidFill>
                  <a:srgbClr val="000000"/>
                </a:solidFill>
                <a:latin typeface="AdvGTIMES-R"/>
              </a:rPr>
              <a:t>adalah</a:t>
            </a:r>
            <a:r>
              <a:rPr lang="en-ID" dirty="0">
                <a:solidFill>
                  <a:srgbClr val="000000"/>
                </a:solidFill>
                <a:latin typeface="AdvGTIMES-R"/>
              </a:rPr>
              <a:t> </a:t>
            </a:r>
            <a:r>
              <a:rPr lang="en-ID" dirty="0" err="1">
                <a:solidFill>
                  <a:srgbClr val="000000"/>
                </a:solidFill>
                <a:latin typeface="AdvGTIMES-R"/>
              </a:rPr>
              <a:t>tidak</a:t>
            </a:r>
            <a:r>
              <a:rPr lang="en-ID" dirty="0">
                <a:solidFill>
                  <a:srgbClr val="000000"/>
                </a:solidFill>
                <a:latin typeface="AdvGTIMES-R"/>
              </a:rPr>
              <a:t> </a:t>
            </a:r>
            <a:r>
              <a:rPr lang="en-ID" dirty="0" err="1">
                <a:solidFill>
                  <a:srgbClr val="000000"/>
                </a:solidFill>
                <a:latin typeface="AdvGTIMES-R"/>
              </a:rPr>
              <a:t>begitu</a:t>
            </a:r>
            <a:r>
              <a:rPr lang="en-ID" dirty="0">
                <a:solidFill>
                  <a:srgbClr val="000000"/>
                </a:solidFill>
                <a:latin typeface="AdvGTIMES-R"/>
              </a:rPr>
              <a:t> </a:t>
            </a:r>
            <a:r>
              <a:rPr lang="en-ID" dirty="0" err="1">
                <a:solidFill>
                  <a:srgbClr val="000000"/>
                </a:solidFill>
                <a:latin typeface="AdvGTIMES-R"/>
              </a:rPr>
              <a:t>mudah</a:t>
            </a:r>
            <a:r>
              <a:rPr lang="en-ID" dirty="0">
                <a:solidFill>
                  <a:srgbClr val="000000"/>
                </a:solidFill>
                <a:latin typeface="AdvGTIMES-R"/>
              </a:rPr>
              <a:t> </a:t>
            </a:r>
            <a:r>
              <a:rPr lang="en-ID" dirty="0" err="1">
                <a:solidFill>
                  <a:srgbClr val="000000"/>
                </a:solidFill>
                <a:latin typeface="AdvGTIMES-R"/>
              </a:rPr>
              <a:t>dalam</a:t>
            </a:r>
            <a:r>
              <a:rPr lang="en-ID" dirty="0">
                <a:solidFill>
                  <a:srgbClr val="000000"/>
                </a:solidFill>
                <a:latin typeface="AdvGTIMES-R"/>
              </a:rPr>
              <a:t> </a:t>
            </a:r>
            <a:r>
              <a:rPr lang="en-ID" dirty="0" err="1">
                <a:solidFill>
                  <a:srgbClr val="000000"/>
                </a:solidFill>
                <a:latin typeface="AdvGTIMES-R"/>
              </a:rPr>
              <a:t>kasus</a:t>
            </a:r>
            <a:r>
              <a:rPr lang="en-ID" dirty="0">
                <a:solidFill>
                  <a:srgbClr val="000000"/>
                </a:solidFill>
                <a:latin typeface="AdvGTIMES-R"/>
              </a:rPr>
              <a:t> </a:t>
            </a:r>
            <a:r>
              <a:rPr lang="en-ID" dirty="0" err="1">
                <a:solidFill>
                  <a:srgbClr val="000000"/>
                </a:solidFill>
                <a:latin typeface="AdvGTIMES-R"/>
              </a:rPr>
              <a:t>itu</a:t>
            </a:r>
            <a:endParaRPr lang="en-US" dirty="0"/>
          </a:p>
        </p:txBody>
      </p:sp>
      <p:sp>
        <p:nvSpPr>
          <p:cNvPr id="3" name="Rectangle 2"/>
          <p:cNvSpPr/>
          <p:nvPr/>
        </p:nvSpPr>
        <p:spPr>
          <a:xfrm>
            <a:off x="285915" y="2320790"/>
            <a:ext cx="5238550" cy="461665"/>
          </a:xfrm>
          <a:prstGeom prst="rect">
            <a:avLst/>
          </a:prstGeom>
        </p:spPr>
        <p:txBody>
          <a:bodyPr wrap="none">
            <a:spAutoFit/>
          </a:bodyPr>
          <a:lstStyle/>
          <a:p>
            <a:r>
              <a:rPr lang="id-ID" sz="2400" dirty="0"/>
              <a:t>2.3.1.2 Metode Pemrograman Linear (LP)</a:t>
            </a:r>
            <a:endParaRPr lang="en-US" dirty="0"/>
          </a:p>
        </p:txBody>
      </p:sp>
      <p:sp>
        <p:nvSpPr>
          <p:cNvPr id="4" name="Rectangle 3"/>
          <p:cNvSpPr/>
          <p:nvPr/>
        </p:nvSpPr>
        <p:spPr>
          <a:xfrm>
            <a:off x="679704" y="2824168"/>
            <a:ext cx="8734044" cy="1200329"/>
          </a:xfrm>
          <a:prstGeom prst="rect">
            <a:avLst/>
          </a:prstGeom>
        </p:spPr>
        <p:txBody>
          <a:bodyPr wrap="square">
            <a:spAutoFit/>
          </a:bodyPr>
          <a:lstStyle/>
          <a:p>
            <a:r>
              <a:rPr lang="en-ID" dirty="0" err="1">
                <a:latin typeface="AdvGTIMES-R"/>
              </a:rPr>
              <a:t>Seperti</a:t>
            </a:r>
            <a:r>
              <a:rPr lang="en-ID" dirty="0">
                <a:latin typeface="AdvGTIMES-R"/>
              </a:rPr>
              <a:t> </a:t>
            </a:r>
            <a:r>
              <a:rPr lang="en-ID" dirty="0" err="1">
                <a:latin typeface="AdvGTIMES-R"/>
              </a:rPr>
              <a:t>telah</a:t>
            </a:r>
            <a:r>
              <a:rPr lang="en-ID" dirty="0">
                <a:latin typeface="AdvGTIMES-R"/>
              </a:rPr>
              <a:t> </a:t>
            </a:r>
            <a:r>
              <a:rPr lang="en-ID" dirty="0" err="1">
                <a:latin typeface="AdvGTIMES-R"/>
              </a:rPr>
              <a:t>dicatat</a:t>
            </a:r>
            <a:r>
              <a:rPr lang="en-ID" dirty="0">
                <a:latin typeface="AdvGTIMES-R"/>
              </a:rPr>
              <a:t>, LP </a:t>
            </a:r>
            <a:r>
              <a:rPr lang="en-ID" dirty="0" err="1">
                <a:latin typeface="AdvGTIMES-R"/>
              </a:rPr>
              <a:t>adalah</a:t>
            </a:r>
            <a:r>
              <a:rPr lang="en-ID" dirty="0">
                <a:latin typeface="AdvGTIMES-R"/>
              </a:rPr>
              <a:t> </a:t>
            </a:r>
            <a:r>
              <a:rPr lang="en-ID" dirty="0" err="1">
                <a:latin typeface="AdvGTIMES-R"/>
              </a:rPr>
              <a:t>metode</a:t>
            </a:r>
            <a:r>
              <a:rPr lang="en-ID" dirty="0">
                <a:latin typeface="AdvGTIMES-R"/>
              </a:rPr>
              <a:t> </a:t>
            </a:r>
            <a:r>
              <a:rPr lang="en-ID" dirty="0" err="1">
                <a:latin typeface="AdvGTIMES-R"/>
              </a:rPr>
              <a:t>optimsi</a:t>
            </a:r>
            <a:r>
              <a:rPr lang="en-ID" dirty="0">
                <a:latin typeface="AdvGTIMES-R"/>
              </a:rPr>
              <a:t> </a:t>
            </a:r>
            <a:r>
              <a:rPr lang="en-ID" dirty="0" err="1">
                <a:latin typeface="AdvGTIMES-R"/>
              </a:rPr>
              <a:t>dimana</a:t>
            </a:r>
            <a:r>
              <a:rPr lang="en-ID" dirty="0">
                <a:latin typeface="AdvGTIMES-R"/>
              </a:rPr>
              <a:t> </a:t>
            </a:r>
            <a:r>
              <a:rPr lang="en-ID" dirty="0" err="1">
                <a:latin typeface="AdvGTIMES-R"/>
              </a:rPr>
              <a:t>fungsi</a:t>
            </a:r>
            <a:r>
              <a:rPr lang="en-ID" dirty="0">
                <a:latin typeface="AdvGTIMES-R"/>
              </a:rPr>
              <a:t> </a:t>
            </a:r>
            <a:r>
              <a:rPr lang="en-ID" dirty="0" err="1">
                <a:latin typeface="AdvGTIMES-R"/>
              </a:rPr>
              <a:t>tujuan</a:t>
            </a:r>
            <a:r>
              <a:rPr lang="en-ID" dirty="0">
                <a:latin typeface="AdvGTIMES-R"/>
              </a:rPr>
              <a:t> </a:t>
            </a:r>
            <a:r>
              <a:rPr lang="en-ID" dirty="0" err="1">
                <a:latin typeface="AdvGTIMES-R"/>
              </a:rPr>
              <a:t>dan</a:t>
            </a:r>
            <a:r>
              <a:rPr lang="en-ID" dirty="0">
                <a:latin typeface="AdvGTIMES-R"/>
              </a:rPr>
              <a:t> </a:t>
            </a:r>
            <a:r>
              <a:rPr lang="en-ID" dirty="0" err="1">
                <a:latin typeface="AdvGTIMES-R"/>
              </a:rPr>
              <a:t>pembatas</a:t>
            </a:r>
            <a:r>
              <a:rPr lang="en-ID" dirty="0">
                <a:latin typeface="AdvGTIMES-R"/>
              </a:rPr>
              <a:t> </a:t>
            </a:r>
            <a:r>
              <a:rPr lang="en-ID" dirty="0" err="1">
                <a:latin typeface="AdvGTIMES-R"/>
              </a:rPr>
              <a:t>keduanya</a:t>
            </a:r>
            <a:r>
              <a:rPr lang="en-ID" dirty="0">
                <a:latin typeface="AdvGTIMES-R"/>
              </a:rPr>
              <a:t> </a:t>
            </a:r>
            <a:r>
              <a:rPr lang="en-ID" dirty="0" err="1">
                <a:latin typeface="AdvGTIMES-R"/>
              </a:rPr>
              <a:t>adalah</a:t>
            </a:r>
            <a:r>
              <a:rPr lang="en-ID" dirty="0">
                <a:latin typeface="AdvGTIMES-R"/>
              </a:rPr>
              <a:t> </a:t>
            </a:r>
            <a:r>
              <a:rPr lang="en-ID" dirty="0" err="1">
                <a:latin typeface="AdvGTIMES-R"/>
              </a:rPr>
              <a:t>fungsi</a:t>
            </a:r>
            <a:r>
              <a:rPr lang="en-ID" dirty="0">
                <a:latin typeface="AdvGTIMES-R"/>
              </a:rPr>
              <a:t> linier </a:t>
            </a:r>
            <a:r>
              <a:rPr lang="en-ID" dirty="0" err="1">
                <a:latin typeface="AdvGTIMES-R"/>
              </a:rPr>
              <a:t>dari</a:t>
            </a:r>
            <a:r>
              <a:rPr lang="en-ID" dirty="0">
                <a:latin typeface="AdvGTIMES-R"/>
              </a:rPr>
              <a:t> </a:t>
            </a:r>
            <a:r>
              <a:rPr lang="en-ID" dirty="0" err="1">
                <a:latin typeface="AdvGTIMES-R"/>
              </a:rPr>
              <a:t>variabel</a:t>
            </a:r>
            <a:r>
              <a:rPr lang="en-ID" dirty="0">
                <a:latin typeface="AdvGTIMES-R"/>
              </a:rPr>
              <a:t> </a:t>
            </a:r>
            <a:r>
              <a:rPr lang="en-ID" dirty="0" err="1">
                <a:latin typeface="AdvGTIMES-R"/>
              </a:rPr>
              <a:t>keputusan</a:t>
            </a:r>
            <a:r>
              <a:rPr lang="en-ID" dirty="0">
                <a:latin typeface="AdvGTIMES-R"/>
              </a:rPr>
              <a:t>. </a:t>
            </a:r>
            <a:r>
              <a:rPr lang="en-ID" dirty="0" err="1">
                <a:latin typeface="AdvGTIMES-R"/>
              </a:rPr>
              <a:t>Masalah</a:t>
            </a:r>
            <a:r>
              <a:rPr lang="en-ID" dirty="0">
                <a:latin typeface="AdvGTIMES-R"/>
              </a:rPr>
              <a:t> </a:t>
            </a:r>
            <a:r>
              <a:rPr lang="en-ID" dirty="0" err="1">
                <a:latin typeface="AdvGTIMES-R"/>
              </a:rPr>
              <a:t>tipe</a:t>
            </a:r>
            <a:r>
              <a:rPr lang="en-ID" dirty="0">
                <a:latin typeface="AdvGTIMES-R"/>
              </a:rPr>
              <a:t> </a:t>
            </a:r>
            <a:r>
              <a:rPr lang="en-ID" dirty="0" err="1">
                <a:latin typeface="AdvGTIMES-R"/>
              </a:rPr>
              <a:t>pertama</a:t>
            </a:r>
            <a:r>
              <a:rPr lang="en-ID" dirty="0">
                <a:latin typeface="AdvGTIMES-R"/>
              </a:rPr>
              <a:t> kali </a:t>
            </a:r>
            <a:r>
              <a:rPr lang="en-ID" dirty="0" err="1">
                <a:latin typeface="AdvGTIMES-R"/>
              </a:rPr>
              <a:t>ditemui</a:t>
            </a:r>
            <a:r>
              <a:rPr lang="en-ID" dirty="0">
                <a:latin typeface="AdvGTIMES-R"/>
              </a:rPr>
              <a:t> </a:t>
            </a:r>
            <a:r>
              <a:rPr lang="en-ID" dirty="0" err="1">
                <a:latin typeface="AdvGTIMES-R"/>
              </a:rPr>
              <a:t>pada</a:t>
            </a:r>
            <a:r>
              <a:rPr lang="en-ID" dirty="0">
                <a:latin typeface="AdvGTIMES-R"/>
              </a:rPr>
              <a:t> 1930 </a:t>
            </a:r>
            <a:r>
              <a:rPr lang="en-ID" dirty="0" err="1">
                <a:latin typeface="AdvGTIMES-R"/>
              </a:rPr>
              <a:t>oleh</a:t>
            </a:r>
            <a:r>
              <a:rPr lang="en-ID" dirty="0">
                <a:latin typeface="AdvGTIMES-R"/>
              </a:rPr>
              <a:t> para </a:t>
            </a:r>
            <a:r>
              <a:rPr lang="en-ID" dirty="0" err="1">
                <a:latin typeface="AdvGTIMES-R"/>
              </a:rPr>
              <a:t>ekonom</a:t>
            </a:r>
            <a:r>
              <a:rPr lang="en-ID" dirty="0">
                <a:latin typeface="AdvGTIMES-R"/>
              </a:rPr>
              <a:t> </a:t>
            </a:r>
            <a:r>
              <a:rPr lang="en-ID" dirty="0" err="1">
                <a:latin typeface="AdvGTIMES-R"/>
              </a:rPr>
              <a:t>dalam</a:t>
            </a:r>
            <a:r>
              <a:rPr lang="en-ID" dirty="0">
                <a:latin typeface="AdvGTIMES-R"/>
              </a:rPr>
              <a:t> </a:t>
            </a:r>
            <a:r>
              <a:rPr lang="en-ID" dirty="0" err="1">
                <a:latin typeface="AdvGTIMES-R"/>
              </a:rPr>
              <a:t>pengembangan</a:t>
            </a:r>
            <a:r>
              <a:rPr lang="en-ID" dirty="0">
                <a:latin typeface="AdvGTIMES-R"/>
              </a:rPr>
              <a:t> </a:t>
            </a:r>
            <a:r>
              <a:rPr lang="en-ID" dirty="0" err="1">
                <a:latin typeface="AdvGTIMES-R"/>
              </a:rPr>
              <a:t>metode</a:t>
            </a:r>
            <a:r>
              <a:rPr lang="en-ID" dirty="0">
                <a:latin typeface="AdvGTIMES-R"/>
              </a:rPr>
              <a:t> </a:t>
            </a:r>
            <a:r>
              <a:rPr lang="en-ID" dirty="0" err="1">
                <a:latin typeface="AdvGTIMES-R"/>
              </a:rPr>
              <a:t>untuk</a:t>
            </a:r>
            <a:r>
              <a:rPr lang="en-ID" dirty="0">
                <a:latin typeface="AdvGTIMES-R"/>
              </a:rPr>
              <a:t> </a:t>
            </a:r>
            <a:r>
              <a:rPr lang="en-ID" dirty="0" err="1">
                <a:latin typeface="AdvGTIMES-R"/>
              </a:rPr>
              <a:t>optimasi</a:t>
            </a:r>
            <a:r>
              <a:rPr lang="en-ID" dirty="0">
                <a:latin typeface="AdvGTIMES-R"/>
              </a:rPr>
              <a:t> </a:t>
            </a:r>
            <a:r>
              <a:rPr lang="en-ID" dirty="0" err="1">
                <a:latin typeface="AdvGTIMES-R"/>
              </a:rPr>
              <a:t>alokasi</a:t>
            </a:r>
            <a:r>
              <a:rPr lang="en-ID" dirty="0">
                <a:latin typeface="AdvGTIMES-R"/>
              </a:rPr>
              <a:t> </a:t>
            </a:r>
            <a:r>
              <a:rPr lang="en-ID" dirty="0" err="1">
                <a:latin typeface="AdvGTIMES-R"/>
              </a:rPr>
              <a:t>sumber</a:t>
            </a:r>
            <a:r>
              <a:rPr lang="en-ID" dirty="0">
                <a:latin typeface="AdvGTIMES-R"/>
              </a:rPr>
              <a:t> </a:t>
            </a:r>
            <a:r>
              <a:rPr lang="en-ID" dirty="0" err="1">
                <a:latin typeface="AdvGTIMES-R"/>
              </a:rPr>
              <a:t>daya</a:t>
            </a:r>
            <a:r>
              <a:rPr lang="en-ID" dirty="0">
                <a:latin typeface="AdvGTIMES-R"/>
              </a:rPr>
              <a:t>.</a:t>
            </a:r>
            <a:endParaRPr lang="en-US" dirty="0"/>
          </a:p>
        </p:txBody>
      </p:sp>
      <p:sp>
        <p:nvSpPr>
          <p:cNvPr id="5" name="Rectangle 4"/>
          <p:cNvSpPr/>
          <p:nvPr/>
        </p:nvSpPr>
        <p:spPr>
          <a:xfrm>
            <a:off x="729996" y="4074450"/>
            <a:ext cx="2068195" cy="400110"/>
          </a:xfrm>
          <a:prstGeom prst="rect">
            <a:avLst/>
          </a:prstGeom>
        </p:spPr>
        <p:txBody>
          <a:bodyPr wrap="none">
            <a:spAutoFit/>
          </a:bodyPr>
          <a:lstStyle/>
          <a:p>
            <a:r>
              <a:rPr lang="id-ID" sz="2000" dirty="0"/>
              <a:t>Mencatat fakta itu</a:t>
            </a:r>
            <a:endParaRPr lang="en-US" dirty="0"/>
          </a:p>
        </p:txBody>
      </p:sp>
      <p:sp>
        <p:nvSpPr>
          <p:cNvPr id="7" name="Rectangle 6"/>
          <p:cNvSpPr/>
          <p:nvPr/>
        </p:nvSpPr>
        <p:spPr>
          <a:xfrm>
            <a:off x="835152" y="4517815"/>
            <a:ext cx="8423148" cy="1477328"/>
          </a:xfrm>
          <a:prstGeom prst="rect">
            <a:avLst/>
          </a:prstGeom>
        </p:spPr>
        <p:txBody>
          <a:bodyPr wrap="square">
            <a:spAutoFit/>
          </a:bodyPr>
          <a:lstStyle/>
          <a:p>
            <a:pPr marL="285750" indent="-285750">
              <a:buFont typeface="Arial" panose="020B0604020202020204" pitchFamily="34" charset="0"/>
              <a:buChar char="•"/>
            </a:pPr>
            <a:r>
              <a:rPr lang="en-ID" dirty="0" err="1">
                <a:latin typeface="AdvGTIMES-R"/>
              </a:rPr>
              <a:t>Setiap</a:t>
            </a:r>
            <a:r>
              <a:rPr lang="en-ID" dirty="0">
                <a:latin typeface="AdvGTIMES-R"/>
              </a:rPr>
              <a:t> </a:t>
            </a:r>
            <a:r>
              <a:rPr lang="en-ID" dirty="0" err="1">
                <a:latin typeface="AdvGTIMES-R"/>
              </a:rPr>
              <a:t>masalah</a:t>
            </a:r>
            <a:r>
              <a:rPr lang="en-ID" dirty="0">
                <a:latin typeface="AdvGTIMES-R"/>
              </a:rPr>
              <a:t> LP </a:t>
            </a:r>
            <a:r>
              <a:rPr lang="en-ID" dirty="0" err="1">
                <a:latin typeface="AdvGTIMES-R"/>
              </a:rPr>
              <a:t>dapat</a:t>
            </a:r>
            <a:r>
              <a:rPr lang="en-ID" dirty="0">
                <a:latin typeface="AdvGTIMES-R"/>
              </a:rPr>
              <a:t> </a:t>
            </a:r>
            <a:r>
              <a:rPr lang="en-ID" dirty="0" err="1">
                <a:latin typeface="AdvGTIMES-R"/>
              </a:rPr>
              <a:t>dinyatakan</a:t>
            </a:r>
            <a:r>
              <a:rPr lang="en-ID" dirty="0">
                <a:latin typeface="AdvGTIMES-R"/>
              </a:rPr>
              <a:t> </a:t>
            </a:r>
            <a:r>
              <a:rPr lang="en-ID" dirty="0" err="1">
                <a:latin typeface="AdvGTIMES-R"/>
              </a:rPr>
              <a:t>sebagai</a:t>
            </a:r>
            <a:r>
              <a:rPr lang="en-ID" dirty="0">
                <a:latin typeface="AdvGTIMES-R"/>
              </a:rPr>
              <a:t> </a:t>
            </a:r>
            <a:r>
              <a:rPr lang="en-ID" dirty="0" err="1">
                <a:latin typeface="AdvGTIMES-R"/>
              </a:rPr>
              <a:t>masalah</a:t>
            </a:r>
            <a:r>
              <a:rPr lang="en-ID" dirty="0">
                <a:latin typeface="AdvGTIMES-R"/>
              </a:rPr>
              <a:t> </a:t>
            </a:r>
            <a:r>
              <a:rPr lang="en-ID" dirty="0" err="1">
                <a:latin typeface="AdvGTIMES-R"/>
              </a:rPr>
              <a:t>minimisasi</a:t>
            </a:r>
            <a:r>
              <a:rPr lang="en-ID" dirty="0">
                <a:latin typeface="AdvGTIMES-R"/>
              </a:rPr>
              <a:t>; </a:t>
            </a:r>
            <a:r>
              <a:rPr lang="en-ID" dirty="0" err="1">
                <a:latin typeface="AdvGTIMES-R"/>
              </a:rPr>
              <a:t>Karena</a:t>
            </a:r>
            <a:r>
              <a:rPr lang="en-ID" dirty="0">
                <a:latin typeface="AdvGTIMES-R"/>
              </a:rPr>
              <a:t> </a:t>
            </a:r>
            <a:r>
              <a:rPr lang="en-ID" dirty="0" err="1">
                <a:latin typeface="AdvGTIMES-R"/>
              </a:rPr>
              <a:t>fakta</a:t>
            </a:r>
            <a:r>
              <a:rPr lang="en-ID" dirty="0">
                <a:latin typeface="AdvGTIMES-R"/>
              </a:rPr>
              <a:t> </a:t>
            </a:r>
            <a:r>
              <a:rPr lang="en-ID" dirty="0" err="1">
                <a:latin typeface="AdvGTIMES-R"/>
              </a:rPr>
              <a:t>bahwa</a:t>
            </a:r>
            <a:r>
              <a:rPr lang="en-ID" dirty="0">
                <a:latin typeface="AdvGTIMES-R"/>
              </a:rPr>
              <a:t>, </a:t>
            </a:r>
            <a:r>
              <a:rPr lang="en-ID" dirty="0" err="1">
                <a:latin typeface="AdvGTIMES-R"/>
              </a:rPr>
              <a:t>seperti</a:t>
            </a:r>
            <a:r>
              <a:rPr lang="en-ID" dirty="0">
                <a:latin typeface="AdvGTIMES-R"/>
              </a:rPr>
              <a:t> </a:t>
            </a:r>
            <a:r>
              <a:rPr lang="en-ID" dirty="0" err="1">
                <a:latin typeface="AdvGTIMES-R"/>
              </a:rPr>
              <a:t>telah</a:t>
            </a:r>
            <a:r>
              <a:rPr lang="en-ID" dirty="0">
                <a:latin typeface="AdvGTIMES-R"/>
              </a:rPr>
              <a:t> </a:t>
            </a:r>
            <a:r>
              <a:rPr lang="en-ID" dirty="0" err="1">
                <a:latin typeface="AdvGTIMES-R"/>
              </a:rPr>
              <a:t>dijelaskan</a:t>
            </a:r>
            <a:r>
              <a:rPr lang="en-ID" dirty="0">
                <a:latin typeface="AdvGTIMES-R"/>
              </a:rPr>
              <a:t>, </a:t>
            </a:r>
            <a:r>
              <a:rPr lang="en-ID" dirty="0" err="1">
                <a:latin typeface="AdvGTIMES-R"/>
              </a:rPr>
              <a:t>memaksimalkan</a:t>
            </a:r>
            <a:r>
              <a:rPr lang="en-ID" dirty="0">
                <a:latin typeface="AdvGTIMES-R"/>
              </a:rPr>
              <a:t> C (x) </a:t>
            </a:r>
            <a:r>
              <a:rPr lang="en-ID" dirty="0" err="1">
                <a:latin typeface="AdvGTIMES-R"/>
              </a:rPr>
              <a:t>sama</a:t>
            </a:r>
            <a:r>
              <a:rPr lang="en-ID" dirty="0">
                <a:latin typeface="AdvGTIMES-R"/>
              </a:rPr>
              <a:t> </a:t>
            </a:r>
            <a:r>
              <a:rPr lang="en-ID" dirty="0" err="1">
                <a:latin typeface="AdvGTIMES-R"/>
              </a:rPr>
              <a:t>dengan</a:t>
            </a:r>
            <a:r>
              <a:rPr lang="en-ID" dirty="0">
                <a:latin typeface="AdvGTIMES-R"/>
              </a:rPr>
              <a:t> </a:t>
            </a:r>
            <a:r>
              <a:rPr lang="en-ID" dirty="0" err="1">
                <a:latin typeface="AdvGTIMES-R"/>
              </a:rPr>
              <a:t>meminimalkan</a:t>
            </a:r>
            <a:r>
              <a:rPr lang="en-ID" dirty="0">
                <a:latin typeface="AdvGTIMES-R"/>
              </a:rPr>
              <a:t> (-C (x</a:t>
            </a:r>
            <a:r>
              <a:rPr lang="en-ID" dirty="0" smtClean="0">
                <a:latin typeface="AdvGTIMES-R"/>
              </a:rPr>
              <a:t>)).</a:t>
            </a:r>
          </a:p>
          <a:p>
            <a:pPr marL="285750" indent="-285750">
              <a:buFont typeface="Arial" panose="020B0604020202020204" pitchFamily="34" charset="0"/>
              <a:buChar char="•"/>
            </a:pPr>
            <a:r>
              <a:rPr lang="en-ID" dirty="0" err="1" smtClean="0">
                <a:latin typeface="AdvGTIMES-R"/>
              </a:rPr>
              <a:t>Semua</a:t>
            </a:r>
            <a:r>
              <a:rPr lang="en-ID" dirty="0" smtClean="0">
                <a:latin typeface="AdvGTIMES-R"/>
              </a:rPr>
              <a:t> </a:t>
            </a:r>
            <a:r>
              <a:rPr lang="en-ID" dirty="0" err="1">
                <a:latin typeface="AdvGTIMES-R"/>
              </a:rPr>
              <a:t>kendala</a:t>
            </a:r>
            <a:r>
              <a:rPr lang="en-ID" dirty="0">
                <a:latin typeface="AdvGTIMES-R"/>
              </a:rPr>
              <a:t> </a:t>
            </a:r>
            <a:r>
              <a:rPr lang="en-ID" dirty="0" err="1">
                <a:latin typeface="AdvGTIMES-R"/>
              </a:rPr>
              <a:t>dapat</a:t>
            </a:r>
            <a:r>
              <a:rPr lang="en-ID" dirty="0">
                <a:latin typeface="AdvGTIMES-R"/>
              </a:rPr>
              <a:t> </a:t>
            </a:r>
            <a:r>
              <a:rPr lang="en-ID" dirty="0" err="1">
                <a:latin typeface="AdvGTIMES-R"/>
              </a:rPr>
              <a:t>dinyatakan</a:t>
            </a:r>
            <a:r>
              <a:rPr lang="en-ID" dirty="0">
                <a:latin typeface="AdvGTIMES-R"/>
              </a:rPr>
              <a:t> </a:t>
            </a:r>
            <a:r>
              <a:rPr lang="en-ID" dirty="0" err="1">
                <a:latin typeface="AdvGTIMES-R"/>
              </a:rPr>
              <a:t>sebagai</a:t>
            </a:r>
            <a:r>
              <a:rPr lang="en-ID" dirty="0">
                <a:latin typeface="AdvGTIMES-R"/>
              </a:rPr>
              <a:t> </a:t>
            </a:r>
            <a:r>
              <a:rPr lang="en-ID" dirty="0" err="1">
                <a:latin typeface="AdvGTIMES-R"/>
              </a:rPr>
              <a:t>tipe</a:t>
            </a:r>
            <a:r>
              <a:rPr lang="en-ID" dirty="0">
                <a:latin typeface="AdvGTIMES-R"/>
              </a:rPr>
              <a:t> </a:t>
            </a:r>
            <a:r>
              <a:rPr lang="en-ID" dirty="0" err="1">
                <a:latin typeface="AdvGTIMES-R"/>
              </a:rPr>
              <a:t>kesetaraan</a:t>
            </a:r>
            <a:r>
              <a:rPr lang="en-ID" dirty="0">
                <a:latin typeface="AdvGTIMES-R"/>
              </a:rPr>
              <a:t>; </a:t>
            </a:r>
            <a:r>
              <a:rPr lang="en-ID" dirty="0" err="1">
                <a:latin typeface="AdvGTIMES-R"/>
              </a:rPr>
              <a:t>karena</a:t>
            </a:r>
            <a:r>
              <a:rPr lang="en-ID" dirty="0">
                <a:latin typeface="AdvGTIMES-R"/>
              </a:rPr>
              <a:t> </a:t>
            </a:r>
            <a:r>
              <a:rPr lang="en-ID" dirty="0" err="1">
                <a:latin typeface="AdvGTIMES-R"/>
              </a:rPr>
              <a:t>adanya</a:t>
            </a:r>
            <a:r>
              <a:rPr lang="en-ID" dirty="0">
                <a:latin typeface="AdvGTIMES-R"/>
              </a:rPr>
              <a:t> </a:t>
            </a:r>
            <a:r>
              <a:rPr lang="en-ID" dirty="0" err="1">
                <a:latin typeface="AdvGTIMES-R"/>
              </a:rPr>
              <a:t>kendala</a:t>
            </a:r>
            <a:r>
              <a:rPr lang="en-ID" dirty="0">
                <a:latin typeface="AdvGTIMES-R"/>
              </a:rPr>
              <a:t> </a:t>
            </a:r>
            <a:r>
              <a:rPr lang="en-ID" dirty="0" err="1">
                <a:latin typeface="AdvGTIMES-R"/>
              </a:rPr>
              <a:t>ketidaksetaraan</a:t>
            </a:r>
            <a:r>
              <a:rPr lang="en-ID" dirty="0">
                <a:latin typeface="AdvGTIMES-R"/>
              </a:rPr>
              <a:t> </a:t>
            </a:r>
            <a:r>
              <a:rPr lang="en-ID" dirty="0" err="1">
                <a:latin typeface="AdvGTIMES-R"/>
              </a:rPr>
              <a:t>dari</a:t>
            </a:r>
            <a:r>
              <a:rPr lang="en-ID" dirty="0">
                <a:latin typeface="AdvGTIMES-R"/>
              </a:rPr>
              <a:t> </a:t>
            </a:r>
            <a:r>
              <a:rPr lang="en-ID" dirty="0" err="1">
                <a:latin typeface="AdvGTIMES-R"/>
              </a:rPr>
              <a:t>bentuk</a:t>
            </a:r>
            <a:r>
              <a:rPr lang="en-ID" dirty="0">
                <a:latin typeface="AdvGTIMES-R"/>
              </a:rPr>
              <a:t> yang </a:t>
            </a:r>
            <a:r>
              <a:rPr lang="en-ID" dirty="0" err="1">
                <a:latin typeface="AdvGTIMES-R"/>
              </a:rPr>
              <a:t>diberikan</a:t>
            </a:r>
            <a:r>
              <a:rPr lang="en-ID" dirty="0">
                <a:latin typeface="AdvGTIMES-R"/>
              </a:rPr>
              <a:t> </a:t>
            </a:r>
            <a:r>
              <a:rPr lang="en-ID" dirty="0" err="1">
                <a:latin typeface="AdvGTIMES-R"/>
              </a:rPr>
              <a:t>oleh</a:t>
            </a:r>
            <a:endParaRPr lang="en-US" dirty="0"/>
          </a:p>
        </p:txBody>
      </p:sp>
      <p:sp>
        <p:nvSpPr>
          <p:cNvPr id="6" name="Date Placeholder 5"/>
          <p:cNvSpPr>
            <a:spLocks noGrp="1"/>
          </p:cNvSpPr>
          <p:nvPr>
            <p:ph type="dt" sz="half" idx="10"/>
          </p:nvPr>
        </p:nvSpPr>
        <p:spPr/>
        <p:txBody>
          <a:bodyPr/>
          <a:lstStyle/>
          <a:p>
            <a:fld id="{7AB63144-FB5D-4652-9951-EBDDC68FB80C}" type="datetime9">
              <a:rPr lang="en-US" smtClean="0"/>
              <a:t>10/18/2017 1:14:56 PM</a:t>
            </a:fld>
            <a:endParaRPr lang="en-US"/>
          </a:p>
        </p:txBody>
      </p:sp>
      <p:sp>
        <p:nvSpPr>
          <p:cNvPr id="8" name="Slide Number Placeholder 7"/>
          <p:cNvSpPr>
            <a:spLocks noGrp="1"/>
          </p:cNvSpPr>
          <p:nvPr>
            <p:ph type="sldNum" sz="quarter" idx="12"/>
          </p:nvPr>
        </p:nvSpPr>
        <p:spPr/>
        <p:txBody>
          <a:bodyPr/>
          <a:lstStyle/>
          <a:p>
            <a:fld id="{C7448EEC-1D14-4DD9-B8EB-772171F61A1D}" type="slidenum">
              <a:rPr lang="en-US" smtClean="0"/>
              <a:t>40</a:t>
            </a:fld>
            <a:endParaRPr lang="en-US"/>
          </a:p>
        </p:txBody>
      </p:sp>
    </p:spTree>
    <p:extLst>
      <p:ext uri="{BB962C8B-B14F-4D97-AF65-F5344CB8AC3E}">
        <p14:creationId xmlns:p14="http://schemas.microsoft.com/office/powerpoint/2010/main" val="41439486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57674" y="409907"/>
            <a:ext cx="6778734" cy="1206906"/>
          </a:xfrm>
          <a:prstGeom prst="rect">
            <a:avLst/>
          </a:prstGeom>
        </p:spPr>
      </p:pic>
      <p:sp>
        <p:nvSpPr>
          <p:cNvPr id="4" name="Rectangle 3"/>
          <p:cNvSpPr/>
          <p:nvPr/>
        </p:nvSpPr>
        <p:spPr>
          <a:xfrm>
            <a:off x="656844" y="1779955"/>
            <a:ext cx="8029956" cy="400110"/>
          </a:xfrm>
          <a:prstGeom prst="rect">
            <a:avLst/>
          </a:prstGeom>
        </p:spPr>
        <p:txBody>
          <a:bodyPr wrap="square">
            <a:spAutoFit/>
          </a:bodyPr>
          <a:lstStyle/>
          <a:p>
            <a:r>
              <a:rPr lang="id-ID" sz="2000" dirty="0"/>
              <a:t>dapat ditransformasikan ke batasan kesetaraan, yang diberikan oleh</a:t>
            </a:r>
            <a:endParaRPr lang="en-US" dirty="0"/>
          </a:p>
        </p:txBody>
      </p:sp>
      <p:pic>
        <p:nvPicPr>
          <p:cNvPr id="6" name="Picture 5"/>
          <p:cNvPicPr>
            <a:picLocks noChangeAspect="1"/>
          </p:cNvPicPr>
          <p:nvPr/>
        </p:nvPicPr>
        <p:blipFill>
          <a:blip r:embed="rId3"/>
          <a:stretch>
            <a:fillRect/>
          </a:stretch>
        </p:blipFill>
        <p:spPr>
          <a:xfrm>
            <a:off x="1121835" y="2240280"/>
            <a:ext cx="6730288" cy="1051560"/>
          </a:xfrm>
          <a:prstGeom prst="rect">
            <a:avLst/>
          </a:prstGeom>
        </p:spPr>
      </p:pic>
      <p:pic>
        <p:nvPicPr>
          <p:cNvPr id="7" name="Picture 6"/>
          <p:cNvPicPr>
            <a:picLocks noChangeAspect="1"/>
          </p:cNvPicPr>
          <p:nvPr/>
        </p:nvPicPr>
        <p:blipFill>
          <a:blip r:embed="rId4"/>
          <a:stretch>
            <a:fillRect/>
          </a:stretch>
        </p:blipFill>
        <p:spPr>
          <a:xfrm>
            <a:off x="932878" y="3569398"/>
            <a:ext cx="8070067" cy="2502218"/>
          </a:xfrm>
          <a:prstGeom prst="rect">
            <a:avLst/>
          </a:prstGeom>
        </p:spPr>
      </p:pic>
      <p:sp>
        <p:nvSpPr>
          <p:cNvPr id="3" name="Date Placeholder 2"/>
          <p:cNvSpPr>
            <a:spLocks noGrp="1"/>
          </p:cNvSpPr>
          <p:nvPr>
            <p:ph type="dt" sz="half" idx="10"/>
          </p:nvPr>
        </p:nvSpPr>
        <p:spPr/>
        <p:txBody>
          <a:bodyPr/>
          <a:lstStyle/>
          <a:p>
            <a:fld id="{CD60C775-6B76-4C7D-A35B-153B19EC86D4}" type="datetime9">
              <a:rPr lang="en-US" smtClean="0"/>
              <a:t>10/18/2017 1:14:56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41</a:t>
            </a:fld>
            <a:endParaRPr lang="en-US"/>
          </a:p>
        </p:txBody>
      </p:sp>
    </p:spTree>
    <p:extLst>
      <p:ext uri="{BB962C8B-B14F-4D97-AF65-F5344CB8AC3E}">
        <p14:creationId xmlns:p14="http://schemas.microsoft.com/office/powerpoint/2010/main" val="32114071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9224" y="435090"/>
            <a:ext cx="8814816" cy="1754326"/>
          </a:xfrm>
          <a:prstGeom prst="rect">
            <a:avLst/>
          </a:prstGeom>
        </p:spPr>
        <p:txBody>
          <a:bodyPr wrap="square">
            <a:spAutoFit/>
          </a:bodyPr>
          <a:lstStyle/>
          <a:p>
            <a:r>
              <a:rPr lang="en-ID" dirty="0" err="1">
                <a:latin typeface="AdvGTIMES-R"/>
              </a:rPr>
              <a:t>Masalahnya</a:t>
            </a:r>
            <a:r>
              <a:rPr lang="en-ID" dirty="0">
                <a:latin typeface="AdvGTIMES-R"/>
              </a:rPr>
              <a:t> </a:t>
            </a:r>
            <a:r>
              <a:rPr lang="en-ID" dirty="0" err="1">
                <a:latin typeface="AdvGTIMES-R"/>
              </a:rPr>
              <a:t>bisa</a:t>
            </a:r>
            <a:r>
              <a:rPr lang="en-ID" dirty="0">
                <a:latin typeface="AdvGTIMES-R"/>
              </a:rPr>
              <a:t> </a:t>
            </a:r>
            <a:r>
              <a:rPr lang="en-ID" dirty="0" err="1">
                <a:latin typeface="AdvGTIMES-R"/>
              </a:rPr>
              <a:t>dinyatakan</a:t>
            </a:r>
            <a:r>
              <a:rPr lang="en-ID" dirty="0">
                <a:latin typeface="AdvGTIMES-R"/>
              </a:rPr>
              <a:t> </a:t>
            </a:r>
            <a:r>
              <a:rPr lang="en-ID" dirty="0" err="1">
                <a:latin typeface="AdvGTIMES-R"/>
              </a:rPr>
              <a:t>dalam</a:t>
            </a:r>
            <a:r>
              <a:rPr lang="en-ID" dirty="0">
                <a:latin typeface="AdvGTIMES-R"/>
              </a:rPr>
              <a:t> </a:t>
            </a:r>
            <a:r>
              <a:rPr lang="en-ID" dirty="0" err="1">
                <a:latin typeface="AdvGTIMES-R"/>
              </a:rPr>
              <a:t>bentuk</a:t>
            </a:r>
            <a:r>
              <a:rPr lang="en-ID" dirty="0">
                <a:latin typeface="AdvGTIMES-R"/>
              </a:rPr>
              <a:t> yang </a:t>
            </a:r>
            <a:r>
              <a:rPr lang="en-ID" dirty="0" err="1">
                <a:latin typeface="AdvGTIMES-R"/>
              </a:rPr>
              <a:t>dikenal</a:t>
            </a:r>
            <a:r>
              <a:rPr lang="en-ID" dirty="0">
                <a:latin typeface="AdvGTIMES-R"/>
              </a:rPr>
              <a:t> </a:t>
            </a:r>
            <a:r>
              <a:rPr lang="en-ID" dirty="0" err="1">
                <a:latin typeface="AdvGTIMES-R"/>
              </a:rPr>
              <a:t>sebagai</a:t>
            </a:r>
            <a:r>
              <a:rPr lang="en-ID" dirty="0">
                <a:latin typeface="AdvGTIMES-R"/>
              </a:rPr>
              <a:t> </a:t>
            </a:r>
            <a:r>
              <a:rPr lang="en-ID" dirty="0" err="1">
                <a:latin typeface="AdvGTIMES-R"/>
              </a:rPr>
              <a:t>kanonik</a:t>
            </a:r>
            <a:r>
              <a:rPr lang="en-ID" dirty="0">
                <a:latin typeface="AdvGTIMES-R"/>
              </a:rPr>
              <a:t>. </a:t>
            </a:r>
            <a:r>
              <a:rPr lang="en-ID" dirty="0" err="1">
                <a:latin typeface="AdvGTIMES-R"/>
              </a:rPr>
              <a:t>Lalu</a:t>
            </a:r>
            <a:r>
              <a:rPr lang="en-ID" dirty="0">
                <a:latin typeface="AdvGTIMES-R"/>
              </a:rPr>
              <a:t>, </a:t>
            </a:r>
            <a:r>
              <a:rPr lang="en-ID" dirty="0" err="1">
                <a:latin typeface="AdvGTIMES-R"/>
              </a:rPr>
              <a:t>sebuah</a:t>
            </a:r>
            <a:r>
              <a:rPr lang="en-ID" dirty="0">
                <a:latin typeface="AdvGTIMES-R"/>
              </a:rPr>
              <a:t> </a:t>
            </a:r>
            <a:r>
              <a:rPr lang="en-ID" dirty="0" err="1">
                <a:latin typeface="AdvGTIMES-R"/>
              </a:rPr>
              <a:t>solusi</a:t>
            </a:r>
            <a:r>
              <a:rPr lang="en-ID" dirty="0">
                <a:latin typeface="AdvGTIMES-R"/>
              </a:rPr>
              <a:t> </a:t>
            </a:r>
            <a:r>
              <a:rPr lang="en-ID" dirty="0" err="1">
                <a:latin typeface="AdvGTIMES-R"/>
              </a:rPr>
              <a:t>diketahui</a:t>
            </a:r>
            <a:r>
              <a:rPr lang="en-ID" dirty="0">
                <a:latin typeface="AdvGTIMES-R"/>
              </a:rPr>
              <a:t> </a:t>
            </a:r>
            <a:r>
              <a:rPr lang="en-ID" dirty="0" err="1">
                <a:latin typeface="AdvGTIMES-R"/>
              </a:rPr>
              <a:t>Sebagai</a:t>
            </a:r>
            <a:r>
              <a:rPr lang="en-ID" dirty="0">
                <a:latin typeface="AdvGTIMES-R"/>
              </a:rPr>
              <a:t> </a:t>
            </a:r>
            <a:r>
              <a:rPr lang="en-ID" dirty="0" err="1">
                <a:latin typeface="AdvGTIMES-R"/>
              </a:rPr>
              <a:t>metode</a:t>
            </a:r>
            <a:r>
              <a:rPr lang="en-ID" dirty="0">
                <a:latin typeface="AdvGTIMES-R"/>
              </a:rPr>
              <a:t> </a:t>
            </a:r>
            <a:r>
              <a:rPr lang="en-ID" dirty="0" err="1">
                <a:latin typeface="AdvGTIMES-R"/>
              </a:rPr>
              <a:t>simpleks</a:t>
            </a:r>
            <a:r>
              <a:rPr lang="en-ID" dirty="0">
                <a:latin typeface="AdvGTIMES-R"/>
              </a:rPr>
              <a:t>, yang </a:t>
            </a:r>
            <a:r>
              <a:rPr lang="en-ID" dirty="0" err="1">
                <a:latin typeface="AdvGTIMES-R"/>
              </a:rPr>
              <a:t>pertama</a:t>
            </a:r>
            <a:r>
              <a:rPr lang="en-ID" dirty="0">
                <a:latin typeface="AdvGTIMES-R"/>
              </a:rPr>
              <a:t> kali </a:t>
            </a:r>
            <a:r>
              <a:rPr lang="en-ID" dirty="0" err="1">
                <a:latin typeface="AdvGTIMES-R"/>
              </a:rPr>
              <a:t>dibuat</a:t>
            </a:r>
            <a:r>
              <a:rPr lang="en-ID" dirty="0">
                <a:latin typeface="AdvGTIMES-R"/>
              </a:rPr>
              <a:t> </a:t>
            </a:r>
            <a:r>
              <a:rPr lang="en-ID" dirty="0" err="1">
                <a:latin typeface="AdvGTIMES-R"/>
              </a:rPr>
              <a:t>pada</a:t>
            </a:r>
            <a:r>
              <a:rPr lang="en-ID" dirty="0">
                <a:latin typeface="AdvGTIMES-R"/>
              </a:rPr>
              <a:t> </a:t>
            </a:r>
            <a:r>
              <a:rPr lang="en-ID" dirty="0" err="1">
                <a:latin typeface="AdvGTIMES-R"/>
              </a:rPr>
              <a:t>tahun</a:t>
            </a:r>
            <a:r>
              <a:rPr lang="en-ID" dirty="0">
                <a:latin typeface="AdvGTIMES-R"/>
              </a:rPr>
              <a:t> 1940an, </a:t>
            </a:r>
            <a:r>
              <a:rPr lang="en-ID" dirty="0" err="1">
                <a:latin typeface="AdvGTIMES-R"/>
              </a:rPr>
              <a:t>dapat</a:t>
            </a:r>
            <a:r>
              <a:rPr lang="en-ID" dirty="0">
                <a:latin typeface="AdvGTIMES-R"/>
              </a:rPr>
              <a:t> </a:t>
            </a:r>
            <a:r>
              <a:rPr lang="en-ID" dirty="0" err="1">
                <a:latin typeface="AdvGTIMES-R"/>
              </a:rPr>
              <a:t>digunakan</a:t>
            </a:r>
            <a:r>
              <a:rPr lang="en-ID" dirty="0">
                <a:latin typeface="AdvGTIMES-R"/>
              </a:rPr>
              <a:t> </a:t>
            </a:r>
            <a:r>
              <a:rPr lang="en-ID" dirty="0" err="1">
                <a:latin typeface="AdvGTIMES-R"/>
              </a:rPr>
              <a:t>untuk</a:t>
            </a:r>
            <a:r>
              <a:rPr lang="en-ID" dirty="0">
                <a:latin typeface="AdvGTIMES-R"/>
              </a:rPr>
              <a:t> </a:t>
            </a:r>
            <a:r>
              <a:rPr lang="en-ID" dirty="0" err="1">
                <a:latin typeface="AdvGTIMES-R"/>
              </a:rPr>
              <a:t>memecahkan</a:t>
            </a:r>
            <a:r>
              <a:rPr lang="en-ID" dirty="0">
                <a:latin typeface="AdvGTIMES-R"/>
              </a:rPr>
              <a:t> </a:t>
            </a:r>
            <a:r>
              <a:rPr lang="en-ID" dirty="0" err="1">
                <a:latin typeface="AdvGTIMES-R"/>
              </a:rPr>
              <a:t>masalah</a:t>
            </a:r>
            <a:r>
              <a:rPr lang="en-ID" dirty="0">
                <a:latin typeface="AdvGTIMES-R"/>
              </a:rPr>
              <a:t>. </a:t>
            </a:r>
            <a:r>
              <a:rPr lang="en-ID" dirty="0" err="1">
                <a:latin typeface="AdvGTIMES-R"/>
              </a:rPr>
              <a:t>Menggunakan</a:t>
            </a:r>
            <a:r>
              <a:rPr lang="en-ID" dirty="0">
                <a:latin typeface="AdvGTIMES-R"/>
              </a:rPr>
              <a:t> </a:t>
            </a:r>
            <a:r>
              <a:rPr lang="en-ID" dirty="0" err="1">
                <a:latin typeface="AdvGTIMES-R"/>
              </a:rPr>
              <a:t>metode</a:t>
            </a:r>
            <a:r>
              <a:rPr lang="en-ID" dirty="0">
                <a:latin typeface="AdvGTIMES-R"/>
              </a:rPr>
              <a:t> </a:t>
            </a:r>
            <a:r>
              <a:rPr lang="en-ID" dirty="0" err="1">
                <a:latin typeface="AdvGTIMES-R"/>
              </a:rPr>
              <a:t>simpleks</a:t>
            </a:r>
            <a:r>
              <a:rPr lang="en-ID" dirty="0">
                <a:latin typeface="AdvGTIMES-R"/>
              </a:rPr>
              <a:t> </a:t>
            </a:r>
            <a:r>
              <a:rPr lang="en-ID" dirty="0" err="1">
                <a:latin typeface="AdvGTIMES-R"/>
              </a:rPr>
              <a:t>biasanya</a:t>
            </a:r>
            <a:r>
              <a:rPr lang="en-ID" dirty="0">
                <a:latin typeface="AdvGTIMES-R"/>
              </a:rPr>
              <a:t> </a:t>
            </a:r>
            <a:r>
              <a:rPr lang="en-ID" dirty="0" err="1">
                <a:latin typeface="AdvGTIMES-R"/>
              </a:rPr>
              <a:t>membutuhkan</a:t>
            </a:r>
            <a:r>
              <a:rPr lang="en-ID" dirty="0">
                <a:latin typeface="AdvGTIMES-R"/>
              </a:rPr>
              <a:t> </a:t>
            </a:r>
            <a:r>
              <a:rPr lang="en-ID" dirty="0" err="1">
                <a:latin typeface="AdvGTIMES-R"/>
              </a:rPr>
              <a:t>sejumlah</a:t>
            </a:r>
            <a:r>
              <a:rPr lang="en-ID" dirty="0">
                <a:latin typeface="AdvGTIMES-R"/>
              </a:rPr>
              <a:t> </a:t>
            </a:r>
            <a:r>
              <a:rPr lang="en-ID" dirty="0" err="1">
                <a:latin typeface="AdvGTIMES-R"/>
              </a:rPr>
              <a:t>besar</a:t>
            </a:r>
            <a:r>
              <a:rPr lang="en-ID" dirty="0">
                <a:latin typeface="AdvGTIMES-R"/>
              </a:rPr>
              <a:t> </a:t>
            </a:r>
            <a:r>
              <a:rPr lang="en-ID" dirty="0" err="1">
                <a:latin typeface="AdvGTIMES-R"/>
              </a:rPr>
              <a:t>penyimpanan</a:t>
            </a:r>
            <a:r>
              <a:rPr lang="en-ID" dirty="0">
                <a:latin typeface="AdvGTIMES-R"/>
              </a:rPr>
              <a:t> </a:t>
            </a:r>
            <a:r>
              <a:rPr lang="en-ID" dirty="0" err="1">
                <a:latin typeface="AdvGTIMES-R"/>
              </a:rPr>
              <a:t>dan</a:t>
            </a:r>
            <a:r>
              <a:rPr lang="en-ID" dirty="0">
                <a:latin typeface="AdvGTIMES-R"/>
              </a:rPr>
              <a:t> </a:t>
            </a:r>
            <a:r>
              <a:rPr lang="en-ID" dirty="0" err="1">
                <a:latin typeface="AdvGTIMES-R"/>
              </a:rPr>
              <a:t>waktu</a:t>
            </a:r>
            <a:r>
              <a:rPr lang="en-ID" dirty="0">
                <a:latin typeface="AdvGTIMES-R"/>
              </a:rPr>
              <a:t> </a:t>
            </a:r>
            <a:r>
              <a:rPr lang="en-ID" dirty="0" err="1">
                <a:latin typeface="AdvGTIMES-R"/>
              </a:rPr>
              <a:t>komputer</a:t>
            </a:r>
            <a:r>
              <a:rPr lang="en-ID" dirty="0">
                <a:latin typeface="AdvGTIMES-R"/>
              </a:rPr>
              <a:t>. </a:t>
            </a:r>
            <a:r>
              <a:rPr lang="en-ID" dirty="0" err="1">
                <a:latin typeface="AdvGTIMES-R"/>
              </a:rPr>
              <a:t>Metode</a:t>
            </a:r>
            <a:r>
              <a:rPr lang="en-ID" dirty="0">
                <a:latin typeface="AdvGTIMES-R"/>
              </a:rPr>
              <a:t> </a:t>
            </a:r>
            <a:r>
              <a:rPr lang="en-ID" dirty="0" err="1">
                <a:latin typeface="AdvGTIMES-R"/>
              </a:rPr>
              <a:t>simpleks</a:t>
            </a:r>
            <a:r>
              <a:rPr lang="en-ID" dirty="0">
                <a:latin typeface="AdvGTIMES-R"/>
              </a:rPr>
              <a:t> yang </a:t>
            </a:r>
            <a:r>
              <a:rPr lang="en-ID" dirty="0" err="1">
                <a:latin typeface="AdvGTIMES-R"/>
              </a:rPr>
              <a:t>disebut</a:t>
            </a:r>
            <a:r>
              <a:rPr lang="en-ID" dirty="0">
                <a:latin typeface="AdvGTIMES-R"/>
              </a:rPr>
              <a:t> </a:t>
            </a:r>
            <a:r>
              <a:rPr lang="en-ID" dirty="0" err="1">
                <a:latin typeface="AdvGTIMES-R"/>
              </a:rPr>
              <a:t>revisi</a:t>
            </a:r>
            <a:r>
              <a:rPr lang="en-ID" dirty="0">
                <a:latin typeface="AdvGTIMES-R"/>
              </a:rPr>
              <a:t> </a:t>
            </a:r>
            <a:r>
              <a:rPr lang="en-ID" dirty="0" err="1">
                <a:latin typeface="AdvGTIMES-R"/>
              </a:rPr>
              <a:t>adalah</a:t>
            </a:r>
            <a:r>
              <a:rPr lang="en-ID" dirty="0">
                <a:latin typeface="AdvGTIMES-R"/>
              </a:rPr>
              <a:t> </a:t>
            </a:r>
            <a:r>
              <a:rPr lang="en-ID" dirty="0" err="1">
                <a:latin typeface="AdvGTIMES-R"/>
              </a:rPr>
              <a:t>metode</a:t>
            </a:r>
            <a:r>
              <a:rPr lang="en-ID" dirty="0">
                <a:latin typeface="AdvGTIMES-R"/>
              </a:rPr>
              <a:t> yang </a:t>
            </a:r>
            <a:r>
              <a:rPr lang="en-ID" dirty="0" err="1">
                <a:latin typeface="AdvGTIMES-R"/>
              </a:rPr>
              <a:t>direvisi</a:t>
            </a:r>
            <a:r>
              <a:rPr lang="en-ID" dirty="0">
                <a:latin typeface="AdvGTIMES-R"/>
              </a:rPr>
              <a:t> agar </a:t>
            </a:r>
            <a:r>
              <a:rPr lang="en-ID" dirty="0" err="1">
                <a:latin typeface="AdvGTIMES-R"/>
              </a:rPr>
              <a:t>waktu</a:t>
            </a:r>
            <a:r>
              <a:rPr lang="en-ID" dirty="0">
                <a:latin typeface="AdvGTIMES-R"/>
              </a:rPr>
              <a:t> </a:t>
            </a:r>
            <a:r>
              <a:rPr lang="en-ID" dirty="0" err="1">
                <a:latin typeface="AdvGTIMES-R"/>
              </a:rPr>
              <a:t>dan</a:t>
            </a:r>
            <a:r>
              <a:rPr lang="en-ID" dirty="0">
                <a:latin typeface="AdvGTIMES-R"/>
              </a:rPr>
              <a:t> </a:t>
            </a:r>
            <a:r>
              <a:rPr lang="en-ID" dirty="0" err="1">
                <a:latin typeface="AdvGTIMES-R"/>
              </a:rPr>
              <a:t>ruang</a:t>
            </a:r>
            <a:r>
              <a:rPr lang="en-ID" dirty="0">
                <a:latin typeface="AdvGTIMES-R"/>
              </a:rPr>
              <a:t> </a:t>
            </a:r>
            <a:r>
              <a:rPr lang="en-ID" dirty="0" err="1">
                <a:latin typeface="AdvGTIMES-R"/>
              </a:rPr>
              <a:t>penyimpanan</a:t>
            </a:r>
            <a:r>
              <a:rPr lang="en-ID" dirty="0">
                <a:latin typeface="AdvGTIMES-R"/>
              </a:rPr>
              <a:t> </a:t>
            </a:r>
            <a:r>
              <a:rPr lang="en-ID" dirty="0" err="1">
                <a:latin typeface="AdvGTIMES-R"/>
              </a:rPr>
              <a:t>kurang</a:t>
            </a:r>
            <a:r>
              <a:rPr lang="en-ID" dirty="0">
                <a:latin typeface="AdvGTIMES-R"/>
              </a:rPr>
              <a:t> </a:t>
            </a:r>
            <a:r>
              <a:rPr lang="en-ID" dirty="0" err="1">
                <a:latin typeface="AdvGTIMES-R"/>
              </a:rPr>
              <a:t>dibutuhkan</a:t>
            </a:r>
            <a:r>
              <a:rPr lang="en-ID" dirty="0">
                <a:latin typeface="AdvGTIMES-R"/>
              </a:rPr>
              <a:t>.</a:t>
            </a:r>
          </a:p>
        </p:txBody>
      </p:sp>
      <p:sp>
        <p:nvSpPr>
          <p:cNvPr id="3" name="Rectangle 2"/>
          <p:cNvSpPr/>
          <p:nvPr/>
        </p:nvSpPr>
        <p:spPr>
          <a:xfrm>
            <a:off x="649224" y="2268587"/>
            <a:ext cx="8814816" cy="1200329"/>
          </a:xfrm>
          <a:prstGeom prst="rect">
            <a:avLst/>
          </a:prstGeom>
        </p:spPr>
        <p:txBody>
          <a:bodyPr wrap="square">
            <a:spAutoFit/>
          </a:bodyPr>
          <a:lstStyle/>
          <a:p>
            <a:r>
              <a:rPr lang="en-ID" dirty="0" err="1">
                <a:latin typeface="AdvGTIMES-R"/>
              </a:rPr>
              <a:t>Masih</a:t>
            </a:r>
            <a:r>
              <a:rPr lang="en-ID" dirty="0">
                <a:latin typeface="AdvGTIMES-R"/>
              </a:rPr>
              <a:t> </a:t>
            </a:r>
            <a:r>
              <a:rPr lang="en-ID" dirty="0" err="1">
                <a:latin typeface="AdvGTIMES-R"/>
              </a:rPr>
              <a:t>topik</a:t>
            </a:r>
            <a:r>
              <a:rPr lang="en-ID" dirty="0">
                <a:latin typeface="AdvGTIMES-R"/>
              </a:rPr>
              <a:t> lain yang </a:t>
            </a:r>
            <a:r>
              <a:rPr lang="en-ID" dirty="0" err="1">
                <a:latin typeface="AdvGTIMES-R"/>
              </a:rPr>
              <a:t>menarik</a:t>
            </a:r>
            <a:r>
              <a:rPr lang="en-ID" dirty="0">
                <a:latin typeface="AdvGTIMES-R"/>
              </a:rPr>
              <a:t> </a:t>
            </a:r>
            <a:r>
              <a:rPr lang="en-ID" dirty="0" err="1">
                <a:latin typeface="AdvGTIMES-R"/>
              </a:rPr>
              <a:t>dalam</a:t>
            </a:r>
            <a:r>
              <a:rPr lang="en-ID" dirty="0">
                <a:latin typeface="AdvGTIMES-R"/>
              </a:rPr>
              <a:t> </a:t>
            </a:r>
            <a:r>
              <a:rPr lang="en-ID" dirty="0" err="1">
                <a:latin typeface="AdvGTIMES-R"/>
              </a:rPr>
              <a:t>masalah</a:t>
            </a:r>
            <a:r>
              <a:rPr lang="en-ID" dirty="0">
                <a:latin typeface="AdvGTIMES-R"/>
              </a:rPr>
              <a:t> LP </a:t>
            </a:r>
            <a:r>
              <a:rPr lang="en-ID" dirty="0" err="1">
                <a:latin typeface="AdvGTIMES-R"/>
              </a:rPr>
              <a:t>adalah</a:t>
            </a:r>
            <a:r>
              <a:rPr lang="en-ID" dirty="0">
                <a:latin typeface="AdvGTIMES-R"/>
              </a:rPr>
              <a:t> </a:t>
            </a:r>
            <a:r>
              <a:rPr lang="en-ID" dirty="0" err="1">
                <a:latin typeface="AdvGTIMES-R"/>
              </a:rPr>
              <a:t>teori</a:t>
            </a:r>
            <a:r>
              <a:rPr lang="en-ID" dirty="0">
                <a:latin typeface="AdvGTIMES-R"/>
              </a:rPr>
              <a:t> </a:t>
            </a:r>
            <a:r>
              <a:rPr lang="en-ID" dirty="0" err="1">
                <a:latin typeface="AdvGTIMES-R"/>
              </a:rPr>
              <a:t>dualitas</a:t>
            </a:r>
            <a:r>
              <a:rPr lang="en-ID" dirty="0">
                <a:latin typeface="AdvGTIMES-R"/>
              </a:rPr>
              <a:t>. </a:t>
            </a:r>
            <a:r>
              <a:rPr lang="en-ID" dirty="0" err="1">
                <a:latin typeface="AdvGTIMES-R"/>
              </a:rPr>
              <a:t>Sebenarnya</a:t>
            </a:r>
            <a:r>
              <a:rPr lang="en-ID" dirty="0">
                <a:latin typeface="AdvGTIMES-R"/>
              </a:rPr>
              <a:t>, </a:t>
            </a:r>
            <a:r>
              <a:rPr lang="en-ID" dirty="0" err="1">
                <a:latin typeface="AdvGTIMES-R"/>
              </a:rPr>
              <a:t>terkait</a:t>
            </a:r>
            <a:r>
              <a:rPr lang="en-ID" dirty="0">
                <a:latin typeface="AdvGTIMES-R"/>
              </a:rPr>
              <a:t> </a:t>
            </a:r>
            <a:r>
              <a:rPr lang="en-ID" dirty="0" err="1">
                <a:latin typeface="AdvGTIMES-R"/>
              </a:rPr>
              <a:t>dengan</a:t>
            </a:r>
            <a:r>
              <a:rPr lang="en-ID" dirty="0">
                <a:latin typeface="AdvGTIMES-R"/>
              </a:rPr>
              <a:t> </a:t>
            </a:r>
            <a:r>
              <a:rPr lang="en-ID" dirty="0" err="1">
                <a:latin typeface="AdvGTIMES-R"/>
              </a:rPr>
              <a:t>setiap</a:t>
            </a:r>
            <a:r>
              <a:rPr lang="en-ID" dirty="0">
                <a:latin typeface="AdvGTIMES-R"/>
              </a:rPr>
              <a:t> </a:t>
            </a:r>
            <a:r>
              <a:rPr lang="en-ID" dirty="0" err="1">
                <a:latin typeface="AdvGTIMES-R"/>
              </a:rPr>
              <a:t>masalah</a:t>
            </a:r>
            <a:r>
              <a:rPr lang="en-ID" dirty="0">
                <a:latin typeface="AdvGTIMES-R"/>
              </a:rPr>
              <a:t> LP, </a:t>
            </a:r>
            <a:r>
              <a:rPr lang="en-ID" dirty="0" err="1">
                <a:latin typeface="AdvGTIMES-R"/>
              </a:rPr>
              <a:t>masalah</a:t>
            </a:r>
            <a:r>
              <a:rPr lang="en-ID" dirty="0">
                <a:latin typeface="AdvGTIMES-R"/>
              </a:rPr>
              <a:t> </a:t>
            </a:r>
            <a:r>
              <a:rPr lang="en-ID" dirty="0" err="1">
                <a:latin typeface="AdvGTIMES-R"/>
              </a:rPr>
              <a:t>ganda</a:t>
            </a:r>
            <a:r>
              <a:rPr lang="en-ID" dirty="0">
                <a:latin typeface="AdvGTIMES-R"/>
              </a:rPr>
              <a:t> yang </a:t>
            </a:r>
            <a:r>
              <a:rPr lang="en-ID" dirty="0" err="1">
                <a:latin typeface="AdvGTIMES-R"/>
              </a:rPr>
              <a:t>disebut</a:t>
            </a:r>
            <a:r>
              <a:rPr lang="en-ID" dirty="0">
                <a:latin typeface="AdvGTIMES-R"/>
              </a:rPr>
              <a:t> </a:t>
            </a:r>
            <a:r>
              <a:rPr lang="en-ID" dirty="0" err="1">
                <a:latin typeface="AdvGTIMES-R"/>
              </a:rPr>
              <a:t>dapat</a:t>
            </a:r>
            <a:r>
              <a:rPr lang="en-ID" dirty="0">
                <a:latin typeface="AdvGTIMES-R"/>
              </a:rPr>
              <a:t> </a:t>
            </a:r>
            <a:r>
              <a:rPr lang="en-ID" dirty="0" err="1">
                <a:latin typeface="AdvGTIMES-R"/>
              </a:rPr>
              <a:t>dirumuskan</a:t>
            </a:r>
            <a:r>
              <a:rPr lang="en-ID" dirty="0">
                <a:latin typeface="AdvGTIMES-R"/>
              </a:rPr>
              <a:t>. </a:t>
            </a:r>
            <a:r>
              <a:rPr lang="en-ID" dirty="0" err="1">
                <a:latin typeface="AdvGTIMES-R"/>
              </a:rPr>
              <a:t>Dalam</a:t>
            </a:r>
            <a:r>
              <a:rPr lang="en-ID" dirty="0">
                <a:latin typeface="AdvGTIMES-R"/>
              </a:rPr>
              <a:t> </a:t>
            </a:r>
            <a:r>
              <a:rPr lang="en-ID" dirty="0" err="1">
                <a:latin typeface="AdvGTIMES-R"/>
              </a:rPr>
              <a:t>banyak</a:t>
            </a:r>
            <a:r>
              <a:rPr lang="en-ID" dirty="0">
                <a:latin typeface="AdvGTIMES-R"/>
              </a:rPr>
              <a:t> </a:t>
            </a:r>
            <a:r>
              <a:rPr lang="en-ID" dirty="0" err="1">
                <a:latin typeface="AdvGTIMES-R"/>
              </a:rPr>
              <a:t>kasus</a:t>
            </a:r>
            <a:r>
              <a:rPr lang="en-ID" dirty="0">
                <a:latin typeface="AdvGTIMES-R"/>
              </a:rPr>
              <a:t>, </a:t>
            </a:r>
            <a:r>
              <a:rPr lang="en-ID" dirty="0" err="1">
                <a:latin typeface="AdvGTIMES-R"/>
              </a:rPr>
              <a:t>solusi</a:t>
            </a:r>
            <a:r>
              <a:rPr lang="en-ID" dirty="0">
                <a:latin typeface="AdvGTIMES-R"/>
              </a:rPr>
              <a:t> </a:t>
            </a:r>
            <a:r>
              <a:rPr lang="en-ID" dirty="0" err="1">
                <a:latin typeface="AdvGTIMES-R"/>
              </a:rPr>
              <a:t>dari</a:t>
            </a:r>
            <a:r>
              <a:rPr lang="en-ID" dirty="0">
                <a:latin typeface="AdvGTIMES-R"/>
              </a:rPr>
              <a:t> </a:t>
            </a:r>
            <a:r>
              <a:rPr lang="en-ID" dirty="0" err="1">
                <a:latin typeface="AdvGTIMES-R"/>
              </a:rPr>
              <a:t>masalah</a:t>
            </a:r>
            <a:r>
              <a:rPr lang="en-ID" dirty="0">
                <a:latin typeface="AdvGTIMES-R"/>
              </a:rPr>
              <a:t> LP </a:t>
            </a:r>
            <a:r>
              <a:rPr lang="en-ID" dirty="0" err="1">
                <a:latin typeface="AdvGTIMES-R"/>
              </a:rPr>
              <a:t>mungkin</a:t>
            </a:r>
            <a:r>
              <a:rPr lang="en-ID" dirty="0">
                <a:latin typeface="AdvGTIMES-R"/>
              </a:rPr>
              <a:t> </a:t>
            </a:r>
            <a:r>
              <a:rPr lang="en-ID" dirty="0" err="1">
                <a:latin typeface="AdvGTIMES-R"/>
              </a:rPr>
              <a:t>lebih</a:t>
            </a:r>
            <a:r>
              <a:rPr lang="en-ID" dirty="0">
                <a:latin typeface="AdvGTIMES-R"/>
              </a:rPr>
              <a:t> </a:t>
            </a:r>
            <a:r>
              <a:rPr lang="en-ID" dirty="0" err="1">
                <a:latin typeface="AdvGTIMES-R"/>
              </a:rPr>
              <a:t>mudah</a:t>
            </a:r>
            <a:r>
              <a:rPr lang="en-ID" dirty="0">
                <a:latin typeface="AdvGTIMES-R"/>
              </a:rPr>
              <a:t> </a:t>
            </a:r>
            <a:r>
              <a:rPr lang="en-ID" dirty="0" err="1">
                <a:latin typeface="AdvGTIMES-R"/>
              </a:rPr>
              <a:t>diperoleh</a:t>
            </a:r>
            <a:r>
              <a:rPr lang="en-ID" dirty="0">
                <a:latin typeface="AdvGTIMES-R"/>
              </a:rPr>
              <a:t> </a:t>
            </a:r>
            <a:r>
              <a:rPr lang="en-ID" dirty="0" err="1">
                <a:latin typeface="AdvGTIMES-R"/>
              </a:rPr>
              <a:t>masalah</a:t>
            </a:r>
            <a:r>
              <a:rPr lang="en-ID" dirty="0">
                <a:latin typeface="AdvGTIMES-R"/>
              </a:rPr>
              <a:t> </a:t>
            </a:r>
            <a:r>
              <a:rPr lang="en-ID" dirty="0" err="1">
                <a:latin typeface="AdvGTIMES-R"/>
              </a:rPr>
              <a:t>ganda</a:t>
            </a:r>
            <a:endParaRPr lang="en-US" dirty="0">
              <a:latin typeface="AdvGTIMES-R"/>
            </a:endParaRPr>
          </a:p>
        </p:txBody>
      </p:sp>
      <p:sp>
        <p:nvSpPr>
          <p:cNvPr id="4" name="Rectangle 3"/>
          <p:cNvSpPr/>
          <p:nvPr/>
        </p:nvSpPr>
        <p:spPr>
          <a:xfrm>
            <a:off x="649224" y="3588126"/>
            <a:ext cx="8686800" cy="923330"/>
          </a:xfrm>
          <a:prstGeom prst="rect">
            <a:avLst/>
          </a:prstGeom>
        </p:spPr>
        <p:txBody>
          <a:bodyPr wrap="square">
            <a:spAutoFit/>
          </a:bodyPr>
          <a:lstStyle/>
          <a:p>
            <a:r>
              <a:rPr lang="en-ID" dirty="0" err="1">
                <a:latin typeface="AdvGTIMES-R"/>
              </a:rPr>
              <a:t>Jika</a:t>
            </a:r>
            <a:r>
              <a:rPr lang="en-ID" dirty="0">
                <a:latin typeface="AdvGTIMES-R"/>
              </a:rPr>
              <a:t> </a:t>
            </a:r>
            <a:r>
              <a:rPr lang="en-ID" dirty="0" err="1">
                <a:latin typeface="AdvGTIMES-R"/>
              </a:rPr>
              <a:t>masalah</a:t>
            </a:r>
            <a:r>
              <a:rPr lang="en-ID" dirty="0">
                <a:latin typeface="AdvGTIMES-R"/>
              </a:rPr>
              <a:t> LP </a:t>
            </a:r>
            <a:r>
              <a:rPr lang="en-ID" dirty="0" err="1">
                <a:latin typeface="AdvGTIMES-R"/>
              </a:rPr>
              <a:t>memiliki</a:t>
            </a:r>
            <a:r>
              <a:rPr lang="en-ID" dirty="0">
                <a:latin typeface="AdvGTIMES-R"/>
              </a:rPr>
              <a:t> </a:t>
            </a:r>
            <a:r>
              <a:rPr lang="en-ID" dirty="0" err="1">
                <a:latin typeface="AdvGTIMES-R"/>
              </a:rPr>
              <a:t>struktur</a:t>
            </a:r>
            <a:r>
              <a:rPr lang="en-ID" dirty="0">
                <a:latin typeface="AdvGTIMES-R"/>
              </a:rPr>
              <a:t> </a:t>
            </a:r>
            <a:r>
              <a:rPr lang="en-ID" dirty="0" err="1">
                <a:latin typeface="AdvGTIMES-R"/>
              </a:rPr>
              <a:t>khusus</a:t>
            </a:r>
            <a:r>
              <a:rPr lang="en-ID" dirty="0">
                <a:latin typeface="AdvGTIMES-R"/>
              </a:rPr>
              <a:t>, </a:t>
            </a:r>
            <a:r>
              <a:rPr lang="en-ID" dirty="0" err="1">
                <a:latin typeface="AdvGTIMES-R"/>
              </a:rPr>
              <a:t>prinsip</a:t>
            </a:r>
            <a:r>
              <a:rPr lang="en-ID" dirty="0">
                <a:latin typeface="AdvGTIMES-R"/>
              </a:rPr>
              <a:t> </a:t>
            </a:r>
            <a:r>
              <a:rPr lang="en-ID" dirty="0" err="1">
                <a:latin typeface="AdvGTIMES-R"/>
              </a:rPr>
              <a:t>dekomposisi</a:t>
            </a:r>
            <a:r>
              <a:rPr lang="en-ID" dirty="0">
                <a:latin typeface="AdvGTIMES-R"/>
              </a:rPr>
              <a:t> </a:t>
            </a:r>
            <a:r>
              <a:rPr lang="en-ID" dirty="0" err="1">
                <a:latin typeface="AdvGTIMES-R"/>
              </a:rPr>
              <a:t>disebut</a:t>
            </a:r>
            <a:r>
              <a:rPr lang="en-ID" dirty="0">
                <a:latin typeface="AdvGTIMES-R"/>
              </a:rPr>
              <a:t> </a:t>
            </a:r>
            <a:r>
              <a:rPr lang="en-ID" dirty="0" err="1">
                <a:latin typeface="AdvGTIMES-R"/>
              </a:rPr>
              <a:t>dapat</a:t>
            </a:r>
            <a:r>
              <a:rPr lang="en-ID" dirty="0">
                <a:latin typeface="AdvGTIMES-R"/>
              </a:rPr>
              <a:t> </a:t>
            </a:r>
            <a:r>
              <a:rPr lang="en-ID" dirty="0" err="1">
                <a:latin typeface="AdvGTIMES-R"/>
              </a:rPr>
              <a:t>digunakan</a:t>
            </a:r>
            <a:r>
              <a:rPr lang="en-ID" dirty="0">
                <a:latin typeface="AdvGTIMES-R"/>
              </a:rPr>
              <a:t> </a:t>
            </a:r>
            <a:r>
              <a:rPr lang="en-ID" dirty="0" err="1">
                <a:latin typeface="AdvGTIMES-R"/>
              </a:rPr>
              <a:t>untuk</a:t>
            </a:r>
            <a:r>
              <a:rPr lang="en-ID" dirty="0">
                <a:latin typeface="AdvGTIMES-R"/>
              </a:rPr>
              <a:t> </a:t>
            </a:r>
            <a:r>
              <a:rPr lang="en-ID" dirty="0" err="1">
                <a:latin typeface="AdvGTIMES-R"/>
              </a:rPr>
              <a:t>memecahkan</a:t>
            </a:r>
            <a:r>
              <a:rPr lang="en-ID" dirty="0">
                <a:latin typeface="AdvGTIMES-R"/>
              </a:rPr>
              <a:t> </a:t>
            </a:r>
            <a:r>
              <a:rPr lang="en-ID" dirty="0" err="1">
                <a:latin typeface="AdvGTIMES-R"/>
              </a:rPr>
              <a:t>masalah</a:t>
            </a:r>
            <a:r>
              <a:rPr lang="en-ID" dirty="0">
                <a:latin typeface="AdvGTIMES-R"/>
              </a:rPr>
              <a:t> di mana </a:t>
            </a:r>
            <a:r>
              <a:rPr lang="en-ID" dirty="0" err="1">
                <a:latin typeface="AdvGTIMES-R"/>
              </a:rPr>
              <a:t>diperlukan</a:t>
            </a:r>
            <a:r>
              <a:rPr lang="en-ID" dirty="0">
                <a:latin typeface="AdvGTIMES-R"/>
              </a:rPr>
              <a:t> </a:t>
            </a:r>
            <a:r>
              <a:rPr lang="en-ID" dirty="0" err="1">
                <a:latin typeface="AdvGTIMES-R"/>
              </a:rPr>
              <a:t>penyimpanan</a:t>
            </a:r>
            <a:r>
              <a:rPr lang="en-ID" dirty="0">
                <a:latin typeface="AdvGTIMES-R"/>
              </a:rPr>
              <a:t> </a:t>
            </a:r>
            <a:r>
              <a:rPr lang="en-ID" dirty="0" err="1">
                <a:latin typeface="AdvGTIMES-R"/>
              </a:rPr>
              <a:t>komputer</a:t>
            </a:r>
            <a:r>
              <a:rPr lang="en-ID" dirty="0">
                <a:latin typeface="AdvGTIMES-R"/>
              </a:rPr>
              <a:t> yang </a:t>
            </a:r>
            <a:r>
              <a:rPr lang="en-ID" dirty="0" err="1">
                <a:latin typeface="AdvGTIMES-R"/>
              </a:rPr>
              <a:t>sedikit</a:t>
            </a:r>
            <a:r>
              <a:rPr lang="en-ID" dirty="0">
                <a:latin typeface="AdvGTIMES-R"/>
              </a:rPr>
              <a:t>. </a:t>
            </a:r>
            <a:r>
              <a:rPr lang="en-ID" dirty="0" err="1">
                <a:latin typeface="AdvGTIMES-R"/>
              </a:rPr>
              <a:t>Dengan</a:t>
            </a:r>
            <a:r>
              <a:rPr lang="en-ID" dirty="0">
                <a:latin typeface="AdvGTIMES-R"/>
              </a:rPr>
              <a:t> </a:t>
            </a:r>
            <a:r>
              <a:rPr lang="en-ID" dirty="0" err="1">
                <a:latin typeface="AdvGTIMES-R"/>
              </a:rPr>
              <a:t>cara</a:t>
            </a:r>
            <a:r>
              <a:rPr lang="en-ID" dirty="0">
                <a:latin typeface="AdvGTIMES-R"/>
              </a:rPr>
              <a:t> </a:t>
            </a:r>
            <a:r>
              <a:rPr lang="en-ID" dirty="0" err="1">
                <a:latin typeface="AdvGTIMES-R"/>
              </a:rPr>
              <a:t>ini</a:t>
            </a:r>
            <a:r>
              <a:rPr lang="en-ID" dirty="0">
                <a:latin typeface="AdvGTIMES-R"/>
              </a:rPr>
              <a:t>, </a:t>
            </a:r>
            <a:r>
              <a:rPr lang="en-ID" dirty="0" err="1">
                <a:latin typeface="AdvGTIMES-R"/>
              </a:rPr>
              <a:t>masalahnya</a:t>
            </a:r>
            <a:r>
              <a:rPr lang="en-ID" dirty="0">
                <a:latin typeface="AdvGTIMES-R"/>
              </a:rPr>
              <a:t> </a:t>
            </a:r>
            <a:r>
              <a:rPr lang="en-ID" dirty="0" err="1">
                <a:latin typeface="AdvGTIMES-R"/>
              </a:rPr>
              <a:t>bisa</a:t>
            </a:r>
            <a:r>
              <a:rPr lang="en-ID" dirty="0">
                <a:latin typeface="AdvGTIMES-R"/>
              </a:rPr>
              <a:t> </a:t>
            </a:r>
            <a:r>
              <a:rPr lang="en-ID" dirty="0" err="1">
                <a:latin typeface="AdvGTIMES-R"/>
              </a:rPr>
              <a:t>diatasi</a:t>
            </a:r>
            <a:r>
              <a:rPr lang="en-ID" dirty="0">
                <a:latin typeface="AdvGTIMES-R"/>
              </a:rPr>
              <a:t> </a:t>
            </a:r>
            <a:r>
              <a:rPr lang="en-ID" dirty="0" err="1">
                <a:latin typeface="AdvGTIMES-R"/>
              </a:rPr>
              <a:t>dengan</a:t>
            </a:r>
            <a:r>
              <a:rPr lang="en-ID" dirty="0">
                <a:latin typeface="AdvGTIMES-R"/>
              </a:rPr>
              <a:t> </a:t>
            </a:r>
            <a:r>
              <a:rPr lang="en-ID" dirty="0" err="1">
                <a:latin typeface="AdvGTIMES-R"/>
              </a:rPr>
              <a:t>lebih</a:t>
            </a:r>
            <a:r>
              <a:rPr lang="en-ID" dirty="0">
                <a:latin typeface="AdvGTIMES-R"/>
              </a:rPr>
              <a:t> </a:t>
            </a:r>
            <a:r>
              <a:rPr lang="en-ID" dirty="0" err="1">
                <a:latin typeface="AdvGTIMES-R"/>
              </a:rPr>
              <a:t>efisien</a:t>
            </a:r>
            <a:r>
              <a:rPr lang="en-ID" dirty="0">
                <a:latin typeface="AdvGTIMES-R"/>
              </a:rPr>
              <a:t>.</a:t>
            </a:r>
            <a:endParaRPr lang="en-US" dirty="0"/>
          </a:p>
        </p:txBody>
      </p:sp>
      <p:sp>
        <p:nvSpPr>
          <p:cNvPr id="6" name="Rectangle 5"/>
          <p:cNvSpPr/>
          <p:nvPr/>
        </p:nvSpPr>
        <p:spPr>
          <a:xfrm>
            <a:off x="649224" y="4748417"/>
            <a:ext cx="8686800" cy="923330"/>
          </a:xfrm>
          <a:prstGeom prst="rect">
            <a:avLst/>
          </a:prstGeom>
        </p:spPr>
        <p:txBody>
          <a:bodyPr wrap="square">
            <a:spAutoFit/>
          </a:bodyPr>
          <a:lstStyle/>
          <a:p>
            <a:r>
              <a:rPr lang="en-ID" dirty="0" err="1">
                <a:latin typeface="AdvGTIMES-IT"/>
              </a:rPr>
              <a:t>Masalah</a:t>
            </a:r>
            <a:r>
              <a:rPr lang="en-ID" dirty="0">
                <a:latin typeface="AdvGTIMES-IT"/>
              </a:rPr>
              <a:t> </a:t>
            </a:r>
            <a:r>
              <a:rPr lang="en-ID" dirty="0" err="1">
                <a:latin typeface="AdvGTIMES-IT"/>
              </a:rPr>
              <a:t>transportasi</a:t>
            </a:r>
            <a:r>
              <a:rPr lang="en-ID" dirty="0">
                <a:latin typeface="AdvGTIMES-IT"/>
              </a:rPr>
              <a:t> </a:t>
            </a:r>
            <a:r>
              <a:rPr lang="en-ID" dirty="0" err="1">
                <a:latin typeface="AdvGTIMES-IT"/>
              </a:rPr>
              <a:t>adalah</a:t>
            </a:r>
            <a:r>
              <a:rPr lang="en-ID" dirty="0">
                <a:latin typeface="AdvGTIMES-IT"/>
              </a:rPr>
              <a:t> </a:t>
            </a:r>
            <a:r>
              <a:rPr lang="en-ID" dirty="0" err="1">
                <a:latin typeface="AdvGTIMES-IT"/>
              </a:rPr>
              <a:t>masalah</a:t>
            </a:r>
            <a:r>
              <a:rPr lang="en-ID" dirty="0">
                <a:latin typeface="AdvGTIMES-IT"/>
              </a:rPr>
              <a:t> LP </a:t>
            </a:r>
            <a:r>
              <a:rPr lang="en-ID" dirty="0" err="1">
                <a:latin typeface="AdvGTIMES-IT"/>
              </a:rPr>
              <a:t>khusus</a:t>
            </a:r>
            <a:r>
              <a:rPr lang="en-ID" dirty="0">
                <a:latin typeface="AdvGTIMES-IT"/>
              </a:rPr>
              <a:t>, </a:t>
            </a:r>
            <a:r>
              <a:rPr lang="en-ID" dirty="0" err="1">
                <a:latin typeface="AdvGTIMES-IT"/>
              </a:rPr>
              <a:t>sering</a:t>
            </a:r>
            <a:r>
              <a:rPr lang="en-ID" dirty="0">
                <a:latin typeface="AdvGTIMES-IT"/>
              </a:rPr>
              <a:t> </a:t>
            </a:r>
            <a:r>
              <a:rPr lang="en-ID" dirty="0" err="1">
                <a:latin typeface="AdvGTIMES-IT"/>
              </a:rPr>
              <a:t>terjadi</a:t>
            </a:r>
            <a:r>
              <a:rPr lang="en-ID" dirty="0">
                <a:latin typeface="AdvGTIMES-IT"/>
              </a:rPr>
              <a:t> </a:t>
            </a:r>
            <a:r>
              <a:rPr lang="en-ID" dirty="0" err="1">
                <a:latin typeface="AdvGTIMES-IT"/>
              </a:rPr>
              <a:t>dalam</a:t>
            </a:r>
            <a:r>
              <a:rPr lang="en-ID" dirty="0">
                <a:latin typeface="AdvGTIMES-IT"/>
              </a:rPr>
              <a:t> </a:t>
            </a:r>
            <a:r>
              <a:rPr lang="en-ID" dirty="0" err="1">
                <a:latin typeface="AdvGTIMES-IT"/>
              </a:rPr>
              <a:t>praktek.Masalah</a:t>
            </a:r>
            <a:r>
              <a:rPr lang="en-ID" dirty="0">
                <a:latin typeface="AdvGTIMES-IT"/>
              </a:rPr>
              <a:t> </a:t>
            </a:r>
            <a:r>
              <a:rPr lang="en-ID" dirty="0" err="1">
                <a:latin typeface="AdvGTIMES-IT"/>
              </a:rPr>
              <a:t>ini</a:t>
            </a:r>
            <a:r>
              <a:rPr lang="en-ID" dirty="0">
                <a:latin typeface="AdvGTIMES-IT"/>
              </a:rPr>
              <a:t> </a:t>
            </a:r>
            <a:r>
              <a:rPr lang="en-ID" dirty="0" err="1">
                <a:latin typeface="AdvGTIMES-IT"/>
              </a:rPr>
              <a:t>bisa</a:t>
            </a:r>
            <a:r>
              <a:rPr lang="en-ID" dirty="0">
                <a:latin typeface="AdvGTIMES-IT"/>
              </a:rPr>
              <a:t> </a:t>
            </a:r>
            <a:r>
              <a:rPr lang="en-ID" dirty="0" err="1">
                <a:latin typeface="AdvGTIMES-IT"/>
              </a:rPr>
              <a:t>diatasi</a:t>
            </a:r>
            <a:r>
              <a:rPr lang="en-ID" dirty="0">
                <a:latin typeface="AdvGTIMES-IT"/>
              </a:rPr>
              <a:t> </a:t>
            </a:r>
            <a:r>
              <a:rPr lang="en-ID" dirty="0" err="1">
                <a:latin typeface="AdvGTIMES-IT"/>
              </a:rPr>
              <a:t>dengan</a:t>
            </a:r>
            <a:r>
              <a:rPr lang="en-ID" dirty="0">
                <a:latin typeface="AdvGTIMES-IT"/>
              </a:rPr>
              <a:t> </a:t>
            </a:r>
            <a:r>
              <a:rPr lang="en-ID" dirty="0" err="1">
                <a:latin typeface="AdvGTIMES-IT"/>
              </a:rPr>
              <a:t>beberapa</a:t>
            </a:r>
            <a:r>
              <a:rPr lang="en-ID" dirty="0">
                <a:latin typeface="AdvGTIMES-IT"/>
              </a:rPr>
              <a:t> </a:t>
            </a:r>
            <a:r>
              <a:rPr lang="en-ID" dirty="0" err="1">
                <a:latin typeface="AdvGTIMES-IT"/>
              </a:rPr>
              <a:t>algoritma</a:t>
            </a:r>
            <a:r>
              <a:rPr lang="en-ID" dirty="0">
                <a:latin typeface="AdvGTIMES-IT"/>
              </a:rPr>
              <a:t> yang </a:t>
            </a:r>
            <a:r>
              <a:rPr lang="en-ID" dirty="0" err="1">
                <a:latin typeface="AdvGTIMES-IT"/>
              </a:rPr>
              <a:t>lebih</a:t>
            </a:r>
            <a:r>
              <a:rPr lang="en-ID" dirty="0">
                <a:latin typeface="AdvGTIMES-IT"/>
              </a:rPr>
              <a:t> </a:t>
            </a:r>
            <a:r>
              <a:rPr lang="en-ID" dirty="0" err="1">
                <a:latin typeface="AdvGTIMES-IT"/>
              </a:rPr>
              <a:t>efisien</a:t>
            </a:r>
            <a:r>
              <a:rPr lang="en-ID" dirty="0">
                <a:latin typeface="AdvGTIMES-IT"/>
              </a:rPr>
              <a:t> </a:t>
            </a:r>
            <a:r>
              <a:rPr lang="en-ID" dirty="0" err="1">
                <a:latin typeface="AdvGTIMES-IT"/>
              </a:rPr>
              <a:t>dari</a:t>
            </a:r>
            <a:r>
              <a:rPr lang="en-ID" dirty="0">
                <a:latin typeface="AdvGTIMES-IT"/>
              </a:rPr>
              <a:t> </a:t>
            </a:r>
            <a:r>
              <a:rPr lang="en-ID" dirty="0" err="1">
                <a:latin typeface="AdvGTIMES-IT"/>
              </a:rPr>
              <a:t>padametode</a:t>
            </a:r>
            <a:r>
              <a:rPr lang="en-ID" dirty="0">
                <a:latin typeface="AdvGTIMES-IT"/>
              </a:rPr>
              <a:t> </a:t>
            </a:r>
            <a:r>
              <a:rPr lang="en-ID" dirty="0" err="1">
                <a:latin typeface="AdvGTIMES-IT"/>
              </a:rPr>
              <a:t>simpleks</a:t>
            </a:r>
            <a:endParaRPr lang="en-US" dirty="0"/>
          </a:p>
        </p:txBody>
      </p:sp>
      <p:sp>
        <p:nvSpPr>
          <p:cNvPr id="5" name="Date Placeholder 4"/>
          <p:cNvSpPr>
            <a:spLocks noGrp="1"/>
          </p:cNvSpPr>
          <p:nvPr>
            <p:ph type="dt" sz="half" idx="10"/>
          </p:nvPr>
        </p:nvSpPr>
        <p:spPr/>
        <p:txBody>
          <a:bodyPr/>
          <a:lstStyle/>
          <a:p>
            <a:fld id="{297348E2-759D-4589-AB10-F06F77371D32}" type="datetime9">
              <a:rPr lang="en-US" smtClean="0"/>
              <a:t>10/18/2017 1:14:56 PM</a:t>
            </a:fld>
            <a:endParaRPr lang="en-US"/>
          </a:p>
        </p:txBody>
      </p:sp>
      <p:sp>
        <p:nvSpPr>
          <p:cNvPr id="7" name="Slide Number Placeholder 6"/>
          <p:cNvSpPr>
            <a:spLocks noGrp="1"/>
          </p:cNvSpPr>
          <p:nvPr>
            <p:ph type="sldNum" sz="quarter" idx="12"/>
          </p:nvPr>
        </p:nvSpPr>
        <p:spPr/>
        <p:txBody>
          <a:bodyPr/>
          <a:lstStyle/>
          <a:p>
            <a:fld id="{C7448EEC-1D14-4DD9-B8EB-772171F61A1D}" type="slidenum">
              <a:rPr lang="en-US" smtClean="0"/>
              <a:t>42</a:t>
            </a:fld>
            <a:endParaRPr lang="en-US"/>
          </a:p>
        </p:txBody>
      </p:sp>
    </p:spTree>
    <p:extLst>
      <p:ext uri="{BB962C8B-B14F-4D97-AF65-F5344CB8AC3E}">
        <p14:creationId xmlns:p14="http://schemas.microsoft.com/office/powerpoint/2010/main" val="23612060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092" y="234619"/>
            <a:ext cx="6374892" cy="461665"/>
          </a:xfrm>
          <a:prstGeom prst="rect">
            <a:avLst/>
          </a:prstGeom>
        </p:spPr>
        <p:txBody>
          <a:bodyPr wrap="square">
            <a:spAutoFit/>
          </a:bodyPr>
          <a:lstStyle/>
          <a:p>
            <a:r>
              <a:rPr lang="id-ID" sz="2400" dirty="0"/>
              <a:t>2.3.1.3 Metode Non Linear Programming (NLP)</a:t>
            </a:r>
            <a:endParaRPr lang="en-US" sz="2400" dirty="0"/>
          </a:p>
        </p:txBody>
      </p:sp>
      <p:sp>
        <p:nvSpPr>
          <p:cNvPr id="3" name="Rectangle 2"/>
          <p:cNvSpPr/>
          <p:nvPr/>
        </p:nvSpPr>
        <p:spPr>
          <a:xfrm>
            <a:off x="576072" y="950199"/>
            <a:ext cx="8814816" cy="646331"/>
          </a:xfrm>
          <a:prstGeom prst="rect">
            <a:avLst/>
          </a:prstGeom>
        </p:spPr>
        <p:txBody>
          <a:bodyPr wrap="square">
            <a:spAutoFit/>
          </a:bodyPr>
          <a:lstStyle/>
          <a:p>
            <a:r>
              <a:rPr lang="en-ID" dirty="0">
                <a:latin typeface="AdvGTIMES-R"/>
              </a:rPr>
              <a:t>Kami </a:t>
            </a:r>
            <a:r>
              <a:rPr lang="en-ID" dirty="0" err="1">
                <a:latin typeface="AdvGTIMES-R"/>
              </a:rPr>
              <a:t>mencatat</a:t>
            </a:r>
            <a:r>
              <a:rPr lang="en-ID" dirty="0">
                <a:latin typeface="AdvGTIMES-R"/>
              </a:rPr>
              <a:t> </a:t>
            </a:r>
            <a:r>
              <a:rPr lang="en-ID" dirty="0" err="1">
                <a:latin typeface="AdvGTIMES-R"/>
              </a:rPr>
              <a:t>sebelumnya</a:t>
            </a:r>
            <a:r>
              <a:rPr lang="en-ID" dirty="0">
                <a:latin typeface="AdvGTIMES-R"/>
              </a:rPr>
              <a:t> </a:t>
            </a:r>
            <a:r>
              <a:rPr lang="en-ID" dirty="0" err="1">
                <a:latin typeface="AdvGTIMES-R"/>
              </a:rPr>
              <a:t>bahwa</a:t>
            </a:r>
            <a:r>
              <a:rPr lang="en-ID" dirty="0">
                <a:latin typeface="AdvGTIMES-R"/>
              </a:rPr>
              <a:t> </a:t>
            </a:r>
            <a:r>
              <a:rPr lang="en-ID" dirty="0" err="1">
                <a:latin typeface="AdvGTIMES-R"/>
              </a:rPr>
              <a:t>jika</a:t>
            </a:r>
            <a:r>
              <a:rPr lang="en-ID" dirty="0">
                <a:latin typeface="AdvGTIMES-R"/>
              </a:rPr>
              <a:t> </a:t>
            </a:r>
            <a:r>
              <a:rPr lang="en-ID" dirty="0" err="1">
                <a:latin typeface="AdvGTIMES-R"/>
              </a:rPr>
              <a:t>fungsi</a:t>
            </a:r>
            <a:r>
              <a:rPr lang="en-ID" dirty="0">
                <a:latin typeface="AdvGTIMES-R"/>
              </a:rPr>
              <a:t> </a:t>
            </a:r>
            <a:r>
              <a:rPr lang="en-ID" dirty="0" err="1">
                <a:latin typeface="AdvGTIMES-R"/>
              </a:rPr>
              <a:t>objektif</a:t>
            </a:r>
            <a:r>
              <a:rPr lang="en-ID" dirty="0">
                <a:latin typeface="AdvGTIMES-R"/>
              </a:rPr>
              <a:t> </a:t>
            </a:r>
            <a:r>
              <a:rPr lang="en-ID" dirty="0" err="1">
                <a:latin typeface="AdvGTIMES-R"/>
              </a:rPr>
              <a:t>dan</a:t>
            </a:r>
            <a:r>
              <a:rPr lang="en-ID" dirty="0">
                <a:latin typeface="AdvGTIMES-R"/>
              </a:rPr>
              <a:t> / </a:t>
            </a:r>
            <a:r>
              <a:rPr lang="en-ID" dirty="0" err="1">
                <a:latin typeface="AdvGTIMES-R"/>
              </a:rPr>
              <a:t>atau</a:t>
            </a:r>
            <a:r>
              <a:rPr lang="en-ID" dirty="0">
                <a:latin typeface="AdvGTIMES-R"/>
              </a:rPr>
              <a:t> </a:t>
            </a:r>
            <a:r>
              <a:rPr lang="en-ID" dirty="0" err="1">
                <a:latin typeface="AdvGTIMES-R"/>
              </a:rPr>
              <a:t>batasannya</a:t>
            </a:r>
            <a:r>
              <a:rPr lang="en-ID" dirty="0">
                <a:latin typeface="AdvGTIMES-R"/>
              </a:rPr>
              <a:t> </a:t>
            </a:r>
            <a:r>
              <a:rPr lang="en-ID" dirty="0" err="1">
                <a:latin typeface="AdvGTIMES-R"/>
              </a:rPr>
              <a:t>tidak</a:t>
            </a:r>
            <a:r>
              <a:rPr lang="en-ID" dirty="0">
                <a:latin typeface="AdvGTIMES-R"/>
              </a:rPr>
              <a:t> linier </a:t>
            </a:r>
            <a:r>
              <a:rPr lang="en-ID" dirty="0" err="1">
                <a:latin typeface="AdvGTIMES-R"/>
              </a:rPr>
              <a:t>Fungsi</a:t>
            </a:r>
            <a:r>
              <a:rPr lang="en-ID" dirty="0">
                <a:latin typeface="AdvGTIMES-R"/>
              </a:rPr>
              <a:t> </a:t>
            </a:r>
            <a:r>
              <a:rPr lang="en-ID" dirty="0" err="1">
                <a:latin typeface="AdvGTIMES-R"/>
              </a:rPr>
              <a:t>dari</a:t>
            </a:r>
            <a:r>
              <a:rPr lang="en-ID" dirty="0">
                <a:latin typeface="AdvGTIMES-R"/>
              </a:rPr>
              <a:t> </a:t>
            </a:r>
            <a:r>
              <a:rPr lang="en-ID" dirty="0" err="1">
                <a:latin typeface="AdvGTIMES-R"/>
              </a:rPr>
              <a:t>variabel</a:t>
            </a:r>
            <a:r>
              <a:rPr lang="en-ID" dirty="0">
                <a:latin typeface="AdvGTIMES-R"/>
              </a:rPr>
              <a:t> </a:t>
            </a:r>
            <a:r>
              <a:rPr lang="en-ID" dirty="0" err="1">
                <a:latin typeface="AdvGTIMES-R"/>
              </a:rPr>
              <a:t>keputusan</a:t>
            </a:r>
            <a:r>
              <a:rPr lang="en-ID" dirty="0">
                <a:latin typeface="AdvGTIMES-R"/>
              </a:rPr>
              <a:t>, </a:t>
            </a:r>
            <a:r>
              <a:rPr lang="en-ID" dirty="0" err="1">
                <a:latin typeface="AdvGTIMES-R"/>
              </a:rPr>
              <a:t>masalah</a:t>
            </a:r>
            <a:r>
              <a:rPr lang="en-ID" dirty="0">
                <a:latin typeface="AdvGTIMES-R"/>
              </a:rPr>
              <a:t> </a:t>
            </a:r>
            <a:r>
              <a:rPr lang="en-ID" dirty="0" err="1">
                <a:latin typeface="AdvGTIMES-R"/>
              </a:rPr>
              <a:t>optimasi</a:t>
            </a:r>
            <a:r>
              <a:rPr lang="en-ID" dirty="0">
                <a:latin typeface="AdvGTIMES-R"/>
              </a:rPr>
              <a:t> yang </a:t>
            </a:r>
            <a:r>
              <a:rPr lang="en-ID" dirty="0" err="1">
                <a:latin typeface="AdvGTIMES-R"/>
              </a:rPr>
              <a:t>dihasilkan</a:t>
            </a:r>
            <a:r>
              <a:rPr lang="en-ID" dirty="0">
                <a:latin typeface="AdvGTIMES-R"/>
              </a:rPr>
              <a:t> </a:t>
            </a:r>
            <a:r>
              <a:rPr lang="en-ID" dirty="0" err="1">
                <a:latin typeface="AdvGTIMES-R"/>
              </a:rPr>
              <a:t>disebut</a:t>
            </a:r>
            <a:r>
              <a:rPr lang="en-ID" dirty="0">
                <a:latin typeface="AdvGTIMES-R"/>
              </a:rPr>
              <a:t> NLP.</a:t>
            </a:r>
            <a:endParaRPr lang="en-US" dirty="0">
              <a:latin typeface="AdvGTIMES-R"/>
            </a:endParaRPr>
          </a:p>
        </p:txBody>
      </p:sp>
      <p:sp>
        <p:nvSpPr>
          <p:cNvPr id="5" name="Rectangle 4"/>
          <p:cNvSpPr/>
          <p:nvPr/>
        </p:nvSpPr>
        <p:spPr>
          <a:xfrm>
            <a:off x="576072" y="1850446"/>
            <a:ext cx="8887968" cy="1754326"/>
          </a:xfrm>
          <a:prstGeom prst="rect">
            <a:avLst/>
          </a:prstGeom>
        </p:spPr>
        <p:txBody>
          <a:bodyPr wrap="square">
            <a:spAutoFit/>
          </a:bodyPr>
          <a:lstStyle/>
          <a:p>
            <a:r>
              <a:rPr lang="en-ID" dirty="0" err="1">
                <a:latin typeface="AdvGTIMES-R"/>
              </a:rPr>
              <a:t>Sebelum</a:t>
            </a:r>
            <a:r>
              <a:rPr lang="en-ID" dirty="0">
                <a:latin typeface="AdvGTIMES-R"/>
              </a:rPr>
              <a:t> </a:t>
            </a:r>
            <a:r>
              <a:rPr lang="en-ID" dirty="0" err="1">
                <a:latin typeface="AdvGTIMES-R"/>
              </a:rPr>
              <a:t>melanjutkan</a:t>
            </a:r>
            <a:r>
              <a:rPr lang="en-ID" dirty="0">
                <a:latin typeface="AdvGTIMES-R"/>
              </a:rPr>
              <a:t> </a:t>
            </a:r>
            <a:r>
              <a:rPr lang="en-ID" dirty="0" err="1">
                <a:latin typeface="AdvGTIMES-R"/>
              </a:rPr>
              <a:t>lebih</a:t>
            </a:r>
            <a:r>
              <a:rPr lang="en-ID" dirty="0">
                <a:latin typeface="AdvGTIMES-R"/>
              </a:rPr>
              <a:t> </a:t>
            </a:r>
            <a:r>
              <a:rPr lang="en-ID" dirty="0" err="1">
                <a:latin typeface="AdvGTIMES-R"/>
              </a:rPr>
              <a:t>lanjut</a:t>
            </a:r>
            <a:r>
              <a:rPr lang="en-ID" dirty="0">
                <a:latin typeface="AdvGTIMES-R"/>
              </a:rPr>
              <a:t> </a:t>
            </a:r>
            <a:r>
              <a:rPr lang="en-ID" dirty="0" err="1">
                <a:latin typeface="AdvGTIMES-R"/>
              </a:rPr>
              <a:t>tentang</a:t>
            </a:r>
            <a:r>
              <a:rPr lang="en-ID" dirty="0">
                <a:latin typeface="AdvGTIMES-R"/>
              </a:rPr>
              <a:t> </a:t>
            </a:r>
            <a:r>
              <a:rPr lang="en-ID" dirty="0" err="1">
                <a:latin typeface="AdvGTIMES-R"/>
              </a:rPr>
              <a:t>masalah</a:t>
            </a:r>
            <a:r>
              <a:rPr lang="en-ID" dirty="0">
                <a:latin typeface="AdvGTIMES-R"/>
              </a:rPr>
              <a:t> NLP, </a:t>
            </a:r>
            <a:r>
              <a:rPr lang="en-ID" dirty="0" err="1">
                <a:latin typeface="AdvGTIMES-R"/>
              </a:rPr>
              <a:t>kita</a:t>
            </a:r>
            <a:r>
              <a:rPr lang="en-ID" dirty="0">
                <a:latin typeface="AdvGTIMES-R"/>
              </a:rPr>
              <a:t> </a:t>
            </a:r>
            <a:r>
              <a:rPr lang="en-ID" dirty="0" err="1">
                <a:latin typeface="AdvGTIMES-R"/>
              </a:rPr>
              <a:t>harus</a:t>
            </a:r>
            <a:r>
              <a:rPr lang="en-ID" dirty="0">
                <a:latin typeface="AdvGTIMES-R"/>
              </a:rPr>
              <a:t> </a:t>
            </a:r>
            <a:r>
              <a:rPr lang="en-ID" dirty="0" err="1">
                <a:latin typeface="AdvGTIMES-R"/>
              </a:rPr>
              <a:t>mencatat</a:t>
            </a:r>
            <a:r>
              <a:rPr lang="en-ID" dirty="0">
                <a:latin typeface="AdvGTIMES-R"/>
              </a:rPr>
              <a:t> </a:t>
            </a:r>
            <a:r>
              <a:rPr lang="en-ID" dirty="0" err="1">
                <a:latin typeface="AdvGTIMES-R"/>
              </a:rPr>
              <a:t>bahwa</a:t>
            </a:r>
            <a:r>
              <a:rPr lang="en-ID" dirty="0">
                <a:latin typeface="AdvGTIMES-R"/>
              </a:rPr>
              <a:t> </a:t>
            </a:r>
            <a:r>
              <a:rPr lang="en-ID" dirty="0" err="1">
                <a:latin typeface="AdvGTIMES-R"/>
              </a:rPr>
              <a:t>sebagian</a:t>
            </a:r>
            <a:r>
              <a:rPr lang="en-ID" dirty="0">
                <a:latin typeface="AdvGTIMES-R"/>
              </a:rPr>
              <a:t> </a:t>
            </a:r>
            <a:r>
              <a:rPr lang="en-ID" dirty="0" err="1">
                <a:latin typeface="AdvGTIMES-R"/>
              </a:rPr>
              <a:t>besar</a:t>
            </a:r>
            <a:r>
              <a:rPr lang="en-ID" dirty="0">
                <a:latin typeface="AdvGTIMES-R"/>
              </a:rPr>
              <a:t> </a:t>
            </a:r>
            <a:r>
              <a:rPr lang="en-ID" dirty="0" err="1">
                <a:latin typeface="AdvGTIMES-R"/>
              </a:rPr>
              <a:t>masalah</a:t>
            </a:r>
            <a:r>
              <a:rPr lang="en-ID" dirty="0">
                <a:latin typeface="AdvGTIMES-R"/>
              </a:rPr>
              <a:t> </a:t>
            </a:r>
            <a:r>
              <a:rPr lang="en-ID" dirty="0" err="1">
                <a:latin typeface="AdvGTIMES-R"/>
              </a:rPr>
              <a:t>praktis</a:t>
            </a:r>
            <a:r>
              <a:rPr lang="en-ID" dirty="0">
                <a:latin typeface="AdvGTIMES-R"/>
              </a:rPr>
              <a:t> </a:t>
            </a:r>
            <a:r>
              <a:rPr lang="en-ID" dirty="0" err="1">
                <a:latin typeface="AdvGTIMES-R"/>
              </a:rPr>
              <a:t>adalah</a:t>
            </a:r>
            <a:r>
              <a:rPr lang="en-ID" dirty="0">
                <a:latin typeface="AdvGTIMES-R"/>
              </a:rPr>
              <a:t> </a:t>
            </a:r>
            <a:r>
              <a:rPr lang="en-ID" dirty="0" err="1">
                <a:latin typeface="AdvGTIMES-R"/>
              </a:rPr>
              <a:t>tipe</a:t>
            </a:r>
            <a:r>
              <a:rPr lang="en-ID" dirty="0">
                <a:latin typeface="AdvGTIMES-R"/>
              </a:rPr>
              <a:t> yang </a:t>
            </a:r>
            <a:r>
              <a:rPr lang="en-ID" dirty="0" err="1">
                <a:latin typeface="AdvGTIMES-R"/>
              </a:rPr>
              <a:t>dibatasi</a:t>
            </a:r>
            <a:r>
              <a:rPr lang="en-ID" dirty="0">
                <a:latin typeface="AdvGTIMES-R"/>
              </a:rPr>
              <a:t> </a:t>
            </a:r>
            <a:r>
              <a:rPr lang="en-ID" dirty="0" err="1">
                <a:latin typeface="AdvGTIMES-R"/>
              </a:rPr>
              <a:t>dimana</a:t>
            </a:r>
            <a:r>
              <a:rPr lang="en-ID" dirty="0">
                <a:latin typeface="AdvGTIMES-R"/>
              </a:rPr>
              <a:t> </a:t>
            </a:r>
            <a:r>
              <a:rPr lang="en-ID" dirty="0" err="1">
                <a:latin typeface="AdvGTIMES-R"/>
              </a:rPr>
              <a:t>beberapa</a:t>
            </a:r>
            <a:r>
              <a:rPr lang="en-ID" dirty="0">
                <a:latin typeface="AdvGTIMES-R"/>
              </a:rPr>
              <a:t> </a:t>
            </a:r>
            <a:r>
              <a:rPr lang="en-ID" dirty="0" err="1">
                <a:latin typeface="AdvGTIMES-R"/>
              </a:rPr>
              <a:t>fungsi</a:t>
            </a:r>
            <a:r>
              <a:rPr lang="en-ID" dirty="0">
                <a:latin typeface="AdvGTIMES-R"/>
              </a:rPr>
              <a:t> </a:t>
            </a:r>
            <a:r>
              <a:rPr lang="en-ID" dirty="0" err="1">
                <a:latin typeface="AdvGTIMES-R"/>
              </a:rPr>
              <a:t>kendala</a:t>
            </a:r>
            <a:r>
              <a:rPr lang="en-ID" dirty="0">
                <a:latin typeface="AdvGTIMES-R"/>
              </a:rPr>
              <a:t> </a:t>
            </a:r>
            <a:r>
              <a:rPr lang="en-ID" dirty="0" err="1">
                <a:latin typeface="AdvGTIMES-R"/>
              </a:rPr>
              <a:t>seharusnya</a:t>
            </a:r>
            <a:r>
              <a:rPr lang="en-ID" dirty="0">
                <a:latin typeface="AdvGTIMES-R"/>
              </a:rPr>
              <a:t> </a:t>
            </a:r>
            <a:r>
              <a:rPr lang="en-ID" dirty="0" err="1">
                <a:latin typeface="AdvGTIMES-R"/>
              </a:rPr>
              <a:t>terpenuhi</a:t>
            </a:r>
            <a:r>
              <a:rPr lang="en-ID" dirty="0">
                <a:latin typeface="AdvGTIMES-R"/>
              </a:rPr>
              <a:t>. </a:t>
            </a:r>
            <a:r>
              <a:rPr lang="en-ID" dirty="0" err="1">
                <a:latin typeface="AdvGTIMES-R"/>
              </a:rPr>
              <a:t>Sedangkan</a:t>
            </a:r>
            <a:r>
              <a:rPr lang="en-ID" dirty="0">
                <a:latin typeface="AdvGTIMES-R"/>
              </a:rPr>
              <a:t> </a:t>
            </a:r>
            <a:r>
              <a:rPr lang="en-ID" dirty="0" err="1">
                <a:latin typeface="AdvGTIMES-R"/>
              </a:rPr>
              <a:t>untuk</a:t>
            </a:r>
            <a:r>
              <a:rPr lang="en-ID" dirty="0">
                <a:latin typeface="AdvGTIMES-R"/>
              </a:rPr>
              <a:t> </a:t>
            </a:r>
            <a:r>
              <a:rPr lang="en-ID" dirty="0" err="1">
                <a:latin typeface="AdvGTIMES-R"/>
              </a:rPr>
              <a:t>masalah</a:t>
            </a:r>
            <a:r>
              <a:rPr lang="en-ID" dirty="0">
                <a:latin typeface="AdvGTIMES-R"/>
              </a:rPr>
              <a:t> </a:t>
            </a:r>
            <a:r>
              <a:rPr lang="en-ID" dirty="0" err="1">
                <a:latin typeface="AdvGTIMES-R"/>
              </a:rPr>
              <a:t>terbatas</a:t>
            </a:r>
            <a:r>
              <a:rPr lang="en-ID" dirty="0">
                <a:latin typeface="AdvGTIMES-R"/>
              </a:rPr>
              <a:t>, </a:t>
            </a:r>
            <a:r>
              <a:rPr lang="en-ID" dirty="0" err="1">
                <a:latin typeface="AdvGTIMES-R"/>
              </a:rPr>
              <a:t>beberapa</a:t>
            </a:r>
            <a:r>
              <a:rPr lang="en-ID" dirty="0">
                <a:latin typeface="AdvGTIMES-R"/>
              </a:rPr>
              <a:t> </a:t>
            </a:r>
            <a:r>
              <a:rPr lang="en-ID" dirty="0" err="1">
                <a:latin typeface="AdvGTIMES-R"/>
              </a:rPr>
              <a:t>algoritma</a:t>
            </a:r>
            <a:r>
              <a:rPr lang="en-ID" dirty="0">
                <a:latin typeface="AdvGTIMES-R"/>
              </a:rPr>
              <a:t> </a:t>
            </a:r>
            <a:r>
              <a:rPr lang="en-ID" dirty="0" err="1">
                <a:latin typeface="AdvGTIMES-R"/>
              </a:rPr>
              <a:t>bekerja</a:t>
            </a:r>
            <a:r>
              <a:rPr lang="en-ID" dirty="0">
                <a:latin typeface="AdvGTIMES-R"/>
              </a:rPr>
              <a:t> </a:t>
            </a:r>
            <a:r>
              <a:rPr lang="en-ID" dirty="0" err="1">
                <a:latin typeface="AdvGTIMES-R"/>
              </a:rPr>
              <a:t>pada</a:t>
            </a:r>
            <a:r>
              <a:rPr lang="en-ID" dirty="0">
                <a:latin typeface="AdvGTIMES-R"/>
              </a:rPr>
              <a:t> </a:t>
            </a:r>
            <a:r>
              <a:rPr lang="en-ID" dirty="0" err="1">
                <a:latin typeface="AdvGTIMES-R"/>
              </a:rPr>
              <a:t>prinsip</a:t>
            </a:r>
            <a:r>
              <a:rPr lang="en-ID" dirty="0">
                <a:latin typeface="AdvGTIMES-R"/>
              </a:rPr>
              <a:t> </a:t>
            </a:r>
            <a:r>
              <a:rPr lang="en-ID" dirty="0" err="1">
                <a:latin typeface="AdvGTIMES-R"/>
              </a:rPr>
              <a:t>mengubah</a:t>
            </a:r>
            <a:r>
              <a:rPr lang="en-ID" dirty="0">
                <a:latin typeface="AdvGTIMES-R"/>
              </a:rPr>
              <a:t> </a:t>
            </a:r>
            <a:r>
              <a:rPr lang="en-ID" dirty="0" err="1">
                <a:latin typeface="AdvGTIMES-R"/>
              </a:rPr>
              <a:t>masalah</a:t>
            </a:r>
            <a:r>
              <a:rPr lang="en-ID" dirty="0">
                <a:latin typeface="AdvGTIMES-R"/>
              </a:rPr>
              <a:t> </a:t>
            </a:r>
            <a:r>
              <a:rPr lang="en-ID" dirty="0" err="1">
                <a:latin typeface="AdvGTIMES-R"/>
              </a:rPr>
              <a:t>menjadi</a:t>
            </a:r>
            <a:r>
              <a:rPr lang="en-ID" dirty="0">
                <a:latin typeface="AdvGTIMES-R"/>
              </a:rPr>
              <a:t> </a:t>
            </a:r>
            <a:r>
              <a:rPr lang="en-ID" dirty="0" err="1">
                <a:latin typeface="AdvGTIMES-R"/>
              </a:rPr>
              <a:t>kasus</a:t>
            </a:r>
            <a:r>
              <a:rPr lang="en-ID" dirty="0">
                <a:latin typeface="AdvGTIMES-R"/>
              </a:rPr>
              <a:t> yang </a:t>
            </a:r>
            <a:r>
              <a:rPr lang="en-ID" dirty="0" err="1">
                <a:latin typeface="AdvGTIMES-R"/>
              </a:rPr>
              <a:t>tidak</a:t>
            </a:r>
            <a:r>
              <a:rPr lang="en-ID" dirty="0">
                <a:latin typeface="AdvGTIMES-R"/>
              </a:rPr>
              <a:t> </a:t>
            </a:r>
            <a:r>
              <a:rPr lang="en-ID" dirty="0" err="1">
                <a:latin typeface="AdvGTIMES-R"/>
              </a:rPr>
              <a:t>terbatas</a:t>
            </a:r>
            <a:r>
              <a:rPr lang="en-ID" dirty="0">
                <a:latin typeface="AdvGTIMES-R"/>
              </a:rPr>
              <a:t>, </a:t>
            </a:r>
            <a:r>
              <a:rPr lang="en-ID" dirty="0" err="1">
                <a:latin typeface="AdvGTIMES-R"/>
              </a:rPr>
              <a:t>awalnya</a:t>
            </a:r>
            <a:r>
              <a:rPr lang="en-ID" dirty="0">
                <a:latin typeface="AdvGTIMES-R"/>
              </a:rPr>
              <a:t> </a:t>
            </a:r>
            <a:r>
              <a:rPr lang="en-ID" dirty="0" err="1">
                <a:latin typeface="AdvGTIMES-R"/>
              </a:rPr>
              <a:t>kita</a:t>
            </a:r>
            <a:r>
              <a:rPr lang="en-ID" dirty="0">
                <a:latin typeface="AdvGTIMES-R"/>
              </a:rPr>
              <a:t> </a:t>
            </a:r>
            <a:r>
              <a:rPr lang="en-ID" dirty="0" err="1">
                <a:latin typeface="AdvGTIMES-R"/>
              </a:rPr>
              <a:t>tinjau</a:t>
            </a:r>
            <a:r>
              <a:rPr lang="en-ID" dirty="0">
                <a:latin typeface="AdvGTIMES-R"/>
              </a:rPr>
              <a:t> </a:t>
            </a:r>
            <a:r>
              <a:rPr lang="en-ID" dirty="0" err="1">
                <a:latin typeface="AdvGTIMES-R"/>
              </a:rPr>
              <a:t>beberapa</a:t>
            </a:r>
            <a:r>
              <a:rPr lang="en-ID" dirty="0">
                <a:latin typeface="AdvGTIMES-R"/>
              </a:rPr>
              <a:t> </a:t>
            </a:r>
            <a:r>
              <a:rPr lang="en-ID" dirty="0" err="1">
                <a:latin typeface="AdvGTIMES-R"/>
              </a:rPr>
              <a:t>algoritma</a:t>
            </a:r>
            <a:r>
              <a:rPr lang="en-ID" dirty="0">
                <a:latin typeface="AdvGTIMES-R"/>
              </a:rPr>
              <a:t> yang </a:t>
            </a:r>
            <a:r>
              <a:rPr lang="en-ID" dirty="0" err="1">
                <a:latin typeface="AdvGTIMES-R"/>
              </a:rPr>
              <a:t>ada</a:t>
            </a:r>
            <a:r>
              <a:rPr lang="en-ID" dirty="0">
                <a:latin typeface="AdvGTIMES-R"/>
              </a:rPr>
              <a:t> </a:t>
            </a:r>
            <a:r>
              <a:rPr lang="en-ID" dirty="0" err="1">
                <a:latin typeface="AdvGTIMES-R"/>
              </a:rPr>
              <a:t>untuk</a:t>
            </a:r>
            <a:r>
              <a:rPr lang="en-ID" dirty="0">
                <a:latin typeface="AdvGTIMES-R"/>
              </a:rPr>
              <a:t> </a:t>
            </a:r>
            <a:r>
              <a:rPr lang="en-ID" dirty="0" err="1">
                <a:latin typeface="AdvGTIMES-R"/>
              </a:rPr>
              <a:t>memecahkan</a:t>
            </a:r>
            <a:r>
              <a:rPr lang="en-ID" dirty="0">
                <a:latin typeface="AdvGTIMES-R"/>
              </a:rPr>
              <a:t> </a:t>
            </a:r>
            <a:r>
              <a:rPr lang="en-ID" dirty="0" err="1">
                <a:latin typeface="AdvGTIMES-R"/>
              </a:rPr>
              <a:t>masalah</a:t>
            </a:r>
            <a:r>
              <a:rPr lang="en-ID" dirty="0">
                <a:latin typeface="AdvGTIMES-R"/>
              </a:rPr>
              <a:t> yang </a:t>
            </a:r>
            <a:r>
              <a:rPr lang="en-ID" dirty="0" err="1">
                <a:latin typeface="AdvGTIMES-R"/>
              </a:rPr>
              <a:t>tidak</a:t>
            </a:r>
            <a:r>
              <a:rPr lang="en-ID" dirty="0">
                <a:latin typeface="AdvGTIMES-R"/>
              </a:rPr>
              <a:t> </a:t>
            </a:r>
            <a:r>
              <a:rPr lang="en-ID" dirty="0" err="1">
                <a:latin typeface="AdvGTIMES-R"/>
              </a:rPr>
              <a:t>terbatas</a:t>
            </a:r>
            <a:r>
              <a:rPr lang="en-ID" dirty="0">
                <a:latin typeface="AdvGTIMES-R"/>
              </a:rPr>
              <a:t>.</a:t>
            </a:r>
          </a:p>
        </p:txBody>
      </p:sp>
      <p:sp>
        <p:nvSpPr>
          <p:cNvPr id="6" name="Rectangle 5"/>
          <p:cNvSpPr/>
          <p:nvPr/>
        </p:nvSpPr>
        <p:spPr>
          <a:xfrm>
            <a:off x="576072" y="3743271"/>
            <a:ext cx="8723376" cy="2031325"/>
          </a:xfrm>
          <a:prstGeom prst="rect">
            <a:avLst/>
          </a:prstGeom>
        </p:spPr>
        <p:txBody>
          <a:bodyPr wrap="square">
            <a:spAutoFit/>
          </a:bodyPr>
          <a:lstStyle/>
          <a:p>
            <a:r>
              <a:rPr lang="en-ID" dirty="0" err="1">
                <a:latin typeface="AdvGTIMES-R"/>
              </a:rPr>
              <a:t>Metode</a:t>
            </a:r>
            <a:r>
              <a:rPr lang="en-ID" dirty="0">
                <a:latin typeface="AdvGTIMES-R"/>
              </a:rPr>
              <a:t> </a:t>
            </a:r>
            <a:r>
              <a:rPr lang="en-ID" dirty="0" err="1">
                <a:latin typeface="AdvGTIMES-R"/>
              </a:rPr>
              <a:t>solusi</a:t>
            </a:r>
            <a:r>
              <a:rPr lang="en-ID" dirty="0">
                <a:latin typeface="AdvGTIMES-R"/>
              </a:rPr>
              <a:t> </a:t>
            </a:r>
            <a:r>
              <a:rPr lang="en-ID" dirty="0" err="1">
                <a:latin typeface="AdvGTIMES-R"/>
              </a:rPr>
              <a:t>untuk</a:t>
            </a:r>
            <a:r>
              <a:rPr lang="en-ID" dirty="0">
                <a:latin typeface="AdvGTIMES-R"/>
              </a:rPr>
              <a:t> </a:t>
            </a:r>
            <a:r>
              <a:rPr lang="en-ID" dirty="0" err="1">
                <a:latin typeface="AdvGTIMES-R"/>
              </a:rPr>
              <a:t>masalah</a:t>
            </a:r>
            <a:r>
              <a:rPr lang="en-ID" dirty="0">
                <a:latin typeface="AdvGTIMES-R"/>
              </a:rPr>
              <a:t> yang </a:t>
            </a:r>
            <a:r>
              <a:rPr lang="en-ID" dirty="0" err="1">
                <a:latin typeface="AdvGTIMES-R"/>
              </a:rPr>
              <a:t>tidak</a:t>
            </a:r>
            <a:r>
              <a:rPr lang="en-ID" dirty="0">
                <a:latin typeface="AdvGTIMES-R"/>
              </a:rPr>
              <a:t> </a:t>
            </a:r>
            <a:r>
              <a:rPr lang="en-ID" dirty="0" err="1">
                <a:latin typeface="AdvGTIMES-R"/>
              </a:rPr>
              <a:t>terbatas</a:t>
            </a:r>
            <a:r>
              <a:rPr lang="en-ID" dirty="0">
                <a:latin typeface="AdvGTIMES-R"/>
              </a:rPr>
              <a:t> </a:t>
            </a:r>
            <a:r>
              <a:rPr lang="en-ID" dirty="0" err="1">
                <a:latin typeface="AdvGTIMES-R"/>
              </a:rPr>
              <a:t>biasanya</a:t>
            </a:r>
            <a:r>
              <a:rPr lang="en-ID" dirty="0">
                <a:latin typeface="AdvGTIMES-R"/>
              </a:rPr>
              <a:t> </a:t>
            </a:r>
            <a:r>
              <a:rPr lang="en-ID" dirty="0" err="1">
                <a:latin typeface="AdvGTIMES-R"/>
              </a:rPr>
              <a:t>diklasifikasikan</a:t>
            </a:r>
            <a:r>
              <a:rPr lang="en-ID" dirty="0">
                <a:latin typeface="AdvGTIMES-R"/>
              </a:rPr>
              <a:t> </a:t>
            </a:r>
            <a:r>
              <a:rPr lang="en-ID" dirty="0" err="1">
                <a:latin typeface="AdvGTIMES-R"/>
              </a:rPr>
              <a:t>sebagaimetode</a:t>
            </a:r>
            <a:r>
              <a:rPr lang="en-ID" dirty="0">
                <a:latin typeface="AdvGTIMES-R"/>
              </a:rPr>
              <a:t> </a:t>
            </a:r>
            <a:r>
              <a:rPr lang="en-ID" dirty="0" err="1">
                <a:latin typeface="AdvGTIMES-R"/>
              </a:rPr>
              <a:t>pencarian</a:t>
            </a:r>
            <a:r>
              <a:rPr lang="en-ID" dirty="0">
                <a:latin typeface="AdvGTIMES-R"/>
              </a:rPr>
              <a:t> </a:t>
            </a:r>
            <a:r>
              <a:rPr lang="en-ID" dirty="0" err="1">
                <a:latin typeface="AdvGTIMES-R"/>
              </a:rPr>
              <a:t>langsung</a:t>
            </a:r>
            <a:r>
              <a:rPr lang="en-ID" dirty="0">
                <a:latin typeface="AdvGTIMES-R"/>
              </a:rPr>
              <a:t> (</a:t>
            </a:r>
            <a:r>
              <a:rPr lang="en-ID" dirty="0" err="1">
                <a:latin typeface="AdvGTIMES-R"/>
              </a:rPr>
              <a:t>atau</a:t>
            </a:r>
            <a:r>
              <a:rPr lang="en-ID" dirty="0">
                <a:latin typeface="AdvGTIMES-R"/>
              </a:rPr>
              <a:t> non-</a:t>
            </a:r>
            <a:r>
              <a:rPr lang="en-ID" dirty="0" err="1">
                <a:latin typeface="AdvGTIMES-R"/>
              </a:rPr>
              <a:t>gradien</a:t>
            </a:r>
            <a:r>
              <a:rPr lang="en-ID" dirty="0">
                <a:latin typeface="AdvGTIMES-R"/>
              </a:rPr>
              <a:t>) </a:t>
            </a:r>
            <a:r>
              <a:rPr lang="en-ID" dirty="0" err="1">
                <a:latin typeface="AdvGTIMES-R"/>
              </a:rPr>
              <a:t>dan</a:t>
            </a:r>
            <a:r>
              <a:rPr lang="en-ID" dirty="0">
                <a:latin typeface="AdvGTIMES-R"/>
              </a:rPr>
              <a:t> </a:t>
            </a:r>
            <a:r>
              <a:rPr lang="en-ID" dirty="0" err="1">
                <a:latin typeface="AdvGTIMES-R"/>
              </a:rPr>
              <a:t>metode</a:t>
            </a:r>
            <a:r>
              <a:rPr lang="en-ID" dirty="0">
                <a:latin typeface="AdvGTIMES-R"/>
              </a:rPr>
              <a:t> </a:t>
            </a:r>
            <a:r>
              <a:rPr lang="en-ID" dirty="0" err="1">
                <a:latin typeface="AdvGTIMES-R"/>
              </a:rPr>
              <a:t>keturunan</a:t>
            </a:r>
            <a:r>
              <a:rPr lang="en-ID" dirty="0">
                <a:latin typeface="AdvGTIMES-R"/>
              </a:rPr>
              <a:t> (</a:t>
            </a:r>
            <a:r>
              <a:rPr lang="en-ID" dirty="0" err="1">
                <a:latin typeface="AdvGTIMES-R"/>
              </a:rPr>
              <a:t>atau</a:t>
            </a:r>
            <a:r>
              <a:rPr lang="en-ID" dirty="0">
                <a:latin typeface="AdvGTIMES-R"/>
              </a:rPr>
              <a:t> </a:t>
            </a:r>
            <a:r>
              <a:rPr lang="en-ID" dirty="0" err="1">
                <a:latin typeface="AdvGTIMES-R"/>
              </a:rPr>
              <a:t>gradien</a:t>
            </a:r>
            <a:r>
              <a:rPr lang="en-ID" dirty="0">
                <a:latin typeface="AdvGTIMES-R"/>
              </a:rPr>
              <a:t>). </a:t>
            </a:r>
            <a:r>
              <a:rPr lang="en-ID" dirty="0" err="1">
                <a:latin typeface="AdvGTIMES-R"/>
              </a:rPr>
              <a:t>Metode</a:t>
            </a:r>
            <a:r>
              <a:rPr lang="en-ID" dirty="0">
                <a:latin typeface="AdvGTIMES-R"/>
              </a:rPr>
              <a:t> </a:t>
            </a:r>
            <a:r>
              <a:rPr lang="en-ID" dirty="0" err="1">
                <a:latin typeface="AdvGTIMES-R"/>
              </a:rPr>
              <a:t>ini</a:t>
            </a:r>
            <a:r>
              <a:rPr lang="en-ID" dirty="0">
                <a:latin typeface="AdvGTIMES-R"/>
              </a:rPr>
              <a:t> </a:t>
            </a:r>
            <a:r>
              <a:rPr lang="en-ID" dirty="0" err="1">
                <a:latin typeface="AdvGTIMES-R"/>
              </a:rPr>
              <a:t>sebelumnya</a:t>
            </a:r>
            <a:r>
              <a:rPr lang="en-ID" dirty="0">
                <a:latin typeface="AdvGTIMES-R"/>
              </a:rPr>
              <a:t> </a:t>
            </a:r>
            <a:r>
              <a:rPr lang="en-ID" dirty="0" err="1">
                <a:latin typeface="AdvGTIMES-R"/>
              </a:rPr>
              <a:t>tidak</a:t>
            </a:r>
            <a:r>
              <a:rPr lang="en-ID" dirty="0">
                <a:latin typeface="AdvGTIMES-R"/>
              </a:rPr>
              <a:t> </a:t>
            </a:r>
            <a:r>
              <a:rPr lang="en-ID" dirty="0" err="1">
                <a:latin typeface="AdvGTIMES-R"/>
              </a:rPr>
              <a:t>menggunakan</a:t>
            </a:r>
            <a:r>
              <a:rPr lang="en-ID" dirty="0">
                <a:latin typeface="AdvGTIMES-R"/>
              </a:rPr>
              <a:t> </a:t>
            </a:r>
            <a:r>
              <a:rPr lang="en-ID" dirty="0" err="1">
                <a:latin typeface="AdvGTIMES-R"/>
              </a:rPr>
              <a:t>derivatif</a:t>
            </a:r>
            <a:r>
              <a:rPr lang="en-ID" dirty="0">
                <a:latin typeface="AdvGTIMES-R"/>
              </a:rPr>
              <a:t> </a:t>
            </a:r>
            <a:r>
              <a:rPr lang="en-ID" dirty="0" err="1">
                <a:latin typeface="AdvGTIMES-R"/>
              </a:rPr>
              <a:t>parsial</a:t>
            </a:r>
            <a:r>
              <a:rPr lang="en-ID" dirty="0">
                <a:latin typeface="AdvGTIMES-R"/>
              </a:rPr>
              <a:t> </a:t>
            </a:r>
            <a:r>
              <a:rPr lang="en-ID" dirty="0" err="1">
                <a:latin typeface="AdvGTIMES-R"/>
              </a:rPr>
              <a:t>fungsi</a:t>
            </a:r>
            <a:r>
              <a:rPr lang="en-ID" dirty="0">
                <a:latin typeface="AdvGTIMES-R"/>
              </a:rPr>
              <a:t> </a:t>
            </a:r>
            <a:r>
              <a:rPr lang="en-ID" dirty="0" err="1">
                <a:latin typeface="AdvGTIMES-R"/>
              </a:rPr>
              <a:t>objektif</a:t>
            </a:r>
            <a:r>
              <a:rPr lang="en-ID" dirty="0">
                <a:latin typeface="AdvGTIMES-R"/>
              </a:rPr>
              <a:t> </a:t>
            </a:r>
            <a:r>
              <a:rPr lang="en-ID" dirty="0" err="1">
                <a:latin typeface="AdvGTIMES-R"/>
              </a:rPr>
              <a:t>dan</a:t>
            </a:r>
            <a:r>
              <a:rPr lang="en-ID" dirty="0">
                <a:latin typeface="AdvGTIMES-R"/>
              </a:rPr>
              <a:t> </a:t>
            </a:r>
            <a:r>
              <a:rPr lang="en-ID" dirty="0" err="1">
                <a:latin typeface="AdvGTIMES-R"/>
              </a:rPr>
              <a:t>cocok</a:t>
            </a:r>
            <a:r>
              <a:rPr lang="en-ID" dirty="0">
                <a:latin typeface="AdvGTIMES-R"/>
              </a:rPr>
              <a:t> </a:t>
            </a:r>
            <a:r>
              <a:rPr lang="en-ID" dirty="0" err="1">
                <a:latin typeface="AdvGTIMES-R"/>
              </a:rPr>
              <a:t>untuk</a:t>
            </a:r>
            <a:r>
              <a:rPr lang="en-ID" dirty="0">
                <a:latin typeface="AdvGTIMES-R"/>
              </a:rPr>
              <a:t> </a:t>
            </a:r>
            <a:r>
              <a:rPr lang="en-ID" dirty="0" err="1">
                <a:latin typeface="AdvGTIMES-R"/>
              </a:rPr>
              <a:t>masalah</a:t>
            </a:r>
            <a:r>
              <a:rPr lang="en-ID" dirty="0">
                <a:latin typeface="AdvGTIMES-R"/>
              </a:rPr>
              <a:t> </a:t>
            </a:r>
            <a:r>
              <a:rPr lang="en-ID" dirty="0" err="1">
                <a:latin typeface="AdvGTIMES-R"/>
              </a:rPr>
              <a:t>sederhana</a:t>
            </a:r>
            <a:r>
              <a:rPr lang="en-ID" dirty="0">
                <a:latin typeface="AdvGTIMES-R"/>
              </a:rPr>
              <a:t> yang </a:t>
            </a:r>
            <a:r>
              <a:rPr lang="en-ID" dirty="0" err="1">
                <a:latin typeface="AdvGTIMES-R"/>
              </a:rPr>
              <a:t>melibatkan</a:t>
            </a:r>
            <a:r>
              <a:rPr lang="en-ID" dirty="0">
                <a:latin typeface="AdvGTIMES-R"/>
              </a:rPr>
              <a:t> </a:t>
            </a:r>
            <a:r>
              <a:rPr lang="en-ID" dirty="0" err="1">
                <a:latin typeface="AdvGTIMES-R"/>
              </a:rPr>
              <a:t>sejumlah</a:t>
            </a:r>
            <a:r>
              <a:rPr lang="en-ID" dirty="0">
                <a:latin typeface="AdvGTIMES-R"/>
              </a:rPr>
              <a:t> </a:t>
            </a:r>
            <a:r>
              <a:rPr lang="en-ID" dirty="0" err="1">
                <a:latin typeface="AdvGTIMES-R"/>
              </a:rPr>
              <a:t>variabel</a:t>
            </a:r>
            <a:r>
              <a:rPr lang="en-ID" dirty="0">
                <a:latin typeface="AdvGTIMES-R"/>
              </a:rPr>
              <a:t> yang </a:t>
            </a:r>
            <a:r>
              <a:rPr lang="en-ID" dirty="0" err="1">
                <a:latin typeface="AdvGTIMES-R"/>
              </a:rPr>
              <a:t>relatif</a:t>
            </a:r>
            <a:r>
              <a:rPr lang="en-ID" dirty="0">
                <a:latin typeface="AdvGTIMES-R"/>
              </a:rPr>
              <a:t> </a:t>
            </a:r>
            <a:r>
              <a:rPr lang="en-ID" dirty="0" err="1">
                <a:latin typeface="AdvGTIMES-R"/>
              </a:rPr>
              <a:t>kecil</a:t>
            </a:r>
            <a:r>
              <a:rPr lang="en-ID" dirty="0">
                <a:latin typeface="AdvGTIMES-R"/>
              </a:rPr>
              <a:t>. </a:t>
            </a:r>
            <a:r>
              <a:rPr lang="en-ID" dirty="0" err="1">
                <a:latin typeface="AdvGTIMES-R"/>
              </a:rPr>
              <a:t>Metode</a:t>
            </a:r>
            <a:r>
              <a:rPr lang="en-ID" dirty="0">
                <a:latin typeface="AdvGTIMES-R"/>
              </a:rPr>
              <a:t> yang </a:t>
            </a:r>
            <a:r>
              <a:rPr lang="en-ID" dirty="0" err="1">
                <a:latin typeface="AdvGTIMES-R"/>
              </a:rPr>
              <a:t>terakhir</a:t>
            </a:r>
            <a:r>
              <a:rPr lang="en-ID" dirty="0">
                <a:latin typeface="AdvGTIMES-R"/>
              </a:rPr>
              <a:t> </a:t>
            </a:r>
            <a:r>
              <a:rPr lang="en-ID" dirty="0" err="1">
                <a:latin typeface="AdvGTIMES-R"/>
              </a:rPr>
              <a:t>memerlukan</a:t>
            </a:r>
            <a:r>
              <a:rPr lang="en-ID" dirty="0">
                <a:latin typeface="AdvGTIMES-R"/>
              </a:rPr>
              <a:t> </a:t>
            </a:r>
            <a:r>
              <a:rPr lang="en-ID" dirty="0" err="1">
                <a:latin typeface="AdvGTIMES-R"/>
              </a:rPr>
              <a:t>evaluasi</a:t>
            </a:r>
            <a:r>
              <a:rPr lang="en-ID" dirty="0">
                <a:latin typeface="AdvGTIMES-R"/>
              </a:rPr>
              <a:t> yang </a:t>
            </a:r>
            <a:r>
              <a:rPr lang="en-ID" dirty="0" err="1">
                <a:latin typeface="AdvGTIMES-R"/>
              </a:rPr>
              <a:t>pertama</a:t>
            </a:r>
            <a:r>
              <a:rPr lang="en-ID" dirty="0">
                <a:latin typeface="AdvGTIMES-R"/>
              </a:rPr>
              <a:t> </a:t>
            </a:r>
            <a:r>
              <a:rPr lang="en-ID" dirty="0" err="1">
                <a:latin typeface="AdvGTIMES-R"/>
              </a:rPr>
              <a:t>dan</a:t>
            </a:r>
            <a:r>
              <a:rPr lang="en-ID" dirty="0">
                <a:latin typeface="AdvGTIMES-R"/>
              </a:rPr>
              <a:t> </a:t>
            </a:r>
            <a:r>
              <a:rPr lang="en-ID" dirty="0" err="1">
                <a:latin typeface="AdvGTIMES-R"/>
              </a:rPr>
              <a:t>mungkin</a:t>
            </a:r>
            <a:r>
              <a:rPr lang="en-ID" dirty="0">
                <a:latin typeface="AdvGTIMES-R"/>
              </a:rPr>
              <a:t>, </a:t>
            </a:r>
            <a:r>
              <a:rPr lang="en-ID" dirty="0" err="1">
                <a:latin typeface="AdvGTIMES-R"/>
              </a:rPr>
              <a:t>semakin</a:t>
            </a:r>
            <a:r>
              <a:rPr lang="en-ID" dirty="0">
                <a:latin typeface="AdvGTIMES-R"/>
              </a:rPr>
              <a:t> </a:t>
            </a:r>
            <a:r>
              <a:rPr lang="en-ID" dirty="0" err="1">
                <a:latin typeface="AdvGTIMES-R"/>
              </a:rPr>
              <a:t>tinggi</a:t>
            </a:r>
            <a:r>
              <a:rPr lang="en-ID" dirty="0">
                <a:latin typeface="AdvGTIMES-R"/>
              </a:rPr>
              <a:t> </a:t>
            </a:r>
            <a:r>
              <a:rPr lang="en-ID" dirty="0" err="1">
                <a:latin typeface="AdvGTIMES-R"/>
              </a:rPr>
              <a:t>urutan</a:t>
            </a:r>
            <a:r>
              <a:rPr lang="en-ID" dirty="0">
                <a:latin typeface="AdvGTIMES-R"/>
              </a:rPr>
              <a:t> </a:t>
            </a:r>
            <a:r>
              <a:rPr lang="en-ID" dirty="0" err="1">
                <a:latin typeface="AdvGTIMES-R"/>
              </a:rPr>
              <a:t>turunan</a:t>
            </a:r>
            <a:r>
              <a:rPr lang="en-ID" dirty="0">
                <a:latin typeface="AdvGTIMES-R"/>
              </a:rPr>
              <a:t> </a:t>
            </a:r>
            <a:r>
              <a:rPr lang="en-ID" dirty="0" err="1">
                <a:latin typeface="AdvGTIMES-R"/>
              </a:rPr>
              <a:t>dari</a:t>
            </a:r>
            <a:r>
              <a:rPr lang="en-ID" dirty="0">
                <a:latin typeface="AdvGTIMES-R"/>
              </a:rPr>
              <a:t> </a:t>
            </a:r>
            <a:r>
              <a:rPr lang="en-ID" dirty="0" err="1">
                <a:latin typeface="AdvGTIMES-R"/>
              </a:rPr>
              <a:t>fungsi</a:t>
            </a:r>
            <a:r>
              <a:rPr lang="en-ID" dirty="0">
                <a:latin typeface="AdvGTIMES-R"/>
              </a:rPr>
              <a:t> </a:t>
            </a:r>
            <a:r>
              <a:rPr lang="en-ID" dirty="0" err="1">
                <a:latin typeface="AdvGTIMES-R"/>
              </a:rPr>
              <a:t>tujuan</a:t>
            </a:r>
            <a:r>
              <a:rPr lang="en-ID" dirty="0">
                <a:latin typeface="AdvGTIMES-R"/>
              </a:rPr>
              <a:t>. </a:t>
            </a:r>
            <a:r>
              <a:rPr lang="en-ID" dirty="0" err="1">
                <a:latin typeface="AdvGTIMES-R"/>
              </a:rPr>
              <a:t>Akibatnya</a:t>
            </a:r>
            <a:r>
              <a:rPr lang="en-ID" dirty="0">
                <a:latin typeface="AdvGTIMES-R"/>
              </a:rPr>
              <a:t>, </a:t>
            </a:r>
            <a:r>
              <a:rPr lang="en-ID" dirty="0" err="1">
                <a:latin typeface="AdvGTIMES-R"/>
              </a:rPr>
              <a:t>metode</a:t>
            </a:r>
            <a:r>
              <a:rPr lang="en-ID" dirty="0">
                <a:latin typeface="AdvGTIMES-R"/>
              </a:rPr>
              <a:t> </a:t>
            </a:r>
            <a:r>
              <a:rPr lang="en-ID" dirty="0" err="1">
                <a:latin typeface="AdvGTIMES-R"/>
              </a:rPr>
              <a:t>ini</a:t>
            </a:r>
            <a:r>
              <a:rPr lang="en-ID" dirty="0">
                <a:latin typeface="AdvGTIMES-R"/>
              </a:rPr>
              <a:t> </a:t>
            </a:r>
            <a:r>
              <a:rPr lang="en-ID" dirty="0" err="1">
                <a:latin typeface="AdvGTIMES-R"/>
              </a:rPr>
              <a:t>umumnya</a:t>
            </a:r>
            <a:r>
              <a:rPr lang="en-ID" dirty="0">
                <a:latin typeface="AdvGTIMES-R"/>
              </a:rPr>
              <a:t> </a:t>
            </a:r>
            <a:r>
              <a:rPr lang="en-ID" dirty="0" err="1">
                <a:latin typeface="AdvGTIMES-R"/>
              </a:rPr>
              <a:t>lebih</a:t>
            </a:r>
            <a:r>
              <a:rPr lang="en-ID" dirty="0">
                <a:latin typeface="AdvGTIMES-R"/>
              </a:rPr>
              <a:t> </a:t>
            </a:r>
            <a:r>
              <a:rPr lang="en-ID" dirty="0" err="1">
                <a:latin typeface="AdvGTIMES-R"/>
              </a:rPr>
              <a:t>efisien</a:t>
            </a:r>
            <a:r>
              <a:rPr lang="en-ID" dirty="0">
                <a:latin typeface="AdvGTIMES-R"/>
              </a:rPr>
              <a:t> </a:t>
            </a:r>
            <a:r>
              <a:rPr lang="en-ID" dirty="0" err="1">
                <a:latin typeface="AdvGTIMES-R"/>
              </a:rPr>
              <a:t>daripada</a:t>
            </a:r>
            <a:r>
              <a:rPr lang="en-ID" dirty="0">
                <a:latin typeface="AdvGTIMES-R"/>
              </a:rPr>
              <a:t> </a:t>
            </a:r>
            <a:r>
              <a:rPr lang="en-ID" dirty="0" err="1">
                <a:latin typeface="AdvGTIMES-R"/>
              </a:rPr>
              <a:t>metode</a:t>
            </a:r>
            <a:r>
              <a:rPr lang="en-ID" dirty="0">
                <a:latin typeface="AdvGTIMES-R"/>
              </a:rPr>
              <a:t> </a:t>
            </a:r>
            <a:r>
              <a:rPr lang="en-ID" dirty="0" err="1">
                <a:latin typeface="AdvGTIMES-R"/>
              </a:rPr>
              <a:t>langsung</a:t>
            </a:r>
            <a:r>
              <a:rPr lang="en-ID" dirty="0">
                <a:latin typeface="AdvGTIMES-R"/>
              </a:rPr>
              <a:t>.</a:t>
            </a:r>
          </a:p>
        </p:txBody>
      </p:sp>
      <p:sp>
        <p:nvSpPr>
          <p:cNvPr id="7" name="Date Placeholder 6"/>
          <p:cNvSpPr>
            <a:spLocks noGrp="1"/>
          </p:cNvSpPr>
          <p:nvPr>
            <p:ph type="dt" sz="half" idx="10"/>
          </p:nvPr>
        </p:nvSpPr>
        <p:spPr/>
        <p:txBody>
          <a:bodyPr/>
          <a:lstStyle/>
          <a:p>
            <a:fld id="{76D6BA7E-C863-4336-AD83-30E18E5D2100}" type="datetime9">
              <a:rPr lang="en-US" smtClean="0"/>
              <a:t>10/18/2017 1:14:56 PM</a:t>
            </a:fld>
            <a:endParaRPr lang="en-US"/>
          </a:p>
        </p:txBody>
      </p:sp>
      <p:sp>
        <p:nvSpPr>
          <p:cNvPr id="8" name="Slide Number Placeholder 7"/>
          <p:cNvSpPr>
            <a:spLocks noGrp="1"/>
          </p:cNvSpPr>
          <p:nvPr>
            <p:ph type="sldNum" sz="quarter" idx="12"/>
          </p:nvPr>
        </p:nvSpPr>
        <p:spPr/>
        <p:txBody>
          <a:bodyPr/>
          <a:lstStyle/>
          <a:p>
            <a:fld id="{C7448EEC-1D14-4DD9-B8EB-772171F61A1D}" type="slidenum">
              <a:rPr lang="en-US" smtClean="0"/>
              <a:t>43</a:t>
            </a:fld>
            <a:endParaRPr lang="en-US"/>
          </a:p>
        </p:txBody>
      </p:sp>
    </p:spTree>
    <p:extLst>
      <p:ext uri="{BB962C8B-B14F-4D97-AF65-F5344CB8AC3E}">
        <p14:creationId xmlns:p14="http://schemas.microsoft.com/office/powerpoint/2010/main" val="7762886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4632" y="397247"/>
            <a:ext cx="9108948" cy="923330"/>
          </a:xfrm>
          <a:prstGeom prst="rect">
            <a:avLst/>
          </a:prstGeom>
        </p:spPr>
        <p:txBody>
          <a:bodyPr wrap="square">
            <a:spAutoFit/>
          </a:bodyPr>
          <a:lstStyle/>
          <a:p>
            <a:r>
              <a:rPr lang="en-ID" dirty="0" err="1">
                <a:latin typeface="AdvGTIMES-R"/>
              </a:rPr>
              <a:t>Semua</a:t>
            </a:r>
            <a:r>
              <a:rPr lang="en-ID" dirty="0">
                <a:latin typeface="AdvGTIMES-R"/>
              </a:rPr>
              <a:t> </a:t>
            </a:r>
            <a:r>
              <a:rPr lang="en-ID" dirty="0" err="1">
                <a:latin typeface="AdvGTIMES-R"/>
              </a:rPr>
              <a:t>metode</a:t>
            </a:r>
            <a:r>
              <a:rPr lang="en-ID" dirty="0">
                <a:latin typeface="AdvGTIMES-R"/>
              </a:rPr>
              <a:t> </a:t>
            </a:r>
            <a:r>
              <a:rPr lang="en-ID" dirty="0" err="1">
                <a:latin typeface="AdvGTIMES-R"/>
              </a:rPr>
              <a:t>pengoptimalan</a:t>
            </a:r>
            <a:r>
              <a:rPr lang="en-ID" dirty="0">
                <a:latin typeface="AdvGTIMES-R"/>
              </a:rPr>
              <a:t> yang </a:t>
            </a:r>
            <a:r>
              <a:rPr lang="en-ID" dirty="0" err="1">
                <a:latin typeface="AdvGTIMES-R"/>
              </a:rPr>
              <a:t>tidak</a:t>
            </a:r>
            <a:r>
              <a:rPr lang="en-ID" dirty="0">
                <a:latin typeface="AdvGTIMES-R"/>
              </a:rPr>
              <a:t> </a:t>
            </a:r>
            <a:r>
              <a:rPr lang="en-ID" dirty="0" err="1">
                <a:latin typeface="AdvGTIMES-R"/>
              </a:rPr>
              <a:t>terbatas</a:t>
            </a:r>
            <a:r>
              <a:rPr lang="en-ID" dirty="0">
                <a:latin typeface="AdvGTIMES-R"/>
              </a:rPr>
              <a:t> </a:t>
            </a:r>
            <a:r>
              <a:rPr lang="en-ID" dirty="0" err="1">
                <a:latin typeface="AdvGTIMES-R"/>
              </a:rPr>
              <a:t>bersifat</a:t>
            </a:r>
            <a:r>
              <a:rPr lang="en-ID" dirty="0">
                <a:latin typeface="AdvGTIMES-R"/>
              </a:rPr>
              <a:t> </a:t>
            </a:r>
            <a:r>
              <a:rPr lang="en-ID" dirty="0" err="1">
                <a:latin typeface="AdvGTIMES-R"/>
              </a:rPr>
              <a:t>berulang-ulang</a:t>
            </a:r>
            <a:r>
              <a:rPr lang="en-ID" dirty="0">
                <a:latin typeface="AdvGTIMES-R"/>
              </a:rPr>
              <a:t> </a:t>
            </a:r>
            <a:r>
              <a:rPr lang="en-ID" dirty="0" err="1">
                <a:latin typeface="AdvGTIMES-R"/>
              </a:rPr>
              <a:t>dan</a:t>
            </a:r>
            <a:r>
              <a:rPr lang="en-ID" dirty="0">
                <a:latin typeface="AdvGTIMES-R"/>
              </a:rPr>
              <a:t> </a:t>
            </a:r>
            <a:r>
              <a:rPr lang="en-ID" dirty="0" err="1">
                <a:latin typeface="AdvGTIMES-R"/>
              </a:rPr>
              <a:t>dimulaidari</a:t>
            </a:r>
            <a:r>
              <a:rPr lang="en-ID" dirty="0">
                <a:latin typeface="AdvGTIMES-R"/>
              </a:rPr>
              <a:t> </a:t>
            </a:r>
            <a:r>
              <a:rPr lang="en-ID" dirty="0" err="1">
                <a:latin typeface="AdvGTIMES-R"/>
              </a:rPr>
              <a:t>solusi</a:t>
            </a:r>
            <a:r>
              <a:rPr lang="en-ID" dirty="0">
                <a:latin typeface="AdvGTIMES-R"/>
              </a:rPr>
              <a:t> </a:t>
            </a:r>
            <a:r>
              <a:rPr lang="en-ID" dirty="0" err="1">
                <a:latin typeface="AdvGTIMES-R"/>
              </a:rPr>
              <a:t>percobaan</a:t>
            </a:r>
            <a:r>
              <a:rPr lang="en-ID" dirty="0">
                <a:latin typeface="AdvGTIMES-R"/>
              </a:rPr>
              <a:t> </a:t>
            </a:r>
            <a:r>
              <a:rPr lang="en-ID" dirty="0" err="1">
                <a:latin typeface="AdvGTIMES-R"/>
              </a:rPr>
              <a:t>awal</a:t>
            </a:r>
            <a:r>
              <a:rPr lang="en-ID" dirty="0">
                <a:latin typeface="AdvGTIMES-R"/>
              </a:rPr>
              <a:t>; </a:t>
            </a:r>
            <a:r>
              <a:rPr lang="en-ID" dirty="0" err="1">
                <a:latin typeface="AdvGTIMES-R"/>
              </a:rPr>
              <a:t>bergerak</a:t>
            </a:r>
            <a:r>
              <a:rPr lang="en-ID" dirty="0">
                <a:latin typeface="AdvGTIMES-R"/>
              </a:rPr>
              <a:t> </a:t>
            </a:r>
            <a:r>
              <a:rPr lang="en-ID" dirty="0" err="1">
                <a:latin typeface="AdvGTIMES-R"/>
              </a:rPr>
              <a:t>bertahap</a:t>
            </a:r>
            <a:r>
              <a:rPr lang="en-ID" dirty="0">
                <a:latin typeface="AdvGTIMES-R"/>
              </a:rPr>
              <a:t> </a:t>
            </a:r>
            <a:r>
              <a:rPr lang="en-ID" dirty="0" err="1">
                <a:latin typeface="AdvGTIMES-R"/>
              </a:rPr>
              <a:t>secara</a:t>
            </a:r>
            <a:r>
              <a:rPr lang="en-ID" dirty="0">
                <a:latin typeface="AdvGTIMES-R"/>
              </a:rPr>
              <a:t> </a:t>
            </a:r>
            <a:r>
              <a:rPr lang="en-ID" dirty="0" err="1">
                <a:latin typeface="AdvGTIMES-R"/>
              </a:rPr>
              <a:t>berurutan</a:t>
            </a:r>
            <a:r>
              <a:rPr lang="en-ID" dirty="0">
                <a:latin typeface="AdvGTIMES-R"/>
              </a:rPr>
              <a:t> </a:t>
            </a:r>
            <a:r>
              <a:rPr lang="en-ID" dirty="0" err="1">
                <a:latin typeface="AdvGTIMES-R"/>
              </a:rPr>
              <a:t>menujusolusi</a:t>
            </a:r>
            <a:r>
              <a:rPr lang="en-ID" dirty="0">
                <a:latin typeface="AdvGTIMES-R"/>
              </a:rPr>
              <a:t> optimal </a:t>
            </a:r>
            <a:r>
              <a:rPr lang="en-ID" dirty="0" err="1">
                <a:latin typeface="AdvGTIMES-R"/>
              </a:rPr>
              <a:t>Metode</a:t>
            </a:r>
            <a:r>
              <a:rPr lang="en-ID" dirty="0">
                <a:latin typeface="AdvGTIMES-R"/>
              </a:rPr>
              <a:t> </a:t>
            </a:r>
            <a:r>
              <a:rPr lang="en-ID" dirty="0" err="1">
                <a:latin typeface="AdvGTIMES-R"/>
              </a:rPr>
              <a:t>gradien</a:t>
            </a:r>
            <a:r>
              <a:rPr lang="en-ID" dirty="0">
                <a:latin typeface="AdvGTIMES-R"/>
              </a:rPr>
              <a:t> </a:t>
            </a:r>
            <a:r>
              <a:rPr lang="en-ID" dirty="0" err="1">
                <a:latin typeface="AdvGTIMES-R"/>
              </a:rPr>
              <a:t>lebih</a:t>
            </a:r>
            <a:r>
              <a:rPr lang="en-ID" dirty="0">
                <a:latin typeface="AdvGTIMES-R"/>
              </a:rPr>
              <a:t> </a:t>
            </a:r>
            <a:r>
              <a:rPr lang="en-ID" dirty="0" err="1">
                <a:latin typeface="AdvGTIMES-R"/>
              </a:rPr>
              <a:t>banyak</a:t>
            </a:r>
            <a:r>
              <a:rPr lang="en-ID" dirty="0">
                <a:latin typeface="AdvGTIMES-R"/>
              </a:rPr>
              <a:t> </a:t>
            </a:r>
            <a:r>
              <a:rPr lang="en-ID" dirty="0" err="1">
                <a:latin typeface="AdvGTIMES-R"/>
              </a:rPr>
              <a:t>mendapat</a:t>
            </a:r>
            <a:r>
              <a:rPr lang="en-ID" dirty="0">
                <a:latin typeface="AdvGTIMES-R"/>
              </a:rPr>
              <a:t> </a:t>
            </a:r>
            <a:r>
              <a:rPr lang="en-ID" dirty="0" err="1">
                <a:latin typeface="AdvGTIMES-R"/>
              </a:rPr>
              <a:t>perhatianliteratur</a:t>
            </a:r>
            <a:r>
              <a:rPr lang="en-ID" dirty="0">
                <a:latin typeface="AdvGTIMES-R"/>
              </a:rPr>
              <a:t> </a:t>
            </a:r>
            <a:r>
              <a:rPr lang="en-ID" dirty="0" err="1">
                <a:latin typeface="AdvGTIMES-R"/>
              </a:rPr>
              <a:t>sistem</a:t>
            </a:r>
            <a:endParaRPr lang="en-US" dirty="0">
              <a:latin typeface="AdvGTIMES-R"/>
            </a:endParaRPr>
          </a:p>
        </p:txBody>
      </p:sp>
      <p:sp>
        <p:nvSpPr>
          <p:cNvPr id="7" name="Date Placeholder 6"/>
          <p:cNvSpPr>
            <a:spLocks noGrp="1"/>
          </p:cNvSpPr>
          <p:nvPr>
            <p:ph type="dt" sz="half" idx="10"/>
          </p:nvPr>
        </p:nvSpPr>
        <p:spPr/>
        <p:txBody>
          <a:bodyPr/>
          <a:lstStyle/>
          <a:p>
            <a:fld id="{02E75CAE-E8CA-4B7F-96EC-AF91CAE26913}" type="datetime9">
              <a:rPr lang="en-US" smtClean="0"/>
              <a:t>10/18/2017 1:14:56 PM</a:t>
            </a:fld>
            <a:endParaRPr lang="en-US"/>
          </a:p>
        </p:txBody>
      </p:sp>
      <p:sp>
        <p:nvSpPr>
          <p:cNvPr id="8" name="Slide Number Placeholder 7"/>
          <p:cNvSpPr>
            <a:spLocks noGrp="1"/>
          </p:cNvSpPr>
          <p:nvPr>
            <p:ph type="sldNum" sz="quarter" idx="12"/>
          </p:nvPr>
        </p:nvSpPr>
        <p:spPr/>
        <p:txBody>
          <a:bodyPr/>
          <a:lstStyle/>
          <a:p>
            <a:fld id="{C7448EEC-1D14-4DD9-B8EB-772171F61A1D}" type="slidenum">
              <a:rPr lang="en-US" smtClean="0"/>
              <a:t>44</a:t>
            </a:fld>
            <a:endParaRPr lang="en-US"/>
          </a:p>
        </p:txBody>
      </p:sp>
      <p:sp>
        <p:nvSpPr>
          <p:cNvPr id="9" name="Rectangle 8"/>
          <p:cNvSpPr/>
          <p:nvPr/>
        </p:nvSpPr>
        <p:spPr>
          <a:xfrm>
            <a:off x="484632" y="1399693"/>
            <a:ext cx="8814816" cy="1323439"/>
          </a:xfrm>
          <a:prstGeom prst="rect">
            <a:avLst/>
          </a:prstGeom>
        </p:spPr>
        <p:txBody>
          <a:bodyPr wrap="square">
            <a:spAutoFit/>
          </a:bodyPr>
          <a:lstStyle/>
          <a:p>
            <a:r>
              <a:rPr lang="en-US" sz="2000" dirty="0" err="1"/>
              <a:t>Misalnya</a:t>
            </a:r>
            <a:r>
              <a:rPr lang="en-US" sz="2000" dirty="0"/>
              <a:t>, </a:t>
            </a:r>
            <a:r>
              <a:rPr lang="en-US" sz="2000" dirty="0" err="1"/>
              <a:t>dalam</a:t>
            </a:r>
            <a:r>
              <a:rPr lang="en-US" sz="2000" dirty="0"/>
              <a:t> </a:t>
            </a:r>
            <a:r>
              <a:rPr lang="en-US" sz="2000" dirty="0" err="1"/>
              <a:t>metode</a:t>
            </a:r>
            <a:r>
              <a:rPr lang="en-US" sz="2000" dirty="0"/>
              <a:t> </a:t>
            </a:r>
            <a:r>
              <a:rPr lang="en-US" sz="2000" dirty="0" err="1"/>
              <a:t>keturunan</a:t>
            </a:r>
            <a:r>
              <a:rPr lang="en-US" sz="2000" dirty="0"/>
              <a:t> </a:t>
            </a:r>
            <a:r>
              <a:rPr lang="en-US" sz="2000" dirty="0" err="1"/>
              <a:t>terpandai</a:t>
            </a:r>
            <a:r>
              <a:rPr lang="en-US" sz="2000" dirty="0"/>
              <a:t> yang </a:t>
            </a:r>
            <a:r>
              <a:rPr lang="en-US" sz="2000" dirty="0" err="1"/>
              <a:t>disebut</a:t>
            </a:r>
            <a:r>
              <a:rPr lang="en-US" sz="2000" dirty="0"/>
              <a:t>; </a:t>
            </a:r>
            <a:r>
              <a:rPr lang="en-US" sz="2000" dirty="0" err="1"/>
              <a:t>secara</a:t>
            </a:r>
            <a:r>
              <a:rPr lang="en-US" sz="2000" dirty="0"/>
              <a:t> </a:t>
            </a:r>
            <a:r>
              <a:rPr lang="en-US" sz="2000" dirty="0" err="1"/>
              <a:t>luas</a:t>
            </a:r>
            <a:r>
              <a:rPr lang="en-US" sz="2000" dirty="0"/>
              <a:t> </a:t>
            </a:r>
            <a:r>
              <a:rPr lang="en-US" sz="2000" dirty="0" err="1"/>
              <a:t>digunakan</a:t>
            </a:r>
            <a:r>
              <a:rPr lang="en-US" sz="2000" dirty="0"/>
              <a:t> </a:t>
            </a:r>
            <a:r>
              <a:rPr lang="en-US" sz="2000" dirty="0" err="1"/>
              <a:t>dalam</a:t>
            </a:r>
            <a:r>
              <a:rPr lang="en-US" sz="2000" dirty="0"/>
              <a:t> </a:t>
            </a:r>
            <a:r>
              <a:rPr lang="en-US" sz="2000" dirty="0" err="1"/>
              <a:t>literatur</a:t>
            </a:r>
            <a:r>
              <a:rPr lang="en-US" sz="2000" dirty="0"/>
              <a:t> </a:t>
            </a:r>
            <a:r>
              <a:rPr lang="en-US" sz="2000" dirty="0" err="1"/>
              <a:t>sistem</a:t>
            </a:r>
            <a:r>
              <a:rPr lang="en-US" sz="2000" dirty="0"/>
              <a:t> </a:t>
            </a:r>
            <a:r>
              <a:rPr lang="en-US" sz="2000" dirty="0" err="1"/>
              <a:t>tenaga</a:t>
            </a:r>
            <a:r>
              <a:rPr lang="en-US" sz="2000" dirty="0"/>
              <a:t>, </a:t>
            </a:r>
            <a:r>
              <a:rPr lang="en-US" sz="2000" dirty="0" err="1"/>
              <a:t>vektor</a:t>
            </a:r>
            <a:r>
              <a:rPr lang="en-US" sz="2000" dirty="0"/>
              <a:t> </a:t>
            </a:r>
            <a:r>
              <a:rPr lang="en-US" sz="2000" dirty="0" err="1"/>
              <a:t>gradien</a:t>
            </a:r>
            <a:r>
              <a:rPr lang="en-US" sz="2000" dirty="0"/>
              <a:t> </a:t>
            </a:r>
            <a:r>
              <a:rPr lang="en-US" sz="2000" dirty="0" err="1"/>
              <a:t>digunakan</a:t>
            </a:r>
            <a:r>
              <a:rPr lang="en-US" sz="2000" dirty="0"/>
              <a:t> </a:t>
            </a:r>
            <a:r>
              <a:rPr lang="en-US" sz="2000" dirty="0" err="1"/>
              <a:t>untuk</a:t>
            </a:r>
            <a:r>
              <a:rPr lang="en-US" sz="2000" dirty="0"/>
              <a:t> </a:t>
            </a:r>
            <a:r>
              <a:rPr lang="en-US" sz="2000" dirty="0" err="1"/>
              <a:t>menghitung</a:t>
            </a:r>
            <a:r>
              <a:rPr lang="en-US" sz="2000" dirty="0"/>
              <a:t> </a:t>
            </a:r>
            <a:r>
              <a:rPr lang="en-US" sz="2000" dirty="0" err="1"/>
              <a:t>panjang</a:t>
            </a:r>
            <a:r>
              <a:rPr lang="en-US" sz="2000" dirty="0"/>
              <a:t> </a:t>
            </a:r>
            <a:r>
              <a:rPr lang="en-US" sz="2000" dirty="0" err="1"/>
              <a:t>langkah</a:t>
            </a:r>
            <a:r>
              <a:rPr lang="en-US" sz="2000" dirty="0"/>
              <a:t> optimal </a:t>
            </a:r>
            <a:r>
              <a:rPr lang="en-US" sz="2000" dirty="0" err="1"/>
              <a:t>sepanjang</a:t>
            </a:r>
            <a:r>
              <a:rPr lang="en-US" sz="2000" dirty="0"/>
              <a:t> </a:t>
            </a:r>
            <a:r>
              <a:rPr lang="en-US" sz="2000" dirty="0" err="1"/>
              <a:t>arah</a:t>
            </a:r>
            <a:r>
              <a:rPr lang="en-US" sz="2000" dirty="0"/>
              <a:t> </a:t>
            </a:r>
            <a:r>
              <a:rPr lang="en-US" sz="2000" dirty="0" err="1"/>
              <a:t>pencarian</a:t>
            </a:r>
            <a:r>
              <a:rPr lang="en-US" sz="2000" dirty="0"/>
              <a:t> </a:t>
            </a:r>
            <a:r>
              <a:rPr lang="en-US" sz="2000" dirty="0" err="1"/>
              <a:t>sehingga</a:t>
            </a:r>
            <a:r>
              <a:rPr lang="en-US" sz="2000" dirty="0"/>
              <a:t> </a:t>
            </a:r>
            <a:r>
              <a:rPr lang="en-US" sz="2000" dirty="0" err="1"/>
              <a:t>efisiensi</a:t>
            </a:r>
            <a:r>
              <a:rPr lang="en-US" sz="2000" dirty="0"/>
              <a:t> </a:t>
            </a:r>
            <a:r>
              <a:rPr lang="en-US" sz="2000" dirty="0" err="1"/>
              <a:t>algoritma</a:t>
            </a:r>
            <a:r>
              <a:rPr lang="en-US" sz="2000" dirty="0"/>
              <a:t> </a:t>
            </a:r>
            <a:r>
              <a:rPr lang="en-US" sz="2000" dirty="0" err="1"/>
              <a:t>dimaksimalkan</a:t>
            </a:r>
            <a:r>
              <a:rPr lang="en-US" sz="2000" dirty="0"/>
              <a:t>.</a:t>
            </a:r>
          </a:p>
        </p:txBody>
      </p:sp>
      <p:sp>
        <p:nvSpPr>
          <p:cNvPr id="10" name="Rectangle 9"/>
          <p:cNvSpPr/>
          <p:nvPr/>
        </p:nvSpPr>
        <p:spPr>
          <a:xfrm>
            <a:off x="484632" y="2905774"/>
            <a:ext cx="8924544" cy="1631216"/>
          </a:xfrm>
          <a:prstGeom prst="rect">
            <a:avLst/>
          </a:prstGeom>
        </p:spPr>
        <p:txBody>
          <a:bodyPr wrap="square">
            <a:spAutoFit/>
          </a:bodyPr>
          <a:lstStyle/>
          <a:p>
            <a:r>
              <a:rPr lang="en-US" sz="2000" dirty="0"/>
              <a:t>Mari </a:t>
            </a:r>
            <a:r>
              <a:rPr lang="en-US" sz="2000" dirty="0" err="1"/>
              <a:t>kita</a:t>
            </a:r>
            <a:r>
              <a:rPr lang="en-US" sz="2000" dirty="0"/>
              <a:t> </a:t>
            </a:r>
            <a:r>
              <a:rPr lang="en-US" sz="2000" dirty="0" err="1"/>
              <a:t>kembali</a:t>
            </a:r>
            <a:r>
              <a:rPr lang="en-US" sz="2000" dirty="0"/>
              <a:t> </a:t>
            </a:r>
            <a:r>
              <a:rPr lang="en-US" sz="2000" dirty="0" err="1"/>
              <a:t>ke</a:t>
            </a:r>
            <a:r>
              <a:rPr lang="en-US" sz="2000" dirty="0"/>
              <a:t> </a:t>
            </a:r>
            <a:r>
              <a:rPr lang="en-US" sz="2000" dirty="0" err="1"/>
              <a:t>kasus</a:t>
            </a:r>
            <a:r>
              <a:rPr lang="en-US" sz="2000" dirty="0"/>
              <a:t> </a:t>
            </a:r>
            <a:r>
              <a:rPr lang="en-US" sz="2000" dirty="0" err="1"/>
              <a:t>terkendala</a:t>
            </a:r>
            <a:r>
              <a:rPr lang="en-US" sz="2000" dirty="0"/>
              <a:t>. </a:t>
            </a:r>
            <a:r>
              <a:rPr lang="en-US" sz="2000" dirty="0" err="1"/>
              <a:t>Dua</a:t>
            </a:r>
            <a:r>
              <a:rPr lang="en-US" sz="2000" dirty="0"/>
              <a:t> </a:t>
            </a:r>
            <a:r>
              <a:rPr lang="en-US" sz="2000" dirty="0" err="1"/>
              <a:t>jenis</a:t>
            </a:r>
            <a:r>
              <a:rPr lang="en-US" sz="2000" dirty="0"/>
              <a:t> </a:t>
            </a:r>
            <a:r>
              <a:rPr lang="en-US" sz="2000" dirty="0" err="1"/>
              <a:t>metode</a:t>
            </a:r>
            <a:r>
              <a:rPr lang="en-US" sz="2000" dirty="0"/>
              <a:t>, </a:t>
            </a:r>
            <a:r>
              <a:rPr lang="en-US" sz="2000" dirty="0" err="1"/>
              <a:t>yaitu</a:t>
            </a:r>
            <a:r>
              <a:rPr lang="en-US" sz="2000" dirty="0"/>
              <a:t> </a:t>
            </a:r>
            <a:r>
              <a:rPr lang="en-US" sz="2000" dirty="0" err="1"/>
              <a:t>langsung</a:t>
            </a:r>
            <a:r>
              <a:rPr lang="en-US" sz="2000" dirty="0"/>
              <a:t> </a:t>
            </a:r>
            <a:r>
              <a:rPr lang="en-US" sz="2000" dirty="0" err="1"/>
              <a:t>dan</a:t>
            </a:r>
            <a:r>
              <a:rPr lang="en-US" sz="2000" dirty="0"/>
              <a:t> </a:t>
            </a:r>
            <a:r>
              <a:rPr lang="en-US" sz="2000" dirty="0" err="1"/>
              <a:t>metode</a:t>
            </a:r>
            <a:r>
              <a:rPr lang="en-US" sz="2000" dirty="0"/>
              <a:t> </a:t>
            </a:r>
            <a:r>
              <a:rPr lang="en-US" sz="2000" dirty="0" err="1"/>
              <a:t>tidak</a:t>
            </a:r>
            <a:r>
              <a:rPr lang="en-US" sz="2000" dirty="0"/>
              <a:t> </a:t>
            </a:r>
            <a:r>
              <a:rPr lang="en-US" sz="2000" dirty="0" err="1"/>
              <a:t>langsung</a:t>
            </a:r>
            <a:r>
              <a:rPr lang="en-US" sz="2000" dirty="0"/>
              <a:t> </a:t>
            </a:r>
            <a:r>
              <a:rPr lang="en-US" sz="2000" dirty="0" err="1"/>
              <a:t>berlaku</a:t>
            </a:r>
            <a:r>
              <a:rPr lang="en-US" sz="2000" dirty="0"/>
              <a:t>. </a:t>
            </a:r>
            <a:r>
              <a:rPr lang="en-US" sz="2000" dirty="0" err="1"/>
              <a:t>Dalam</a:t>
            </a:r>
            <a:r>
              <a:rPr lang="en-US" sz="2000" dirty="0"/>
              <a:t> </a:t>
            </a:r>
            <a:r>
              <a:rPr lang="en-US" sz="2000" dirty="0" err="1"/>
              <a:t>metode</a:t>
            </a:r>
            <a:r>
              <a:rPr lang="en-US" sz="2000" dirty="0"/>
              <a:t> </a:t>
            </a:r>
            <a:r>
              <a:rPr lang="en-US" sz="2000" dirty="0" err="1"/>
              <a:t>sebelumnya</a:t>
            </a:r>
            <a:r>
              <a:rPr lang="en-US" sz="2000" dirty="0"/>
              <a:t>, </a:t>
            </a:r>
            <a:r>
              <a:rPr lang="en-US" sz="2000" dirty="0" err="1"/>
              <a:t>kendala</a:t>
            </a:r>
            <a:r>
              <a:rPr lang="en-US" sz="2000" dirty="0"/>
              <a:t> </a:t>
            </a:r>
            <a:r>
              <a:rPr lang="en-US" sz="2000" dirty="0" err="1"/>
              <a:t>ditangani</a:t>
            </a:r>
            <a:r>
              <a:rPr lang="en-US" sz="2000" dirty="0"/>
              <a:t> </a:t>
            </a:r>
            <a:r>
              <a:rPr lang="en-US" sz="2000" dirty="0" err="1"/>
              <a:t>secara</a:t>
            </a:r>
            <a:r>
              <a:rPr lang="en-US" sz="2000" dirty="0"/>
              <a:t> </a:t>
            </a:r>
            <a:r>
              <a:rPr lang="en-US" sz="2000" dirty="0" err="1"/>
              <a:t>eksplisit</a:t>
            </a:r>
            <a:r>
              <a:rPr lang="en-US" sz="2000" dirty="0"/>
              <a:t>, </a:t>
            </a:r>
            <a:r>
              <a:rPr lang="en-US" sz="2000" dirty="0" err="1"/>
              <a:t>sementara</a:t>
            </a:r>
            <a:r>
              <a:rPr lang="en-US" sz="2000" dirty="0"/>
              <a:t> </a:t>
            </a:r>
            <a:r>
              <a:rPr lang="en-US" sz="2000" dirty="0" err="1"/>
              <a:t>pada</a:t>
            </a:r>
            <a:r>
              <a:rPr lang="en-US" sz="2000" dirty="0"/>
              <a:t> </a:t>
            </a:r>
            <a:r>
              <a:rPr lang="en-US" sz="2000" dirty="0" err="1"/>
              <a:t>sebagian</a:t>
            </a:r>
            <a:r>
              <a:rPr lang="en-US" sz="2000" dirty="0"/>
              <a:t> </a:t>
            </a:r>
            <a:r>
              <a:rPr lang="en-US" sz="2000" dirty="0" err="1"/>
              <a:t>besar</a:t>
            </a:r>
            <a:r>
              <a:rPr lang="en-US" sz="2000" dirty="0"/>
              <a:t> </a:t>
            </a:r>
            <a:r>
              <a:rPr lang="en-US" sz="2000" dirty="0" err="1"/>
              <a:t>metode</a:t>
            </a:r>
            <a:r>
              <a:rPr lang="en-US" sz="2000" dirty="0"/>
              <a:t> yang </a:t>
            </a:r>
            <a:r>
              <a:rPr lang="en-US" sz="2000" dirty="0" err="1"/>
              <a:t>terakhir</a:t>
            </a:r>
            <a:r>
              <a:rPr lang="en-US" sz="2000" dirty="0"/>
              <a:t>; </a:t>
            </a:r>
            <a:r>
              <a:rPr lang="en-US" sz="2000" dirty="0" err="1"/>
              <a:t>Masalah</a:t>
            </a:r>
            <a:r>
              <a:rPr lang="en-US" sz="2000" dirty="0"/>
              <a:t> yang </a:t>
            </a:r>
            <a:r>
              <a:rPr lang="en-US" sz="2000" dirty="0" err="1"/>
              <a:t>dibatasi</a:t>
            </a:r>
            <a:r>
              <a:rPr lang="en-US" sz="2000" dirty="0"/>
              <a:t> </a:t>
            </a:r>
            <a:r>
              <a:rPr lang="en-US" sz="2000" dirty="0" err="1"/>
              <a:t>adalah</a:t>
            </a:r>
            <a:r>
              <a:rPr lang="en-US" sz="2000" dirty="0"/>
              <a:t> </a:t>
            </a:r>
            <a:r>
              <a:rPr lang="en-US" sz="2000" dirty="0" err="1"/>
              <a:t>diubah</a:t>
            </a:r>
            <a:r>
              <a:rPr lang="en-US" sz="2000" dirty="0"/>
              <a:t> </a:t>
            </a:r>
            <a:r>
              <a:rPr lang="en-US" sz="2000" dirty="0" err="1"/>
              <a:t>menjadi</a:t>
            </a:r>
            <a:r>
              <a:rPr lang="en-US" sz="2000" dirty="0"/>
              <a:t> </a:t>
            </a:r>
            <a:r>
              <a:rPr lang="en-US" sz="2000" dirty="0" err="1"/>
              <a:t>urutan</a:t>
            </a:r>
            <a:r>
              <a:rPr lang="en-US" sz="2000" dirty="0"/>
              <a:t> </a:t>
            </a:r>
            <a:r>
              <a:rPr lang="en-US" sz="2000" dirty="0" err="1"/>
              <a:t>masalah</a:t>
            </a:r>
            <a:r>
              <a:rPr lang="en-US" sz="2000" dirty="0"/>
              <a:t> </a:t>
            </a:r>
            <a:r>
              <a:rPr lang="en-US" sz="2000" dirty="0" err="1"/>
              <a:t>tak</a:t>
            </a:r>
            <a:r>
              <a:rPr lang="en-US" sz="2000" dirty="0"/>
              <a:t> </a:t>
            </a:r>
            <a:r>
              <a:rPr lang="en-US" sz="2000" dirty="0" err="1"/>
              <a:t>terbatas</a:t>
            </a:r>
            <a:r>
              <a:rPr lang="en-US" sz="2000" dirty="0"/>
              <a:t> </a:t>
            </a:r>
            <a:r>
              <a:rPr lang="en-US" sz="2000" dirty="0" err="1"/>
              <a:t>dan</a:t>
            </a:r>
            <a:r>
              <a:rPr lang="en-US" sz="2000" dirty="0"/>
              <a:t> </a:t>
            </a:r>
            <a:r>
              <a:rPr lang="en-US" sz="2000" dirty="0" err="1"/>
              <a:t>dipecahkan</a:t>
            </a:r>
            <a:r>
              <a:rPr lang="en-US" sz="2000" dirty="0"/>
              <a:t> </a:t>
            </a:r>
            <a:r>
              <a:rPr lang="en-US" sz="2000" dirty="0" err="1"/>
              <a:t>melalui</a:t>
            </a:r>
            <a:r>
              <a:rPr lang="en-US" sz="2000" dirty="0"/>
              <a:t> </a:t>
            </a:r>
            <a:r>
              <a:rPr lang="en-US" sz="2000" dirty="0" err="1"/>
              <a:t>algoritma</a:t>
            </a:r>
            <a:r>
              <a:rPr lang="en-US" sz="2000" dirty="0"/>
              <a:t> yang </a:t>
            </a:r>
            <a:r>
              <a:rPr lang="en-US" sz="2000" dirty="0" err="1"/>
              <a:t>tersedia</a:t>
            </a:r>
            <a:r>
              <a:rPr lang="en-US" sz="2000" dirty="0"/>
              <a:t>.</a:t>
            </a:r>
          </a:p>
        </p:txBody>
      </p:sp>
      <p:sp>
        <p:nvSpPr>
          <p:cNvPr id="11" name="Rectangle 10"/>
          <p:cNvSpPr/>
          <p:nvPr/>
        </p:nvSpPr>
        <p:spPr>
          <a:xfrm>
            <a:off x="484632" y="4609969"/>
            <a:ext cx="8814816" cy="707886"/>
          </a:xfrm>
          <a:prstGeom prst="rect">
            <a:avLst/>
          </a:prstGeom>
        </p:spPr>
        <p:txBody>
          <a:bodyPr wrap="square">
            <a:spAutoFit/>
          </a:bodyPr>
          <a:lstStyle/>
          <a:p>
            <a:r>
              <a:rPr lang="en-US" sz="2000" dirty="0" err="1"/>
              <a:t>Sebagai</a:t>
            </a:r>
            <a:r>
              <a:rPr lang="en-US" sz="2000" dirty="0"/>
              <a:t> </a:t>
            </a:r>
            <a:r>
              <a:rPr lang="en-US" sz="2000" dirty="0" err="1"/>
              <a:t>contoh</a:t>
            </a:r>
            <a:r>
              <a:rPr lang="en-US" sz="2000" dirty="0"/>
              <a:t> </a:t>
            </a:r>
            <a:r>
              <a:rPr lang="en-US" sz="2000" dirty="0" err="1"/>
              <a:t>metode</a:t>
            </a:r>
            <a:r>
              <a:rPr lang="en-US" sz="2000" dirty="0"/>
              <a:t> </a:t>
            </a:r>
            <a:r>
              <a:rPr lang="en-US" sz="2000" dirty="0" err="1"/>
              <a:t>langsung</a:t>
            </a:r>
            <a:r>
              <a:rPr lang="en-US" sz="2000" dirty="0"/>
              <a:t>, </a:t>
            </a:r>
            <a:r>
              <a:rPr lang="en-US" sz="2000" dirty="0" err="1"/>
              <a:t>dalam</a:t>
            </a:r>
            <a:r>
              <a:rPr lang="en-US" sz="2000" dirty="0"/>
              <a:t> </a:t>
            </a:r>
            <a:r>
              <a:rPr lang="en-US" sz="2000" dirty="0" err="1"/>
              <a:t>pendekatan</a:t>
            </a:r>
            <a:r>
              <a:rPr lang="en-US" sz="2000" dirty="0"/>
              <a:t> </a:t>
            </a:r>
            <a:r>
              <a:rPr lang="en-US" sz="2000" dirty="0" err="1"/>
              <a:t>kendala</a:t>
            </a:r>
            <a:r>
              <a:rPr lang="en-US" sz="2000" dirty="0"/>
              <a:t> yang </a:t>
            </a:r>
            <a:r>
              <a:rPr lang="en-US" sz="2000" dirty="0" err="1"/>
              <a:t>disebut</a:t>
            </a:r>
            <a:r>
              <a:rPr lang="en-US" sz="2000" dirty="0"/>
              <a:t> </a:t>
            </a:r>
            <a:r>
              <a:rPr lang="en-US" sz="2000" dirty="0" err="1"/>
              <a:t>metode</a:t>
            </a:r>
            <a:r>
              <a:rPr lang="en-US" sz="2000" dirty="0"/>
              <a:t>, </a:t>
            </a:r>
            <a:r>
              <a:rPr lang="en-US" sz="2000" dirty="0" err="1"/>
              <a:t>fungsi</a:t>
            </a:r>
            <a:r>
              <a:rPr lang="en-US" sz="2000" dirty="0"/>
              <a:t> </a:t>
            </a:r>
            <a:r>
              <a:rPr lang="en-US" sz="2000" dirty="0" err="1"/>
              <a:t>objektif</a:t>
            </a:r>
            <a:r>
              <a:rPr lang="en-US" sz="2000" dirty="0"/>
              <a:t> </a:t>
            </a:r>
            <a:r>
              <a:rPr lang="en-US" sz="2000" dirty="0" err="1"/>
              <a:t>dan</a:t>
            </a:r>
            <a:r>
              <a:rPr lang="en-US" sz="2000" dirty="0"/>
              <a:t> </a:t>
            </a:r>
            <a:r>
              <a:rPr lang="en-US" sz="2000" dirty="0" err="1"/>
              <a:t>kendala</a:t>
            </a:r>
            <a:r>
              <a:rPr lang="en-US" sz="2000" dirty="0"/>
              <a:t> yang </a:t>
            </a:r>
            <a:r>
              <a:rPr lang="en-US" sz="2000" dirty="0" err="1"/>
              <a:t>diluruskan</a:t>
            </a:r>
            <a:r>
              <a:rPr lang="en-US" sz="2000" dirty="0"/>
              <a:t> </a:t>
            </a:r>
            <a:r>
              <a:rPr lang="en-US" sz="2000" dirty="0" err="1"/>
              <a:t>tentang</a:t>
            </a:r>
            <a:r>
              <a:rPr lang="en-US" sz="2000" dirty="0"/>
              <a:t> </a:t>
            </a:r>
            <a:r>
              <a:rPr lang="en-US" sz="2000" dirty="0" err="1"/>
              <a:t>beberapa</a:t>
            </a:r>
            <a:r>
              <a:rPr lang="en-US" sz="2000" dirty="0"/>
              <a:t> </a:t>
            </a:r>
            <a:r>
              <a:rPr lang="en-US" sz="2000" dirty="0" err="1"/>
              <a:t>titik</a:t>
            </a:r>
            <a:r>
              <a:rPr lang="en-US" sz="2000" dirty="0"/>
              <a:t>.</a:t>
            </a:r>
          </a:p>
        </p:txBody>
      </p:sp>
    </p:spTree>
    <p:extLst>
      <p:ext uri="{BB962C8B-B14F-4D97-AF65-F5344CB8AC3E}">
        <p14:creationId xmlns:p14="http://schemas.microsoft.com/office/powerpoint/2010/main" val="27049027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3504" y="366435"/>
            <a:ext cx="8851392" cy="923330"/>
          </a:xfrm>
          <a:prstGeom prst="rect">
            <a:avLst/>
          </a:prstGeom>
        </p:spPr>
        <p:txBody>
          <a:bodyPr wrap="square">
            <a:spAutoFit/>
          </a:bodyPr>
          <a:lstStyle/>
          <a:p>
            <a:r>
              <a:rPr lang="en-ID" dirty="0" err="1">
                <a:latin typeface="AdvGTIMES-R"/>
              </a:rPr>
              <a:t>Permasalahan</a:t>
            </a:r>
            <a:r>
              <a:rPr lang="en-ID" dirty="0">
                <a:latin typeface="AdvGTIMES-R"/>
              </a:rPr>
              <a:t> yang </a:t>
            </a:r>
            <a:r>
              <a:rPr lang="en-ID" dirty="0" err="1">
                <a:latin typeface="AdvGTIMES-R"/>
              </a:rPr>
              <a:t>didekati</a:t>
            </a:r>
            <a:r>
              <a:rPr lang="en-ID" dirty="0">
                <a:latin typeface="AdvGTIMES-R"/>
              </a:rPr>
              <a:t> LP </a:t>
            </a:r>
            <a:r>
              <a:rPr lang="en-ID" dirty="0" err="1">
                <a:latin typeface="AdvGTIMES-R"/>
              </a:rPr>
              <a:t>dipecahkan</a:t>
            </a:r>
            <a:r>
              <a:rPr lang="en-ID" dirty="0">
                <a:latin typeface="AdvGTIMES-R"/>
              </a:rPr>
              <a:t> </a:t>
            </a:r>
            <a:r>
              <a:rPr lang="en-ID" dirty="0" err="1">
                <a:latin typeface="AdvGTIMES-R"/>
              </a:rPr>
              <a:t>menggunakan</a:t>
            </a:r>
            <a:r>
              <a:rPr lang="en-ID" dirty="0">
                <a:latin typeface="AdvGTIMES-R"/>
              </a:rPr>
              <a:t> </a:t>
            </a:r>
            <a:r>
              <a:rPr lang="en-ID" dirty="0" err="1">
                <a:latin typeface="AdvGTIMES-R"/>
              </a:rPr>
              <a:t>teknik</a:t>
            </a:r>
            <a:r>
              <a:rPr lang="en-ID" dirty="0">
                <a:latin typeface="AdvGTIMES-R"/>
              </a:rPr>
              <a:t> LP. </a:t>
            </a:r>
            <a:r>
              <a:rPr lang="en-ID" dirty="0" err="1">
                <a:latin typeface="AdvGTIMES-R"/>
              </a:rPr>
              <a:t>Solusi</a:t>
            </a:r>
            <a:r>
              <a:rPr lang="en-ID" dirty="0">
                <a:latin typeface="AdvGTIMES-R"/>
              </a:rPr>
              <a:t> yang </a:t>
            </a:r>
            <a:r>
              <a:rPr lang="en-ID" dirty="0" err="1">
                <a:latin typeface="AdvGTIMES-R"/>
              </a:rPr>
              <a:t>dihasilkan</a:t>
            </a:r>
            <a:r>
              <a:rPr lang="en-ID" dirty="0">
                <a:latin typeface="AdvGTIMES-R"/>
              </a:rPr>
              <a:t> </a:t>
            </a:r>
            <a:r>
              <a:rPr lang="en-ID" dirty="0" err="1">
                <a:latin typeface="AdvGTIMES-R"/>
              </a:rPr>
              <a:t>ini</a:t>
            </a:r>
            <a:r>
              <a:rPr lang="en-ID" dirty="0">
                <a:latin typeface="AdvGTIMES-R"/>
              </a:rPr>
              <a:t> </a:t>
            </a:r>
            <a:r>
              <a:rPr lang="en-ID" dirty="0" err="1">
                <a:latin typeface="AdvGTIMES-R"/>
              </a:rPr>
              <a:t>kemudian</a:t>
            </a:r>
            <a:r>
              <a:rPr lang="en-ID" dirty="0">
                <a:latin typeface="AdvGTIMES-R"/>
              </a:rPr>
              <a:t> </a:t>
            </a:r>
            <a:r>
              <a:rPr lang="en-ID" dirty="0" err="1">
                <a:latin typeface="AdvGTIMES-R"/>
              </a:rPr>
              <a:t>digunakan</a:t>
            </a:r>
            <a:r>
              <a:rPr lang="en-ID" dirty="0">
                <a:latin typeface="AdvGTIMES-R"/>
              </a:rPr>
              <a:t> </a:t>
            </a:r>
            <a:r>
              <a:rPr lang="en-ID" dirty="0" err="1">
                <a:latin typeface="AdvGTIMES-R"/>
              </a:rPr>
              <a:t>untuk</a:t>
            </a:r>
            <a:r>
              <a:rPr lang="en-ID" dirty="0">
                <a:latin typeface="AdvGTIMES-R"/>
              </a:rPr>
              <a:t> </a:t>
            </a:r>
            <a:r>
              <a:rPr lang="en-ID" dirty="0" err="1">
                <a:latin typeface="AdvGTIMES-R"/>
              </a:rPr>
              <a:t>membangun</a:t>
            </a:r>
            <a:r>
              <a:rPr lang="en-ID" dirty="0">
                <a:latin typeface="AdvGTIMES-R"/>
              </a:rPr>
              <a:t> </a:t>
            </a:r>
            <a:r>
              <a:rPr lang="en-ID" dirty="0" err="1">
                <a:latin typeface="AdvGTIMES-R"/>
              </a:rPr>
              <a:t>masalah</a:t>
            </a:r>
            <a:r>
              <a:rPr lang="en-ID" dirty="0">
                <a:latin typeface="AdvGTIMES-R"/>
              </a:rPr>
              <a:t> LP </a:t>
            </a:r>
            <a:r>
              <a:rPr lang="en-ID" dirty="0" err="1">
                <a:latin typeface="AdvGTIMES-R"/>
              </a:rPr>
              <a:t>baru</a:t>
            </a:r>
            <a:r>
              <a:rPr lang="en-ID" dirty="0">
                <a:latin typeface="AdvGTIMES-R"/>
              </a:rPr>
              <a:t>. </a:t>
            </a:r>
            <a:r>
              <a:rPr lang="en-ID" dirty="0" err="1">
                <a:latin typeface="AdvGTIMES-R"/>
              </a:rPr>
              <a:t>Prosesnya</a:t>
            </a:r>
            <a:r>
              <a:rPr lang="en-ID" dirty="0">
                <a:latin typeface="AdvGTIMES-R"/>
              </a:rPr>
              <a:t> </a:t>
            </a:r>
            <a:r>
              <a:rPr lang="en-ID" dirty="0" err="1">
                <a:latin typeface="AdvGTIMES-R"/>
              </a:rPr>
              <a:t>adalahberlanjut</a:t>
            </a:r>
            <a:r>
              <a:rPr lang="en-ID" dirty="0">
                <a:latin typeface="AdvGTIMES-R"/>
              </a:rPr>
              <a:t> </a:t>
            </a:r>
            <a:r>
              <a:rPr lang="en-ID" dirty="0" err="1">
                <a:latin typeface="AdvGTIMES-R"/>
              </a:rPr>
              <a:t>sampai</a:t>
            </a:r>
            <a:r>
              <a:rPr lang="en-ID" dirty="0">
                <a:latin typeface="AdvGTIMES-R"/>
              </a:rPr>
              <a:t> </a:t>
            </a:r>
            <a:r>
              <a:rPr lang="en-ID" dirty="0" err="1">
                <a:latin typeface="AdvGTIMES-R"/>
              </a:rPr>
              <a:t>kriteria</a:t>
            </a:r>
            <a:r>
              <a:rPr lang="en-ID" dirty="0">
                <a:latin typeface="AdvGTIMES-R"/>
              </a:rPr>
              <a:t> </a:t>
            </a:r>
            <a:r>
              <a:rPr lang="en-ID" dirty="0" err="1">
                <a:latin typeface="AdvGTIMES-R"/>
              </a:rPr>
              <a:t>konvergensi</a:t>
            </a:r>
            <a:r>
              <a:rPr lang="en-ID" dirty="0">
                <a:latin typeface="AdvGTIMES-R"/>
              </a:rPr>
              <a:t> </a:t>
            </a:r>
            <a:r>
              <a:rPr lang="en-ID" dirty="0" err="1">
                <a:latin typeface="AdvGTIMES-R"/>
              </a:rPr>
              <a:t>terpenuhi</a:t>
            </a:r>
            <a:r>
              <a:rPr lang="en-ID" dirty="0">
                <a:latin typeface="AdvGTIMES-R"/>
              </a:rPr>
              <a:t>.</a:t>
            </a:r>
          </a:p>
        </p:txBody>
      </p:sp>
      <p:sp>
        <p:nvSpPr>
          <p:cNvPr id="3" name="Rectangle 2"/>
          <p:cNvSpPr/>
          <p:nvPr/>
        </p:nvSpPr>
        <p:spPr>
          <a:xfrm>
            <a:off x="603504" y="1356420"/>
            <a:ext cx="8705088" cy="1938992"/>
          </a:xfrm>
          <a:prstGeom prst="rect">
            <a:avLst/>
          </a:prstGeom>
        </p:spPr>
        <p:txBody>
          <a:bodyPr wrap="square">
            <a:spAutoFit/>
          </a:bodyPr>
          <a:lstStyle/>
          <a:p>
            <a:r>
              <a:rPr lang="id-ID" sz="2000" dirty="0"/>
              <a:t>Sebagai contoh metode tidak langsung, yang disebut metode fungsi penalti , bekerja dengan prinsip mengubah masalah menjadi tipe yang tidak terbatas. Pada gilirannya, diklasifikasikan sebagai metode fungsi penalti dalam dan luar ruangan. Pada awalnya, urutan minima yang tidak dibatasi terletak di wilayah yang layak saat terakhir, mereka berada di wilayah yang tidak layak. Dalam keduanya, mereka bergerak menuju yang penyelesaian yang diinginkan.</a:t>
            </a:r>
            <a:endParaRPr lang="en-US" sz="2000" dirty="0"/>
          </a:p>
        </p:txBody>
      </p:sp>
      <p:sp>
        <p:nvSpPr>
          <p:cNvPr id="4" name="Rectangle 3"/>
          <p:cNvSpPr/>
          <p:nvPr/>
        </p:nvSpPr>
        <p:spPr>
          <a:xfrm>
            <a:off x="603504" y="1398229"/>
            <a:ext cx="8851392" cy="369332"/>
          </a:xfrm>
          <a:prstGeom prst="rect">
            <a:avLst/>
          </a:prstGeom>
        </p:spPr>
        <p:txBody>
          <a:bodyPr wrap="square">
            <a:spAutoFit/>
          </a:bodyPr>
          <a:lstStyle/>
          <a:p>
            <a:endParaRPr lang="en-US" dirty="0">
              <a:latin typeface="AdvGTIMES-R"/>
            </a:endParaRPr>
          </a:p>
        </p:txBody>
      </p:sp>
      <p:sp>
        <p:nvSpPr>
          <p:cNvPr id="7" name="Date Placeholder 6"/>
          <p:cNvSpPr>
            <a:spLocks noGrp="1"/>
          </p:cNvSpPr>
          <p:nvPr>
            <p:ph type="dt" sz="half" idx="10"/>
          </p:nvPr>
        </p:nvSpPr>
        <p:spPr/>
        <p:txBody>
          <a:bodyPr/>
          <a:lstStyle/>
          <a:p>
            <a:fld id="{E0420900-AEF2-416E-8C5F-98513B1E7348}" type="datetime9">
              <a:rPr lang="en-US" smtClean="0"/>
              <a:t>10/18/2017 1:14:56 PM</a:t>
            </a:fld>
            <a:endParaRPr lang="en-US"/>
          </a:p>
        </p:txBody>
      </p:sp>
      <p:sp>
        <p:nvSpPr>
          <p:cNvPr id="8" name="Slide Number Placeholder 7"/>
          <p:cNvSpPr>
            <a:spLocks noGrp="1"/>
          </p:cNvSpPr>
          <p:nvPr>
            <p:ph type="sldNum" sz="quarter" idx="12"/>
          </p:nvPr>
        </p:nvSpPr>
        <p:spPr/>
        <p:txBody>
          <a:bodyPr/>
          <a:lstStyle/>
          <a:p>
            <a:fld id="{C7448EEC-1D14-4DD9-B8EB-772171F61A1D}" type="slidenum">
              <a:rPr lang="en-US" smtClean="0"/>
              <a:t>45</a:t>
            </a:fld>
            <a:endParaRPr lang="en-US"/>
          </a:p>
        </p:txBody>
      </p:sp>
      <p:sp>
        <p:nvSpPr>
          <p:cNvPr id="9" name="Rectangle 8"/>
          <p:cNvSpPr/>
          <p:nvPr/>
        </p:nvSpPr>
        <p:spPr>
          <a:xfrm>
            <a:off x="73212" y="3390638"/>
            <a:ext cx="5491824" cy="461665"/>
          </a:xfrm>
          <a:prstGeom prst="rect">
            <a:avLst/>
          </a:prstGeom>
        </p:spPr>
        <p:txBody>
          <a:bodyPr wrap="none">
            <a:spAutoFit/>
          </a:bodyPr>
          <a:lstStyle/>
          <a:p>
            <a:r>
              <a:rPr lang="id-ID" sz="2400" dirty="0"/>
              <a:t>2.3.1.4 Metode Pemrograman Dinamis (DP)</a:t>
            </a:r>
            <a:endParaRPr lang="en-US" sz="2400" dirty="0"/>
          </a:p>
        </p:txBody>
      </p:sp>
      <p:sp>
        <p:nvSpPr>
          <p:cNvPr id="10" name="Rectangle 9"/>
          <p:cNvSpPr/>
          <p:nvPr/>
        </p:nvSpPr>
        <p:spPr>
          <a:xfrm>
            <a:off x="603504" y="3868434"/>
            <a:ext cx="8851392" cy="2246769"/>
          </a:xfrm>
          <a:prstGeom prst="rect">
            <a:avLst/>
          </a:prstGeom>
        </p:spPr>
        <p:txBody>
          <a:bodyPr wrap="square">
            <a:spAutoFit/>
          </a:bodyPr>
          <a:lstStyle/>
          <a:p>
            <a:r>
              <a:rPr lang="en-US" sz="2000" dirty="0"/>
              <a:t>Dynamic Programming </a:t>
            </a:r>
            <a:r>
              <a:rPr lang="en-US" sz="2000" dirty="0" err="1"/>
              <a:t>adalah</a:t>
            </a:r>
            <a:r>
              <a:rPr lang="en-US" sz="2000" dirty="0"/>
              <a:t> </a:t>
            </a:r>
            <a:r>
              <a:rPr lang="en-US" sz="2000" dirty="0" err="1"/>
              <a:t>teknik</a:t>
            </a:r>
            <a:r>
              <a:rPr lang="en-US" sz="2000" dirty="0"/>
              <a:t> yang </a:t>
            </a:r>
            <a:r>
              <a:rPr lang="en-US" sz="2000" dirty="0" err="1"/>
              <a:t>banyak</a:t>
            </a:r>
            <a:r>
              <a:rPr lang="en-US" sz="2000" dirty="0"/>
              <a:t> </a:t>
            </a:r>
            <a:r>
              <a:rPr lang="en-US" sz="2000" dirty="0" err="1"/>
              <a:t>digunakan</a:t>
            </a:r>
            <a:r>
              <a:rPr lang="en-US" sz="2000" dirty="0"/>
              <a:t> </a:t>
            </a:r>
            <a:r>
              <a:rPr lang="en-US" sz="2000" dirty="0" err="1"/>
              <a:t>dalam</a:t>
            </a:r>
            <a:r>
              <a:rPr lang="en-US" sz="2000" dirty="0"/>
              <a:t> </a:t>
            </a:r>
            <a:r>
              <a:rPr lang="en-US" sz="2000" dirty="0" err="1"/>
              <a:t>studi</a:t>
            </a:r>
            <a:r>
              <a:rPr lang="en-US" sz="2000" dirty="0"/>
              <a:t> </a:t>
            </a:r>
            <a:r>
              <a:rPr lang="en-US" sz="2000" dirty="0" err="1"/>
              <a:t>sistem</a:t>
            </a:r>
            <a:r>
              <a:rPr lang="en-US" sz="2000" dirty="0"/>
              <a:t> </a:t>
            </a:r>
            <a:r>
              <a:rPr lang="en-US" sz="2000" dirty="0" err="1"/>
              <a:t>tenaga</a:t>
            </a:r>
            <a:r>
              <a:rPr lang="en-US" sz="2000" dirty="0"/>
              <a:t>. </a:t>
            </a:r>
            <a:r>
              <a:rPr lang="en-US" sz="2000" dirty="0" err="1"/>
              <a:t>Faktanya</a:t>
            </a:r>
            <a:r>
              <a:rPr lang="en-US" sz="2000" dirty="0"/>
              <a:t>, </a:t>
            </a:r>
            <a:r>
              <a:rPr lang="en-US" sz="2000" dirty="0" err="1"/>
              <a:t>teknik</a:t>
            </a:r>
            <a:r>
              <a:rPr lang="en-US" sz="2000" dirty="0"/>
              <a:t> </a:t>
            </a:r>
            <a:r>
              <a:rPr lang="en-US" sz="2000" dirty="0" err="1"/>
              <a:t>matematika</a:t>
            </a:r>
            <a:r>
              <a:rPr lang="en-US" sz="2000" dirty="0"/>
              <a:t> yang </a:t>
            </a:r>
            <a:r>
              <a:rPr lang="en-US" sz="2000" dirty="0" err="1"/>
              <a:t>digunakan</a:t>
            </a:r>
            <a:r>
              <a:rPr lang="en-US" sz="2000" dirty="0"/>
              <a:t> </a:t>
            </a:r>
            <a:r>
              <a:rPr lang="en-US" sz="2000" dirty="0" err="1"/>
              <a:t>untuk</a:t>
            </a:r>
            <a:r>
              <a:rPr lang="en-US" sz="2000" dirty="0"/>
              <a:t> </a:t>
            </a:r>
            <a:r>
              <a:rPr lang="en-US" sz="2000" dirty="0" err="1"/>
              <a:t>masalah</a:t>
            </a:r>
            <a:r>
              <a:rPr lang="en-US" sz="2000" dirty="0"/>
              <a:t> </a:t>
            </a:r>
            <a:r>
              <a:rPr lang="en-US" sz="2000" dirty="0" err="1"/>
              <a:t>keputusan</a:t>
            </a:r>
            <a:r>
              <a:rPr lang="en-US" sz="2000" dirty="0"/>
              <a:t> multistage; </a:t>
            </a:r>
            <a:r>
              <a:rPr lang="en-US" sz="2000" dirty="0" err="1"/>
              <a:t>semula</a:t>
            </a:r>
            <a:r>
              <a:rPr lang="en-US" sz="2000" dirty="0"/>
              <a:t> </a:t>
            </a:r>
            <a:r>
              <a:rPr lang="en-US" sz="2000" dirty="0" err="1"/>
              <a:t>dikembangkan</a:t>
            </a:r>
            <a:r>
              <a:rPr lang="en-US" sz="2000" dirty="0"/>
              <a:t> </a:t>
            </a:r>
            <a:r>
              <a:rPr lang="en-US" sz="2000" dirty="0" err="1"/>
              <a:t>pada</a:t>
            </a:r>
            <a:r>
              <a:rPr lang="en-US" sz="2000" dirty="0"/>
              <a:t> </a:t>
            </a:r>
            <a:r>
              <a:rPr lang="en-US" sz="2000" dirty="0" err="1"/>
              <a:t>tahun</a:t>
            </a:r>
            <a:r>
              <a:rPr lang="en-US" sz="2000" dirty="0"/>
              <a:t> 1950an. </a:t>
            </a:r>
            <a:r>
              <a:rPr lang="en-US" sz="2000" dirty="0" err="1"/>
              <a:t>Masalah</a:t>
            </a:r>
            <a:r>
              <a:rPr lang="en-US" sz="2000" dirty="0"/>
              <a:t> </a:t>
            </a:r>
            <a:r>
              <a:rPr lang="en-US" sz="2000" dirty="0" err="1"/>
              <a:t>keputusan</a:t>
            </a:r>
            <a:r>
              <a:rPr lang="en-US" sz="2000" dirty="0"/>
              <a:t> multistage </a:t>
            </a:r>
            <a:r>
              <a:rPr lang="en-US" sz="2000" dirty="0" err="1"/>
              <a:t>adalah</a:t>
            </a:r>
            <a:r>
              <a:rPr lang="en-US" sz="2000" dirty="0"/>
              <a:t> </a:t>
            </a:r>
            <a:r>
              <a:rPr lang="en-US" sz="2000" dirty="0" err="1"/>
              <a:t>masalah</a:t>
            </a:r>
            <a:r>
              <a:rPr lang="en-US" sz="2000" dirty="0"/>
              <a:t> di mana </a:t>
            </a:r>
            <a:r>
              <a:rPr lang="en-US" sz="2000" dirty="0" err="1"/>
              <a:t>keputusan</a:t>
            </a:r>
            <a:r>
              <a:rPr lang="en-US" sz="2000" dirty="0"/>
              <a:t> yang optimal </a:t>
            </a:r>
            <a:r>
              <a:rPr lang="en-US" sz="2000" dirty="0" err="1"/>
              <a:t>harus</a:t>
            </a:r>
            <a:r>
              <a:rPr lang="en-US" sz="2000" dirty="0"/>
              <a:t> </a:t>
            </a:r>
            <a:r>
              <a:rPr lang="en-US" sz="2000" dirty="0" err="1"/>
              <a:t>dilakukan</a:t>
            </a:r>
            <a:r>
              <a:rPr lang="en-US" sz="2000" dirty="0"/>
              <a:t> </a:t>
            </a:r>
            <a:r>
              <a:rPr lang="en-US" sz="2000" dirty="0" err="1"/>
              <a:t>selama</a:t>
            </a:r>
            <a:r>
              <a:rPr lang="en-US" sz="2000" dirty="0"/>
              <a:t> </a:t>
            </a:r>
            <a:r>
              <a:rPr lang="en-US" sz="2000" dirty="0" err="1"/>
              <a:t>beberapa</a:t>
            </a:r>
            <a:r>
              <a:rPr lang="en-US" sz="2000" dirty="0"/>
              <a:t> </a:t>
            </a:r>
            <a:r>
              <a:rPr lang="en-US" sz="2000" dirty="0" err="1"/>
              <a:t>tahapan</a:t>
            </a:r>
            <a:r>
              <a:rPr lang="en-US" sz="2000" dirty="0"/>
              <a:t>. </a:t>
            </a:r>
            <a:r>
              <a:rPr lang="en-US" sz="2000" dirty="0" err="1"/>
              <a:t>Tahapannya</a:t>
            </a:r>
            <a:r>
              <a:rPr lang="en-US" sz="2000" dirty="0"/>
              <a:t> </a:t>
            </a:r>
            <a:r>
              <a:rPr lang="en-US" sz="2000" dirty="0" err="1"/>
              <a:t>mungkin</a:t>
            </a:r>
            <a:r>
              <a:rPr lang="en-US" sz="2000" dirty="0"/>
              <a:t> </a:t>
            </a:r>
            <a:r>
              <a:rPr lang="en-US" sz="2000" dirty="0" err="1"/>
              <a:t>berbeda</a:t>
            </a:r>
            <a:r>
              <a:rPr lang="en-US" sz="2000" dirty="0"/>
              <a:t> </a:t>
            </a:r>
            <a:r>
              <a:rPr lang="en-US" sz="2000" dirty="0" err="1"/>
              <a:t>waktu</a:t>
            </a:r>
            <a:r>
              <a:rPr lang="en-US" sz="2000" dirty="0"/>
              <a:t>, </a:t>
            </a:r>
            <a:r>
              <a:rPr lang="en-US" sz="2000" dirty="0" err="1"/>
              <a:t>ruang</a:t>
            </a:r>
            <a:r>
              <a:rPr lang="en-US" sz="2000" dirty="0"/>
              <a:t> yang </a:t>
            </a:r>
            <a:r>
              <a:rPr lang="en-US" sz="2000" dirty="0" err="1"/>
              <a:t>berbeda</a:t>
            </a:r>
            <a:r>
              <a:rPr lang="en-US" sz="2000" dirty="0"/>
              <a:t>, </a:t>
            </a:r>
            <a:r>
              <a:rPr lang="en-US" sz="2000" dirty="0" err="1"/>
              <a:t>tingkat</a:t>
            </a:r>
            <a:r>
              <a:rPr lang="en-US" sz="2000" dirty="0"/>
              <a:t> yang </a:t>
            </a:r>
            <a:r>
              <a:rPr lang="en-US" sz="2000" dirty="0" err="1"/>
              <a:t>berbeda</a:t>
            </a:r>
            <a:r>
              <a:rPr lang="en-US" sz="2000" dirty="0"/>
              <a:t>, </a:t>
            </a:r>
            <a:r>
              <a:rPr lang="en-US" sz="2000" dirty="0" err="1"/>
              <a:t>dll</a:t>
            </a:r>
            <a:r>
              <a:rPr lang="en-US" sz="2000" dirty="0"/>
              <a:t>. </a:t>
            </a:r>
            <a:r>
              <a:rPr lang="en-US" sz="2000" dirty="0" err="1"/>
              <a:t>Poin</a:t>
            </a:r>
            <a:r>
              <a:rPr lang="en-US" sz="2000" dirty="0"/>
              <a:t> </a:t>
            </a:r>
            <a:r>
              <a:rPr lang="en-US" sz="2000" dirty="0" err="1"/>
              <a:t>pentingnya</a:t>
            </a:r>
            <a:r>
              <a:rPr lang="en-US" sz="2000" dirty="0"/>
              <a:t> </a:t>
            </a:r>
            <a:r>
              <a:rPr lang="en-US" sz="2000" dirty="0" err="1"/>
              <a:t>adalah</a:t>
            </a:r>
            <a:r>
              <a:rPr lang="en-US" sz="2000" dirty="0"/>
              <a:t> </a:t>
            </a:r>
            <a:r>
              <a:rPr lang="en-US" sz="2000" dirty="0" err="1"/>
              <a:t>bahwa</a:t>
            </a:r>
            <a:r>
              <a:rPr lang="en-US" sz="2000" dirty="0"/>
              <a:t> output </a:t>
            </a:r>
            <a:r>
              <a:rPr lang="en-US" sz="2000" dirty="0" err="1"/>
              <a:t>dari</a:t>
            </a:r>
            <a:r>
              <a:rPr lang="en-US" sz="2000" dirty="0"/>
              <a:t> </a:t>
            </a:r>
            <a:r>
              <a:rPr lang="en-US" sz="2000" dirty="0" err="1"/>
              <a:t>setiap</a:t>
            </a:r>
            <a:r>
              <a:rPr lang="en-US" sz="2000" dirty="0"/>
              <a:t> </a:t>
            </a:r>
            <a:r>
              <a:rPr lang="en-US" sz="2000" dirty="0" err="1"/>
              <a:t>tahap</a:t>
            </a:r>
            <a:r>
              <a:rPr lang="en-US" sz="2000" dirty="0"/>
              <a:t> </a:t>
            </a:r>
            <a:r>
              <a:rPr lang="en-US" sz="2000" dirty="0" err="1"/>
              <a:t>adalah</a:t>
            </a:r>
            <a:r>
              <a:rPr lang="en-US" sz="2000" dirty="0"/>
              <a:t> </a:t>
            </a:r>
            <a:r>
              <a:rPr lang="en-US" sz="2000" dirty="0" err="1"/>
              <a:t>masukan</a:t>
            </a:r>
            <a:r>
              <a:rPr lang="en-US" sz="2000" dirty="0"/>
              <a:t> </a:t>
            </a:r>
            <a:r>
              <a:rPr lang="en-US" sz="2000" dirty="0" err="1"/>
              <a:t>untuk</a:t>
            </a:r>
            <a:r>
              <a:rPr lang="en-US" sz="2000" dirty="0"/>
              <a:t> </a:t>
            </a:r>
            <a:r>
              <a:rPr lang="en-US" sz="2000" dirty="0" err="1"/>
              <a:t>ke</a:t>
            </a:r>
            <a:r>
              <a:rPr lang="en-US" sz="2000" dirty="0"/>
              <a:t> </a:t>
            </a:r>
            <a:r>
              <a:rPr lang="en-US" sz="2000" dirty="0" err="1"/>
              <a:t>tahap</a:t>
            </a:r>
            <a:r>
              <a:rPr lang="en-US" sz="2000" dirty="0"/>
              <a:t> serial </a:t>
            </a:r>
            <a:r>
              <a:rPr lang="en-US" sz="2000" dirty="0" err="1"/>
              <a:t>berikutnya</a:t>
            </a:r>
            <a:endParaRPr lang="en-US" sz="2000" dirty="0"/>
          </a:p>
        </p:txBody>
      </p:sp>
    </p:spTree>
    <p:extLst>
      <p:ext uri="{BB962C8B-B14F-4D97-AF65-F5344CB8AC3E}">
        <p14:creationId xmlns:p14="http://schemas.microsoft.com/office/powerpoint/2010/main" val="31315569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4125" y="711446"/>
            <a:ext cx="8933688" cy="369332"/>
          </a:xfrm>
          <a:prstGeom prst="rect">
            <a:avLst/>
          </a:prstGeom>
        </p:spPr>
        <p:txBody>
          <a:bodyPr wrap="square">
            <a:spAutoFit/>
          </a:bodyPr>
          <a:lstStyle/>
          <a:p>
            <a:endParaRPr lang="en-ID" dirty="0">
              <a:solidFill>
                <a:srgbClr val="000000"/>
              </a:solidFill>
              <a:latin typeface="AdvGTIMES-R"/>
            </a:endParaRPr>
          </a:p>
        </p:txBody>
      </p:sp>
      <p:sp>
        <p:nvSpPr>
          <p:cNvPr id="4" name="Rectangle 3"/>
          <p:cNvSpPr/>
          <p:nvPr/>
        </p:nvSpPr>
        <p:spPr>
          <a:xfrm>
            <a:off x="382517" y="295947"/>
            <a:ext cx="8781043" cy="1200329"/>
          </a:xfrm>
          <a:prstGeom prst="rect">
            <a:avLst/>
          </a:prstGeom>
        </p:spPr>
        <p:txBody>
          <a:bodyPr wrap="square">
            <a:spAutoFit/>
          </a:bodyPr>
          <a:lstStyle/>
          <a:p>
            <a:r>
              <a:rPr lang="en-ID" dirty="0" err="1">
                <a:solidFill>
                  <a:srgbClr val="000000"/>
                </a:solidFill>
                <a:latin typeface="AdvGTIMES-R"/>
              </a:rPr>
              <a:t>Fungsi</a:t>
            </a:r>
            <a:r>
              <a:rPr lang="en-ID" dirty="0">
                <a:solidFill>
                  <a:srgbClr val="000000"/>
                </a:solidFill>
                <a:latin typeface="AdvGTIMES-R"/>
              </a:rPr>
              <a:t> </a:t>
            </a:r>
            <a:r>
              <a:rPr lang="en-ID" dirty="0" err="1">
                <a:solidFill>
                  <a:srgbClr val="000000"/>
                </a:solidFill>
                <a:latin typeface="AdvGTIMES-R"/>
              </a:rPr>
              <a:t>objektif</a:t>
            </a:r>
            <a:r>
              <a:rPr lang="en-ID" dirty="0">
                <a:solidFill>
                  <a:srgbClr val="000000"/>
                </a:solidFill>
                <a:latin typeface="AdvGTIMES-R"/>
              </a:rPr>
              <a:t> </a:t>
            </a:r>
            <a:r>
              <a:rPr lang="en-ID" dirty="0" err="1">
                <a:solidFill>
                  <a:srgbClr val="000000"/>
                </a:solidFill>
                <a:latin typeface="AdvGTIMES-R"/>
              </a:rPr>
              <a:t>keseluruhan</a:t>
            </a:r>
            <a:r>
              <a:rPr lang="en-ID" dirty="0">
                <a:solidFill>
                  <a:srgbClr val="000000"/>
                </a:solidFill>
                <a:latin typeface="AdvGTIMES-R"/>
              </a:rPr>
              <a:t> </a:t>
            </a:r>
            <a:r>
              <a:rPr lang="en-ID" dirty="0" err="1">
                <a:solidFill>
                  <a:srgbClr val="000000"/>
                </a:solidFill>
                <a:latin typeface="AdvGTIMES-R"/>
              </a:rPr>
              <a:t>harus</a:t>
            </a:r>
            <a:r>
              <a:rPr lang="en-ID" dirty="0">
                <a:solidFill>
                  <a:srgbClr val="000000"/>
                </a:solidFill>
                <a:latin typeface="AdvGTIMES-R"/>
              </a:rPr>
              <a:t> </a:t>
            </a:r>
            <a:r>
              <a:rPr lang="en-ID" dirty="0" err="1">
                <a:solidFill>
                  <a:srgbClr val="000000"/>
                </a:solidFill>
                <a:latin typeface="AdvGTIMES-R"/>
              </a:rPr>
              <a:t>dioptimalkan</a:t>
            </a:r>
            <a:r>
              <a:rPr lang="en-ID" dirty="0">
                <a:solidFill>
                  <a:srgbClr val="000000"/>
                </a:solidFill>
                <a:latin typeface="AdvGTIMES-R"/>
              </a:rPr>
              <a:t> </a:t>
            </a:r>
            <a:r>
              <a:rPr lang="en-ID" dirty="0" err="1">
                <a:solidFill>
                  <a:srgbClr val="000000"/>
                </a:solidFill>
                <a:latin typeface="AdvGTIMES-R"/>
              </a:rPr>
              <a:t>pada</a:t>
            </a:r>
            <a:r>
              <a:rPr lang="en-ID" dirty="0">
                <a:solidFill>
                  <a:srgbClr val="000000"/>
                </a:solidFill>
                <a:latin typeface="AdvGTIMES-R"/>
              </a:rPr>
              <a:t> </a:t>
            </a:r>
            <a:r>
              <a:rPr lang="en-ID" dirty="0" err="1">
                <a:solidFill>
                  <a:srgbClr val="000000"/>
                </a:solidFill>
                <a:latin typeface="AdvGTIMES-R"/>
              </a:rPr>
              <a:t>semua</a:t>
            </a:r>
            <a:r>
              <a:rPr lang="en-ID" dirty="0">
                <a:solidFill>
                  <a:srgbClr val="000000"/>
                </a:solidFill>
                <a:latin typeface="AdvGTIMES-R"/>
              </a:rPr>
              <a:t> </a:t>
            </a:r>
            <a:r>
              <a:rPr lang="en-ID" dirty="0" err="1">
                <a:solidFill>
                  <a:srgbClr val="000000"/>
                </a:solidFill>
                <a:latin typeface="AdvGTIMES-R"/>
              </a:rPr>
              <a:t>tahap</a:t>
            </a:r>
            <a:r>
              <a:rPr lang="en-ID" dirty="0">
                <a:solidFill>
                  <a:srgbClr val="000000"/>
                </a:solidFill>
                <a:latin typeface="AdvGTIMES-R"/>
              </a:rPr>
              <a:t>. </a:t>
            </a:r>
            <a:r>
              <a:rPr lang="en-ID" dirty="0" err="1">
                <a:solidFill>
                  <a:srgbClr val="000000"/>
                </a:solidFill>
                <a:latin typeface="AdvGTIMES-R"/>
              </a:rPr>
              <a:t>Pada</a:t>
            </a:r>
            <a:r>
              <a:rPr lang="en-ID" dirty="0">
                <a:solidFill>
                  <a:srgbClr val="000000"/>
                </a:solidFill>
                <a:latin typeface="AdvGTIMES-R"/>
              </a:rPr>
              <a:t> </a:t>
            </a:r>
            <a:r>
              <a:rPr lang="en-ID" dirty="0" err="1">
                <a:solidFill>
                  <a:srgbClr val="000000"/>
                </a:solidFill>
                <a:latin typeface="AdvGTIMES-R"/>
              </a:rPr>
              <a:t>umumnya</a:t>
            </a:r>
            <a:r>
              <a:rPr lang="en-ID" dirty="0">
                <a:solidFill>
                  <a:srgbClr val="000000"/>
                </a:solidFill>
                <a:latin typeface="AdvGTIMES-R"/>
              </a:rPr>
              <a:t> </a:t>
            </a:r>
            <a:r>
              <a:rPr lang="en-ID" dirty="0" err="1">
                <a:solidFill>
                  <a:srgbClr val="000000"/>
                </a:solidFill>
                <a:latin typeface="AdvGTIMES-R"/>
              </a:rPr>
              <a:t>ini</a:t>
            </a:r>
            <a:r>
              <a:rPr lang="en-ID" dirty="0">
                <a:solidFill>
                  <a:srgbClr val="000000"/>
                </a:solidFill>
                <a:latin typeface="AdvGTIMES-R"/>
              </a:rPr>
              <a:t> </a:t>
            </a:r>
            <a:r>
              <a:rPr lang="en-ID" dirty="0" err="1">
                <a:solidFill>
                  <a:srgbClr val="000000"/>
                </a:solidFill>
                <a:latin typeface="AdvGTIMES-R"/>
              </a:rPr>
              <a:t>sebuah</a:t>
            </a:r>
            <a:r>
              <a:rPr lang="en-ID" dirty="0">
                <a:solidFill>
                  <a:srgbClr val="000000"/>
                </a:solidFill>
                <a:latin typeface="AdvGTIMES-R"/>
              </a:rPr>
              <a:t> </a:t>
            </a:r>
            <a:r>
              <a:rPr lang="en-ID" dirty="0" err="1">
                <a:solidFill>
                  <a:srgbClr val="000000"/>
                </a:solidFill>
                <a:latin typeface="AdvGTIMES-R"/>
              </a:rPr>
              <a:t>fungsi</a:t>
            </a:r>
            <a:r>
              <a:rPr lang="en-ID" dirty="0">
                <a:solidFill>
                  <a:srgbClr val="000000"/>
                </a:solidFill>
                <a:latin typeface="AdvGTIMES-R"/>
              </a:rPr>
              <a:t> </a:t>
            </a:r>
            <a:r>
              <a:rPr lang="en-ID" dirty="0" err="1">
                <a:solidFill>
                  <a:srgbClr val="000000"/>
                </a:solidFill>
                <a:latin typeface="AdvGTIMES-R"/>
              </a:rPr>
              <a:t>dari</a:t>
            </a:r>
            <a:r>
              <a:rPr lang="en-ID" dirty="0">
                <a:solidFill>
                  <a:srgbClr val="000000"/>
                </a:solidFill>
                <a:latin typeface="AdvGTIMES-R"/>
              </a:rPr>
              <a:t> </a:t>
            </a:r>
            <a:r>
              <a:rPr lang="en-ID" dirty="0" err="1">
                <a:solidFill>
                  <a:srgbClr val="000000"/>
                </a:solidFill>
                <a:latin typeface="AdvGTIMES-R"/>
              </a:rPr>
              <a:t>variabel</a:t>
            </a:r>
            <a:r>
              <a:rPr lang="en-ID" dirty="0">
                <a:solidFill>
                  <a:srgbClr val="000000"/>
                </a:solidFill>
                <a:latin typeface="AdvGTIMES-R"/>
              </a:rPr>
              <a:t> </a:t>
            </a:r>
            <a:r>
              <a:rPr lang="en-ID" dirty="0" err="1">
                <a:solidFill>
                  <a:srgbClr val="000000"/>
                </a:solidFill>
                <a:latin typeface="AdvGTIMES-R"/>
              </a:rPr>
              <a:t>keputusan</a:t>
            </a:r>
            <a:r>
              <a:rPr lang="en-ID" dirty="0">
                <a:solidFill>
                  <a:srgbClr val="000000"/>
                </a:solidFill>
                <a:latin typeface="AdvGTIMES-R"/>
              </a:rPr>
              <a:t> (xi) </a:t>
            </a:r>
            <a:r>
              <a:rPr lang="en-ID" dirty="0" err="1">
                <a:solidFill>
                  <a:srgbClr val="000000"/>
                </a:solidFill>
                <a:latin typeface="AdvGTIMES-R"/>
              </a:rPr>
              <a:t>dari</a:t>
            </a:r>
            <a:r>
              <a:rPr lang="en-ID" dirty="0">
                <a:solidFill>
                  <a:srgbClr val="000000"/>
                </a:solidFill>
                <a:latin typeface="AdvGTIMES-R"/>
              </a:rPr>
              <a:t> </a:t>
            </a:r>
            <a:r>
              <a:rPr lang="en-ID" dirty="0" err="1">
                <a:solidFill>
                  <a:srgbClr val="000000"/>
                </a:solidFill>
                <a:latin typeface="AdvGTIMES-R"/>
              </a:rPr>
              <a:t>semua</a:t>
            </a:r>
            <a:r>
              <a:rPr lang="en-ID" dirty="0">
                <a:solidFill>
                  <a:srgbClr val="000000"/>
                </a:solidFill>
                <a:latin typeface="AdvGTIMES-R"/>
              </a:rPr>
              <a:t> </a:t>
            </a:r>
            <a:r>
              <a:rPr lang="en-ID" dirty="0" err="1">
                <a:solidFill>
                  <a:srgbClr val="000000"/>
                </a:solidFill>
                <a:latin typeface="AdvGTIMES-R"/>
              </a:rPr>
              <a:t>tahap</a:t>
            </a:r>
            <a:r>
              <a:rPr lang="en-ID" dirty="0">
                <a:solidFill>
                  <a:srgbClr val="000000"/>
                </a:solidFill>
                <a:latin typeface="AdvGTIMES-R"/>
              </a:rPr>
              <a:t>. </a:t>
            </a:r>
            <a:r>
              <a:rPr lang="en-ID" dirty="0" err="1">
                <a:solidFill>
                  <a:srgbClr val="000000"/>
                </a:solidFill>
                <a:latin typeface="AdvGTIMES-R"/>
              </a:rPr>
              <a:t>Fakta</a:t>
            </a:r>
            <a:r>
              <a:rPr lang="en-ID" dirty="0">
                <a:solidFill>
                  <a:srgbClr val="000000"/>
                </a:solidFill>
                <a:latin typeface="AdvGTIMES-R"/>
              </a:rPr>
              <a:t> </a:t>
            </a:r>
            <a:r>
              <a:rPr lang="en-ID" dirty="0" err="1">
                <a:solidFill>
                  <a:srgbClr val="000000"/>
                </a:solidFill>
                <a:latin typeface="AdvGTIMES-R"/>
              </a:rPr>
              <a:t>penting</a:t>
            </a:r>
            <a:r>
              <a:rPr lang="en-ID" dirty="0">
                <a:solidFill>
                  <a:srgbClr val="000000"/>
                </a:solidFill>
                <a:latin typeface="AdvGTIMES-R"/>
              </a:rPr>
              <a:t> </a:t>
            </a:r>
            <a:r>
              <a:rPr lang="en-ID" dirty="0" err="1">
                <a:solidFill>
                  <a:srgbClr val="000000"/>
                </a:solidFill>
                <a:latin typeface="AdvGTIMES-R"/>
              </a:rPr>
              <a:t>adalah</a:t>
            </a:r>
            <a:r>
              <a:rPr lang="en-ID" dirty="0">
                <a:solidFill>
                  <a:srgbClr val="000000"/>
                </a:solidFill>
                <a:latin typeface="AdvGTIMES-R"/>
              </a:rPr>
              <a:t> </a:t>
            </a:r>
            <a:r>
              <a:rPr lang="en-ID" dirty="0" err="1">
                <a:solidFill>
                  <a:srgbClr val="000000"/>
                </a:solidFill>
                <a:latin typeface="AdvGTIMES-R"/>
              </a:rPr>
              <a:t>hal</a:t>
            </a:r>
            <a:r>
              <a:rPr lang="en-ID" dirty="0">
                <a:solidFill>
                  <a:srgbClr val="000000"/>
                </a:solidFill>
                <a:latin typeface="AdvGTIMES-R"/>
              </a:rPr>
              <a:t> </a:t>
            </a:r>
            <a:r>
              <a:rPr lang="en-ID" dirty="0" err="1">
                <a:solidFill>
                  <a:srgbClr val="000000"/>
                </a:solidFill>
                <a:latin typeface="AdvGTIMES-R"/>
              </a:rPr>
              <a:t>ini</a:t>
            </a:r>
            <a:r>
              <a:rPr lang="en-ID" dirty="0">
                <a:solidFill>
                  <a:srgbClr val="000000"/>
                </a:solidFill>
                <a:latin typeface="AdvGTIMES-R"/>
              </a:rPr>
              <a:t> </a:t>
            </a:r>
            <a:r>
              <a:rPr lang="en-ID" dirty="0" err="1">
                <a:solidFill>
                  <a:srgbClr val="000000"/>
                </a:solidFill>
                <a:latin typeface="AdvGTIMES-R"/>
              </a:rPr>
              <a:t>tidak</a:t>
            </a:r>
            <a:r>
              <a:rPr lang="en-ID" dirty="0">
                <a:solidFill>
                  <a:srgbClr val="000000"/>
                </a:solidFill>
                <a:latin typeface="AdvGTIMES-R"/>
              </a:rPr>
              <a:t> </a:t>
            </a:r>
            <a:r>
              <a:rPr lang="en-ID" dirty="0" err="1">
                <a:solidFill>
                  <a:srgbClr val="000000"/>
                </a:solidFill>
                <a:latin typeface="AdvGTIMES-R"/>
              </a:rPr>
              <a:t>bisa</a:t>
            </a:r>
            <a:r>
              <a:rPr lang="en-ID" dirty="0">
                <a:solidFill>
                  <a:srgbClr val="000000"/>
                </a:solidFill>
                <a:latin typeface="AdvGTIMES-R"/>
              </a:rPr>
              <a:t> </a:t>
            </a:r>
            <a:r>
              <a:rPr lang="en-ID" dirty="0" err="1">
                <a:solidFill>
                  <a:srgbClr val="000000"/>
                </a:solidFill>
                <a:latin typeface="AdvGTIMES-R"/>
              </a:rPr>
              <a:t>dengan</a:t>
            </a:r>
            <a:r>
              <a:rPr lang="en-ID" dirty="0">
                <a:solidFill>
                  <a:srgbClr val="000000"/>
                </a:solidFill>
                <a:latin typeface="AdvGTIMES-R"/>
              </a:rPr>
              <a:t> </a:t>
            </a:r>
            <a:r>
              <a:rPr lang="en-ID" dirty="0" err="1">
                <a:solidFill>
                  <a:srgbClr val="000000"/>
                </a:solidFill>
                <a:latin typeface="AdvGTIMES-R"/>
              </a:rPr>
              <a:t>mengoptimalkan</a:t>
            </a:r>
            <a:r>
              <a:rPr lang="en-ID" dirty="0">
                <a:solidFill>
                  <a:srgbClr val="000000"/>
                </a:solidFill>
                <a:latin typeface="AdvGTIMES-R"/>
              </a:rPr>
              <a:t> </a:t>
            </a:r>
            <a:r>
              <a:rPr lang="en-ID" dirty="0" err="1">
                <a:solidFill>
                  <a:srgbClr val="000000"/>
                </a:solidFill>
                <a:latin typeface="AdvGTIMES-R"/>
              </a:rPr>
              <a:t>tahap</a:t>
            </a:r>
            <a:r>
              <a:rPr lang="en-ID" dirty="0">
                <a:solidFill>
                  <a:srgbClr val="000000"/>
                </a:solidFill>
                <a:latin typeface="AdvGTIMES-R"/>
              </a:rPr>
              <a:t> </a:t>
            </a:r>
            <a:r>
              <a:rPr lang="en-ID" dirty="0" err="1">
                <a:solidFill>
                  <a:srgbClr val="000000"/>
                </a:solidFill>
                <a:latin typeface="AdvGTIMES-R"/>
              </a:rPr>
              <a:t>pertama</a:t>
            </a:r>
            <a:r>
              <a:rPr lang="en-ID" dirty="0">
                <a:solidFill>
                  <a:srgbClr val="000000"/>
                </a:solidFill>
                <a:latin typeface="AdvGTIMES-R"/>
              </a:rPr>
              <a:t>; </a:t>
            </a:r>
            <a:r>
              <a:rPr lang="en-ID" dirty="0" err="1">
                <a:solidFill>
                  <a:srgbClr val="000000"/>
                </a:solidFill>
                <a:latin typeface="AdvGTIMES-R"/>
              </a:rPr>
              <a:t>bergerak</a:t>
            </a:r>
            <a:r>
              <a:rPr lang="en-ID" dirty="0">
                <a:solidFill>
                  <a:srgbClr val="000000"/>
                </a:solidFill>
                <a:latin typeface="AdvGTIMES-R"/>
              </a:rPr>
              <a:t> </a:t>
            </a:r>
            <a:r>
              <a:rPr lang="en-ID" dirty="0" err="1">
                <a:solidFill>
                  <a:srgbClr val="000000"/>
                </a:solidFill>
                <a:latin typeface="AdvGTIMES-R"/>
              </a:rPr>
              <a:t>maju</a:t>
            </a:r>
            <a:r>
              <a:rPr lang="en-ID" dirty="0">
                <a:solidFill>
                  <a:srgbClr val="000000"/>
                </a:solidFill>
                <a:latin typeface="AdvGTIMES-R"/>
              </a:rPr>
              <a:t> </a:t>
            </a:r>
            <a:r>
              <a:rPr lang="en-ID" dirty="0" err="1">
                <a:solidFill>
                  <a:srgbClr val="000000"/>
                </a:solidFill>
                <a:latin typeface="AdvGTIMES-R"/>
              </a:rPr>
              <a:t>menuju</a:t>
            </a:r>
            <a:r>
              <a:rPr lang="en-ID" dirty="0">
                <a:solidFill>
                  <a:srgbClr val="000000"/>
                </a:solidFill>
                <a:latin typeface="AdvGTIMES-R"/>
              </a:rPr>
              <a:t> </a:t>
            </a:r>
            <a:r>
              <a:rPr lang="en-ID" dirty="0" err="1">
                <a:solidFill>
                  <a:srgbClr val="000000"/>
                </a:solidFill>
                <a:latin typeface="AdvGTIMES-R"/>
              </a:rPr>
              <a:t>tahap</a:t>
            </a:r>
            <a:r>
              <a:rPr lang="en-ID" dirty="0">
                <a:solidFill>
                  <a:srgbClr val="000000"/>
                </a:solidFill>
                <a:latin typeface="AdvGTIMES-R"/>
              </a:rPr>
              <a:t> </a:t>
            </a:r>
            <a:r>
              <a:rPr lang="en-ID" dirty="0" err="1">
                <a:solidFill>
                  <a:srgbClr val="000000"/>
                </a:solidFill>
                <a:latin typeface="AdvGTIMES-R"/>
              </a:rPr>
              <a:t>akhir;karena</a:t>
            </a:r>
            <a:r>
              <a:rPr lang="en-ID" dirty="0">
                <a:solidFill>
                  <a:srgbClr val="000000"/>
                </a:solidFill>
                <a:latin typeface="AdvGTIMES-R"/>
              </a:rPr>
              <a:t> </a:t>
            </a:r>
            <a:r>
              <a:rPr lang="en-ID" dirty="0" err="1">
                <a:solidFill>
                  <a:srgbClr val="000000"/>
                </a:solidFill>
                <a:latin typeface="AdvGTIMES-R"/>
              </a:rPr>
              <a:t>mungkin</a:t>
            </a:r>
            <a:r>
              <a:rPr lang="en-ID" dirty="0">
                <a:solidFill>
                  <a:srgbClr val="000000"/>
                </a:solidFill>
                <a:latin typeface="AdvGTIMES-R"/>
              </a:rPr>
              <a:t> </a:t>
            </a:r>
            <a:r>
              <a:rPr lang="en-ID" dirty="0" err="1">
                <a:solidFill>
                  <a:srgbClr val="000000"/>
                </a:solidFill>
                <a:latin typeface="AdvGTIMES-R"/>
              </a:rPr>
              <a:t>ada</a:t>
            </a:r>
            <a:r>
              <a:rPr lang="en-ID" dirty="0">
                <a:solidFill>
                  <a:srgbClr val="000000"/>
                </a:solidFill>
                <a:latin typeface="AdvGTIMES-R"/>
              </a:rPr>
              <a:t> </a:t>
            </a:r>
            <a:r>
              <a:rPr lang="en-ID" dirty="0" err="1">
                <a:solidFill>
                  <a:srgbClr val="000000"/>
                </a:solidFill>
                <a:latin typeface="AdvGTIMES-R"/>
              </a:rPr>
              <a:t>beberapa</a:t>
            </a:r>
            <a:r>
              <a:rPr lang="en-ID" dirty="0">
                <a:solidFill>
                  <a:srgbClr val="000000"/>
                </a:solidFill>
                <a:latin typeface="AdvGTIMES-R"/>
              </a:rPr>
              <a:t> </a:t>
            </a:r>
            <a:r>
              <a:rPr lang="en-ID" dirty="0" err="1">
                <a:solidFill>
                  <a:srgbClr val="000000"/>
                </a:solidFill>
                <a:latin typeface="AdvGTIMES-R"/>
              </a:rPr>
              <a:t>korelasi</a:t>
            </a:r>
            <a:r>
              <a:rPr lang="en-ID" dirty="0">
                <a:solidFill>
                  <a:srgbClr val="000000"/>
                </a:solidFill>
                <a:latin typeface="AdvGTIMES-R"/>
              </a:rPr>
              <a:t> </a:t>
            </a:r>
            <a:r>
              <a:rPr lang="en-ID" dirty="0" err="1">
                <a:solidFill>
                  <a:srgbClr val="000000"/>
                </a:solidFill>
                <a:latin typeface="AdvGTIMES-R"/>
              </a:rPr>
              <a:t>antara</a:t>
            </a:r>
            <a:r>
              <a:rPr lang="en-ID" dirty="0">
                <a:solidFill>
                  <a:srgbClr val="000000"/>
                </a:solidFill>
                <a:latin typeface="AdvGTIMES-R"/>
              </a:rPr>
              <a:t> </a:t>
            </a:r>
            <a:r>
              <a:rPr lang="en-ID" dirty="0" err="1">
                <a:solidFill>
                  <a:srgbClr val="000000"/>
                </a:solidFill>
                <a:latin typeface="AdvGTIMES-R"/>
              </a:rPr>
              <a:t>tahapan</a:t>
            </a:r>
            <a:r>
              <a:rPr lang="en-ID" dirty="0">
                <a:solidFill>
                  <a:srgbClr val="000000"/>
                </a:solidFill>
                <a:latin typeface="AdvGTIMES-R"/>
              </a:rPr>
              <a:t> juga.</a:t>
            </a:r>
          </a:p>
        </p:txBody>
      </p:sp>
      <p:sp>
        <p:nvSpPr>
          <p:cNvPr id="5" name="Rectangle 4"/>
          <p:cNvSpPr/>
          <p:nvPr/>
        </p:nvSpPr>
        <p:spPr>
          <a:xfrm>
            <a:off x="382517" y="1576375"/>
            <a:ext cx="8561588" cy="923330"/>
          </a:xfrm>
          <a:prstGeom prst="rect">
            <a:avLst/>
          </a:prstGeom>
        </p:spPr>
        <p:txBody>
          <a:bodyPr wrap="square">
            <a:spAutoFit/>
          </a:bodyPr>
          <a:lstStyle/>
          <a:p>
            <a:r>
              <a:rPr lang="en-ID" dirty="0" err="1">
                <a:solidFill>
                  <a:srgbClr val="000000"/>
                </a:solidFill>
                <a:latin typeface="AdvGTIMES-R"/>
              </a:rPr>
              <a:t>Untuk</a:t>
            </a:r>
            <a:r>
              <a:rPr lang="en-ID" dirty="0">
                <a:solidFill>
                  <a:srgbClr val="000000"/>
                </a:solidFill>
                <a:latin typeface="AdvGTIMES-R"/>
              </a:rPr>
              <a:t> </a:t>
            </a:r>
            <a:r>
              <a:rPr lang="en-ID" dirty="0" err="1">
                <a:solidFill>
                  <a:srgbClr val="000000"/>
                </a:solidFill>
                <a:latin typeface="AdvGTIMES-R"/>
              </a:rPr>
              <a:t>membuat</a:t>
            </a:r>
            <a:r>
              <a:rPr lang="en-ID" dirty="0">
                <a:solidFill>
                  <a:srgbClr val="000000"/>
                </a:solidFill>
                <a:latin typeface="AdvGTIMES-R"/>
              </a:rPr>
              <a:t> </a:t>
            </a:r>
            <a:r>
              <a:rPr lang="en-ID" dirty="0" err="1">
                <a:solidFill>
                  <a:srgbClr val="000000"/>
                </a:solidFill>
                <a:latin typeface="AdvGTIMES-R"/>
              </a:rPr>
              <a:t>masalah</a:t>
            </a:r>
            <a:r>
              <a:rPr lang="en-ID" dirty="0">
                <a:solidFill>
                  <a:srgbClr val="000000"/>
                </a:solidFill>
                <a:latin typeface="AdvGTIMES-R"/>
              </a:rPr>
              <a:t> </a:t>
            </a:r>
            <a:r>
              <a:rPr lang="en-ID" dirty="0" err="1">
                <a:solidFill>
                  <a:srgbClr val="000000"/>
                </a:solidFill>
                <a:latin typeface="AdvGTIMES-R"/>
              </a:rPr>
              <a:t>menjadi</a:t>
            </a:r>
            <a:r>
              <a:rPr lang="en-ID" dirty="0">
                <a:solidFill>
                  <a:srgbClr val="000000"/>
                </a:solidFill>
                <a:latin typeface="AdvGTIMES-R"/>
              </a:rPr>
              <a:t> </a:t>
            </a:r>
            <a:r>
              <a:rPr lang="en-ID" dirty="0" err="1">
                <a:solidFill>
                  <a:srgbClr val="000000"/>
                </a:solidFill>
                <a:latin typeface="AdvGTIMES-R"/>
              </a:rPr>
              <a:t>jelas</a:t>
            </a:r>
            <a:r>
              <a:rPr lang="en-ID" dirty="0">
                <a:solidFill>
                  <a:srgbClr val="000000"/>
                </a:solidFill>
                <a:latin typeface="AdvGTIMES-R"/>
              </a:rPr>
              <a:t>, </a:t>
            </a:r>
            <a:r>
              <a:rPr lang="en-ID" dirty="0" err="1">
                <a:solidFill>
                  <a:srgbClr val="000000"/>
                </a:solidFill>
                <a:latin typeface="AdvGTIMES-R"/>
              </a:rPr>
              <a:t>mari</a:t>
            </a:r>
            <a:r>
              <a:rPr lang="en-ID" dirty="0">
                <a:solidFill>
                  <a:srgbClr val="000000"/>
                </a:solidFill>
                <a:latin typeface="AdvGTIMES-R"/>
              </a:rPr>
              <a:t> </a:t>
            </a:r>
            <a:r>
              <a:rPr lang="en-ID" dirty="0" err="1">
                <a:solidFill>
                  <a:srgbClr val="000000"/>
                </a:solidFill>
                <a:latin typeface="AdvGTIMES-R"/>
              </a:rPr>
              <a:t>kita</a:t>
            </a:r>
            <a:r>
              <a:rPr lang="en-ID" dirty="0">
                <a:solidFill>
                  <a:srgbClr val="000000"/>
                </a:solidFill>
                <a:latin typeface="AdvGTIMES-R"/>
              </a:rPr>
              <a:t> </a:t>
            </a:r>
            <a:r>
              <a:rPr lang="en-ID" dirty="0" err="1">
                <a:solidFill>
                  <a:srgbClr val="000000"/>
                </a:solidFill>
                <a:latin typeface="AdvGTIMES-R"/>
              </a:rPr>
              <a:t>ungkapkan</a:t>
            </a:r>
            <a:r>
              <a:rPr lang="en-ID" dirty="0">
                <a:solidFill>
                  <a:srgbClr val="000000"/>
                </a:solidFill>
                <a:latin typeface="AdvGTIMES-R"/>
              </a:rPr>
              <a:t> </a:t>
            </a:r>
            <a:r>
              <a:rPr lang="en-ID" dirty="0" err="1">
                <a:solidFill>
                  <a:srgbClr val="000000"/>
                </a:solidFill>
                <a:latin typeface="AdvGTIMES-R"/>
              </a:rPr>
              <a:t>contoh</a:t>
            </a:r>
            <a:r>
              <a:rPr lang="en-ID" dirty="0">
                <a:solidFill>
                  <a:srgbClr val="000000"/>
                </a:solidFill>
                <a:latin typeface="AdvGTIMES-R"/>
              </a:rPr>
              <a:t> </a:t>
            </a:r>
            <a:r>
              <a:rPr lang="en-ID" dirty="0" err="1">
                <a:solidFill>
                  <a:srgbClr val="000000"/>
                </a:solidFill>
                <a:latin typeface="AdvGTIMES-R"/>
              </a:rPr>
              <a:t>sistem</a:t>
            </a:r>
            <a:r>
              <a:rPr lang="en-ID" dirty="0">
                <a:solidFill>
                  <a:srgbClr val="000000"/>
                </a:solidFill>
                <a:latin typeface="AdvGTIMES-R"/>
              </a:rPr>
              <a:t> </a:t>
            </a:r>
            <a:r>
              <a:rPr lang="en-ID" dirty="0" err="1">
                <a:solidFill>
                  <a:srgbClr val="000000"/>
                </a:solidFill>
                <a:latin typeface="AdvGTIMES-R"/>
              </a:rPr>
              <a:t>tenaga</a:t>
            </a:r>
            <a:r>
              <a:rPr lang="en-ID" dirty="0">
                <a:solidFill>
                  <a:srgbClr val="000000"/>
                </a:solidFill>
                <a:latin typeface="AdvGTIMES-R"/>
              </a:rPr>
              <a:t>. </a:t>
            </a:r>
            <a:r>
              <a:rPr lang="en-ID" dirty="0" err="1">
                <a:solidFill>
                  <a:srgbClr val="000000"/>
                </a:solidFill>
                <a:latin typeface="AdvGTIMES-R"/>
              </a:rPr>
              <a:t>Misalkan</a:t>
            </a:r>
            <a:r>
              <a:rPr lang="en-ID" dirty="0">
                <a:solidFill>
                  <a:srgbClr val="000000"/>
                </a:solidFill>
                <a:latin typeface="AdvGTIMES-R"/>
              </a:rPr>
              <a:t> </a:t>
            </a:r>
            <a:r>
              <a:rPr lang="en-ID" dirty="0" err="1">
                <a:solidFill>
                  <a:srgbClr val="000000"/>
                </a:solidFill>
                <a:latin typeface="AdvGTIMES-R"/>
              </a:rPr>
              <a:t>kita</a:t>
            </a:r>
            <a:r>
              <a:rPr lang="en-ID" dirty="0">
                <a:solidFill>
                  <a:srgbClr val="000000"/>
                </a:solidFill>
                <a:latin typeface="AdvGTIMES-R"/>
              </a:rPr>
              <a:t> </a:t>
            </a:r>
            <a:r>
              <a:rPr lang="en-ID" dirty="0" err="1">
                <a:solidFill>
                  <a:srgbClr val="000000"/>
                </a:solidFill>
                <a:latin typeface="AdvGTIMES-R"/>
              </a:rPr>
              <a:t>akan</a:t>
            </a:r>
            <a:r>
              <a:rPr lang="en-ID" dirty="0">
                <a:solidFill>
                  <a:srgbClr val="000000"/>
                </a:solidFill>
                <a:latin typeface="AdvGTIMES-R"/>
              </a:rPr>
              <a:t> </a:t>
            </a:r>
            <a:r>
              <a:rPr lang="en-ID" dirty="0" err="1">
                <a:solidFill>
                  <a:srgbClr val="000000"/>
                </a:solidFill>
                <a:latin typeface="AdvGTIMES-R"/>
              </a:rPr>
              <a:t>meminimalkan</a:t>
            </a:r>
            <a:r>
              <a:rPr lang="en-ID" dirty="0">
                <a:solidFill>
                  <a:srgbClr val="000000"/>
                </a:solidFill>
                <a:latin typeface="AdvGTIMES-R"/>
              </a:rPr>
              <a:t> </a:t>
            </a:r>
            <a:r>
              <a:rPr lang="en-ID" dirty="0" err="1">
                <a:solidFill>
                  <a:srgbClr val="000000"/>
                </a:solidFill>
                <a:latin typeface="AdvGTIMES-R"/>
              </a:rPr>
              <a:t>biaya</a:t>
            </a:r>
            <a:r>
              <a:rPr lang="en-ID" dirty="0">
                <a:solidFill>
                  <a:srgbClr val="000000"/>
                </a:solidFill>
                <a:latin typeface="AdvGTIMES-R"/>
              </a:rPr>
              <a:t> </a:t>
            </a:r>
            <a:r>
              <a:rPr lang="en-ID" dirty="0" err="1">
                <a:solidFill>
                  <a:srgbClr val="000000"/>
                </a:solidFill>
                <a:latin typeface="AdvGTIMES-R"/>
              </a:rPr>
              <a:t>pembangkitan</a:t>
            </a:r>
            <a:r>
              <a:rPr lang="en-ID" dirty="0">
                <a:solidFill>
                  <a:srgbClr val="000000"/>
                </a:solidFill>
                <a:latin typeface="AdvGTIMES-R"/>
              </a:rPr>
              <a:t> </a:t>
            </a:r>
            <a:r>
              <a:rPr lang="en-ID" dirty="0" err="1">
                <a:solidFill>
                  <a:srgbClr val="000000"/>
                </a:solidFill>
                <a:latin typeface="AdvGTIMES-R"/>
              </a:rPr>
              <a:t>sistem</a:t>
            </a:r>
            <a:r>
              <a:rPr lang="en-ID" dirty="0">
                <a:solidFill>
                  <a:srgbClr val="000000"/>
                </a:solidFill>
                <a:latin typeface="AdvGTIMES-R"/>
              </a:rPr>
              <a:t> </a:t>
            </a:r>
            <a:r>
              <a:rPr lang="en-ID" dirty="0" err="1">
                <a:solidFill>
                  <a:srgbClr val="000000"/>
                </a:solidFill>
                <a:latin typeface="AdvGTIMES-R"/>
              </a:rPr>
              <a:t>tenaga</a:t>
            </a:r>
            <a:r>
              <a:rPr lang="en-ID" dirty="0">
                <a:solidFill>
                  <a:srgbClr val="000000"/>
                </a:solidFill>
                <a:latin typeface="AdvGTIMES-R"/>
              </a:rPr>
              <a:t> </a:t>
            </a:r>
            <a:r>
              <a:rPr lang="en-ID" dirty="0" err="1">
                <a:solidFill>
                  <a:srgbClr val="000000"/>
                </a:solidFill>
                <a:latin typeface="AdvGTIMES-R"/>
              </a:rPr>
              <a:t>selama</a:t>
            </a:r>
            <a:r>
              <a:rPr lang="en-ID" dirty="0">
                <a:solidFill>
                  <a:srgbClr val="000000"/>
                </a:solidFill>
                <a:latin typeface="AdvGTIMES-R"/>
              </a:rPr>
              <a:t> </a:t>
            </a:r>
            <a:r>
              <a:rPr lang="en-ID" dirty="0" err="1">
                <a:solidFill>
                  <a:srgbClr val="000000"/>
                </a:solidFill>
                <a:latin typeface="AdvGTIMES-R"/>
              </a:rPr>
              <a:t>periode</a:t>
            </a:r>
            <a:r>
              <a:rPr lang="en-ID" dirty="0">
                <a:solidFill>
                  <a:srgbClr val="000000"/>
                </a:solidFill>
                <a:latin typeface="AdvGTIMES-R"/>
              </a:rPr>
              <a:t> 24 jam. </a:t>
            </a:r>
            <a:r>
              <a:rPr lang="en-ID" dirty="0" err="1">
                <a:solidFill>
                  <a:srgbClr val="000000"/>
                </a:solidFill>
                <a:latin typeface="AdvGTIMES-R"/>
              </a:rPr>
              <a:t>Beberapa</a:t>
            </a:r>
            <a:r>
              <a:rPr lang="en-ID" dirty="0">
                <a:solidFill>
                  <a:srgbClr val="000000"/>
                </a:solidFill>
                <a:latin typeface="AdvGTIMES-R"/>
              </a:rPr>
              <a:t> </a:t>
            </a:r>
            <a:r>
              <a:rPr lang="en-ID" dirty="0" err="1">
                <a:solidFill>
                  <a:srgbClr val="000000"/>
                </a:solidFill>
                <a:latin typeface="AdvGTIMES-R"/>
              </a:rPr>
              <a:t>informasi</a:t>
            </a:r>
            <a:r>
              <a:rPr lang="en-ID" dirty="0">
                <a:solidFill>
                  <a:srgbClr val="000000"/>
                </a:solidFill>
                <a:latin typeface="AdvGTIMES-R"/>
              </a:rPr>
              <a:t> </a:t>
            </a:r>
            <a:r>
              <a:rPr lang="en-ID" dirty="0" err="1">
                <a:solidFill>
                  <a:srgbClr val="000000"/>
                </a:solidFill>
                <a:latin typeface="AdvGTIMES-R"/>
              </a:rPr>
              <a:t>adalah</a:t>
            </a:r>
            <a:r>
              <a:rPr lang="en-ID" dirty="0">
                <a:solidFill>
                  <a:srgbClr val="000000"/>
                </a:solidFill>
                <a:latin typeface="AdvGTIMES-R"/>
              </a:rPr>
              <a:t> </a:t>
            </a:r>
            <a:r>
              <a:rPr lang="en-ID" dirty="0" err="1">
                <a:solidFill>
                  <a:srgbClr val="000000"/>
                </a:solidFill>
                <a:latin typeface="AdvGTIMES-R"/>
              </a:rPr>
              <a:t>sebagai</a:t>
            </a:r>
            <a:r>
              <a:rPr lang="en-ID" dirty="0">
                <a:solidFill>
                  <a:srgbClr val="000000"/>
                </a:solidFill>
                <a:latin typeface="AdvGTIMES-R"/>
              </a:rPr>
              <a:t> </a:t>
            </a:r>
            <a:r>
              <a:rPr lang="en-ID" dirty="0" err="1">
                <a:solidFill>
                  <a:srgbClr val="000000"/>
                </a:solidFill>
                <a:latin typeface="AdvGTIMES-R"/>
              </a:rPr>
              <a:t>berikut</a:t>
            </a:r>
            <a:endParaRPr lang="en-ID" dirty="0">
              <a:solidFill>
                <a:srgbClr val="000000"/>
              </a:solidFill>
              <a:latin typeface="AdvGTIMES-R"/>
            </a:endParaRPr>
          </a:p>
        </p:txBody>
      </p:sp>
      <p:sp>
        <p:nvSpPr>
          <p:cNvPr id="6" name="Date Placeholder 5"/>
          <p:cNvSpPr>
            <a:spLocks noGrp="1"/>
          </p:cNvSpPr>
          <p:nvPr>
            <p:ph type="dt" sz="half" idx="10"/>
          </p:nvPr>
        </p:nvSpPr>
        <p:spPr/>
        <p:txBody>
          <a:bodyPr/>
          <a:lstStyle/>
          <a:p>
            <a:fld id="{FD0C6AFA-2FBA-4AE7-9B3E-3A019181AE94}" type="datetime9">
              <a:rPr lang="en-US" smtClean="0"/>
              <a:t>10/18/2017 1:14:56 PM</a:t>
            </a:fld>
            <a:endParaRPr lang="en-US"/>
          </a:p>
        </p:txBody>
      </p:sp>
      <p:sp>
        <p:nvSpPr>
          <p:cNvPr id="7" name="Slide Number Placeholder 6"/>
          <p:cNvSpPr>
            <a:spLocks noGrp="1"/>
          </p:cNvSpPr>
          <p:nvPr>
            <p:ph type="sldNum" sz="quarter" idx="12"/>
          </p:nvPr>
        </p:nvSpPr>
        <p:spPr/>
        <p:txBody>
          <a:bodyPr/>
          <a:lstStyle/>
          <a:p>
            <a:fld id="{C7448EEC-1D14-4DD9-B8EB-772171F61A1D}" type="slidenum">
              <a:rPr lang="en-US" smtClean="0"/>
              <a:t>46</a:t>
            </a:fld>
            <a:endParaRPr lang="en-US"/>
          </a:p>
        </p:txBody>
      </p:sp>
      <p:sp>
        <p:nvSpPr>
          <p:cNvPr id="8" name="Rectangle 7"/>
          <p:cNvSpPr/>
          <p:nvPr/>
        </p:nvSpPr>
        <p:spPr>
          <a:xfrm>
            <a:off x="403608" y="2433025"/>
            <a:ext cx="8759952" cy="2031325"/>
          </a:xfrm>
          <a:prstGeom prst="rect">
            <a:avLst/>
          </a:prstGeom>
        </p:spPr>
        <p:txBody>
          <a:bodyPr wrap="square">
            <a:spAutoFit/>
          </a:bodyPr>
          <a:lstStyle/>
          <a:p>
            <a:pPr marL="285750" indent="-285750">
              <a:buFont typeface="Arial" panose="020B0604020202020204" pitchFamily="34" charset="0"/>
              <a:buChar char="•"/>
            </a:pPr>
            <a:r>
              <a:rPr lang="en-ID" dirty="0">
                <a:solidFill>
                  <a:srgbClr val="000000"/>
                </a:solidFill>
                <a:latin typeface="AdvGTIMES-R"/>
              </a:rPr>
              <a:t>Ada </a:t>
            </a:r>
            <a:r>
              <a:rPr lang="en-ID" dirty="0" err="1">
                <a:solidFill>
                  <a:srgbClr val="000000"/>
                </a:solidFill>
                <a:latin typeface="AdvGTIMES-R"/>
              </a:rPr>
              <a:t>empat</a:t>
            </a:r>
            <a:r>
              <a:rPr lang="en-ID" dirty="0">
                <a:solidFill>
                  <a:srgbClr val="000000"/>
                </a:solidFill>
                <a:latin typeface="AdvGTIMES-R"/>
              </a:rPr>
              <a:t> unit </a:t>
            </a:r>
            <a:r>
              <a:rPr lang="en-ID" dirty="0" err="1">
                <a:solidFill>
                  <a:srgbClr val="000000"/>
                </a:solidFill>
                <a:latin typeface="AdvGTIMES-R"/>
              </a:rPr>
              <a:t>pembangkit</a:t>
            </a:r>
            <a:r>
              <a:rPr lang="en-ID" dirty="0">
                <a:solidFill>
                  <a:srgbClr val="000000"/>
                </a:solidFill>
                <a:latin typeface="AdvGTIMES-R"/>
              </a:rPr>
              <a:t> yang </a:t>
            </a:r>
            <a:r>
              <a:rPr lang="en-ID" dirty="0" err="1">
                <a:solidFill>
                  <a:srgbClr val="000000"/>
                </a:solidFill>
                <a:latin typeface="AdvGTIMES-R"/>
              </a:rPr>
              <a:t>tersedia</a:t>
            </a:r>
            <a:r>
              <a:rPr lang="en-ID" dirty="0">
                <a:solidFill>
                  <a:srgbClr val="000000"/>
                </a:solidFill>
                <a:latin typeface="AdvGTIMES-R"/>
              </a:rPr>
              <a:t>; yang </a:t>
            </a:r>
            <a:r>
              <a:rPr lang="en-ID" dirty="0" err="1">
                <a:solidFill>
                  <a:srgbClr val="000000"/>
                </a:solidFill>
                <a:latin typeface="AdvGTIMES-R"/>
              </a:rPr>
              <a:t>masing-masing</a:t>
            </a:r>
            <a:r>
              <a:rPr lang="en-ID" dirty="0">
                <a:solidFill>
                  <a:srgbClr val="000000"/>
                </a:solidFill>
                <a:latin typeface="AdvGTIMES-R"/>
              </a:rPr>
              <a:t> </a:t>
            </a:r>
            <a:r>
              <a:rPr lang="en-ID" dirty="0" err="1">
                <a:solidFill>
                  <a:srgbClr val="000000"/>
                </a:solidFill>
                <a:latin typeface="AdvGTIMES-R"/>
              </a:rPr>
              <a:t>mungkin</a:t>
            </a:r>
            <a:r>
              <a:rPr lang="en-ID" dirty="0">
                <a:solidFill>
                  <a:srgbClr val="000000"/>
                </a:solidFill>
                <a:latin typeface="AdvGTIMES-R"/>
              </a:rPr>
              <a:t> </a:t>
            </a:r>
            <a:r>
              <a:rPr lang="en-ID" dirty="0" err="1">
                <a:solidFill>
                  <a:srgbClr val="000000"/>
                </a:solidFill>
                <a:latin typeface="AdvGTIMES-R"/>
              </a:rPr>
              <a:t>tidak</a:t>
            </a:r>
            <a:r>
              <a:rPr lang="en-ID" dirty="0">
                <a:solidFill>
                  <a:srgbClr val="000000"/>
                </a:solidFill>
                <a:latin typeface="AdvGTIMES-R"/>
              </a:rPr>
              <a:t> </a:t>
            </a:r>
            <a:r>
              <a:rPr lang="en-ID" dirty="0" err="1">
                <a:solidFill>
                  <a:srgbClr val="000000"/>
                </a:solidFill>
                <a:latin typeface="AdvGTIMES-R"/>
              </a:rPr>
              <a:t>aktif</a:t>
            </a:r>
            <a:r>
              <a:rPr lang="en-ID" dirty="0">
                <a:solidFill>
                  <a:srgbClr val="000000"/>
                </a:solidFill>
                <a:latin typeface="AdvGTIMES-R"/>
              </a:rPr>
              <a:t> </a:t>
            </a:r>
            <a:r>
              <a:rPr lang="en-ID" dirty="0" err="1">
                <a:solidFill>
                  <a:srgbClr val="000000"/>
                </a:solidFill>
                <a:latin typeface="AdvGTIMES-R"/>
              </a:rPr>
              <a:t>atau</a:t>
            </a:r>
            <a:r>
              <a:rPr lang="en-ID" dirty="0">
                <a:solidFill>
                  <a:srgbClr val="000000"/>
                </a:solidFill>
                <a:latin typeface="AdvGTIMES-R"/>
              </a:rPr>
              <a:t> </a:t>
            </a:r>
            <a:r>
              <a:rPr lang="en-ID" dirty="0" err="1">
                <a:solidFill>
                  <a:srgbClr val="000000"/>
                </a:solidFill>
                <a:latin typeface="AdvGTIMES-R"/>
              </a:rPr>
              <a:t>aktif</a:t>
            </a:r>
            <a:r>
              <a:rPr lang="en-ID" dirty="0">
                <a:solidFill>
                  <a:srgbClr val="000000"/>
                </a:solidFill>
                <a:latin typeface="AdvGTIMES-R"/>
              </a:rPr>
              <a:t> (</a:t>
            </a:r>
            <a:r>
              <a:rPr lang="en-ID" dirty="0" err="1">
                <a:solidFill>
                  <a:srgbClr val="000000"/>
                </a:solidFill>
                <a:latin typeface="AdvGTIMES-R"/>
              </a:rPr>
              <a:t>sehingga</a:t>
            </a:r>
            <a:r>
              <a:rPr lang="en-ID" dirty="0">
                <a:solidFill>
                  <a:srgbClr val="000000"/>
                </a:solidFill>
                <a:latin typeface="AdvGTIMES-R"/>
              </a:rPr>
              <a:t> </a:t>
            </a:r>
            <a:r>
              <a:rPr lang="en-ID" dirty="0" err="1">
                <a:solidFill>
                  <a:srgbClr val="000000"/>
                </a:solidFill>
                <a:latin typeface="AdvGTIMES-R"/>
              </a:rPr>
              <a:t>berbagai</a:t>
            </a:r>
            <a:r>
              <a:rPr lang="en-ID" dirty="0">
                <a:solidFill>
                  <a:srgbClr val="000000"/>
                </a:solidFill>
                <a:latin typeface="AdvGTIMES-R"/>
              </a:rPr>
              <a:t> </a:t>
            </a:r>
            <a:r>
              <a:rPr lang="en-ID" dirty="0" err="1">
                <a:solidFill>
                  <a:srgbClr val="000000"/>
                </a:solidFill>
                <a:latin typeface="AdvGTIMES-R"/>
              </a:rPr>
              <a:t>kombinasi</a:t>
            </a:r>
            <a:r>
              <a:rPr lang="en-ID" dirty="0">
                <a:solidFill>
                  <a:srgbClr val="000000"/>
                </a:solidFill>
                <a:latin typeface="AdvGTIMES-R"/>
              </a:rPr>
              <a:t> </a:t>
            </a:r>
            <a:r>
              <a:rPr lang="en-ID" dirty="0" err="1">
                <a:solidFill>
                  <a:srgbClr val="000000"/>
                </a:solidFill>
                <a:latin typeface="AdvGTIMES-R"/>
              </a:rPr>
              <a:t>mungkin</a:t>
            </a:r>
            <a:r>
              <a:rPr lang="en-ID" dirty="0">
                <a:solidFill>
                  <a:srgbClr val="000000"/>
                </a:solidFill>
                <a:latin typeface="AdvGTIMES-R"/>
              </a:rPr>
              <a:t> </a:t>
            </a:r>
            <a:r>
              <a:rPr lang="en-ID" dirty="0" err="1">
                <a:solidFill>
                  <a:srgbClr val="000000"/>
                </a:solidFill>
                <a:latin typeface="AdvGTIMES-R"/>
              </a:rPr>
              <a:t>terjadi</a:t>
            </a:r>
            <a:r>
              <a:rPr lang="en-ID" dirty="0">
                <a:solidFill>
                  <a:srgbClr val="000000"/>
                </a:solidFill>
                <a:latin typeface="AdvGTIMES-R"/>
              </a:rPr>
              <a:t>, </a:t>
            </a:r>
            <a:r>
              <a:rPr lang="en-ID" dirty="0" err="1">
                <a:solidFill>
                  <a:srgbClr val="000000"/>
                </a:solidFill>
                <a:latin typeface="AdvGTIMES-R"/>
              </a:rPr>
              <a:t>seperti</a:t>
            </a:r>
            <a:r>
              <a:rPr lang="en-ID" dirty="0">
                <a:solidFill>
                  <a:srgbClr val="000000"/>
                </a:solidFill>
                <a:latin typeface="AdvGTIMES-R"/>
              </a:rPr>
              <a:t>, 1111, 1101, 1001, 0011, ...). </a:t>
            </a:r>
            <a:endParaRPr lang="en-ID" dirty="0" smtClean="0">
              <a:solidFill>
                <a:srgbClr val="000000"/>
              </a:solidFill>
              <a:latin typeface="AdvGTIMES-R"/>
            </a:endParaRPr>
          </a:p>
          <a:p>
            <a:pPr marL="285750" indent="-285750">
              <a:buFont typeface="Arial" panose="020B0604020202020204" pitchFamily="34" charset="0"/>
              <a:buChar char="•"/>
            </a:pPr>
            <a:r>
              <a:rPr lang="en-ID" dirty="0" err="1" smtClean="0">
                <a:solidFill>
                  <a:srgbClr val="000000"/>
                </a:solidFill>
                <a:latin typeface="AdvGTIMES-R"/>
              </a:rPr>
              <a:t>Efisiensi</a:t>
            </a:r>
            <a:r>
              <a:rPr lang="en-ID" dirty="0" smtClean="0">
                <a:solidFill>
                  <a:srgbClr val="000000"/>
                </a:solidFill>
                <a:latin typeface="AdvGTIMES-R"/>
              </a:rPr>
              <a:t> </a:t>
            </a:r>
            <a:r>
              <a:rPr lang="en-ID" dirty="0">
                <a:solidFill>
                  <a:srgbClr val="000000"/>
                </a:solidFill>
                <a:latin typeface="AdvGTIMES-R"/>
              </a:rPr>
              <a:t>unit </a:t>
            </a:r>
            <a:r>
              <a:rPr lang="en-ID" dirty="0" err="1">
                <a:solidFill>
                  <a:srgbClr val="000000"/>
                </a:solidFill>
                <a:latin typeface="AdvGTIMES-R"/>
              </a:rPr>
              <a:t>berbeda</a:t>
            </a:r>
            <a:r>
              <a:rPr lang="en-ID" dirty="0">
                <a:solidFill>
                  <a:srgbClr val="000000"/>
                </a:solidFill>
                <a:latin typeface="AdvGTIMES-R"/>
              </a:rPr>
              <a:t>; </a:t>
            </a:r>
            <a:r>
              <a:rPr lang="en-ID" dirty="0" err="1">
                <a:solidFill>
                  <a:srgbClr val="000000"/>
                </a:solidFill>
                <a:latin typeface="AdvGTIMES-R"/>
              </a:rPr>
              <a:t>sehingga</a:t>
            </a:r>
            <a:r>
              <a:rPr lang="en-ID" dirty="0">
                <a:solidFill>
                  <a:srgbClr val="000000"/>
                </a:solidFill>
                <a:latin typeface="AdvGTIMES-R"/>
              </a:rPr>
              <a:t> </a:t>
            </a:r>
            <a:r>
              <a:rPr lang="en-ID" dirty="0" err="1">
                <a:solidFill>
                  <a:srgbClr val="000000"/>
                </a:solidFill>
                <a:latin typeface="AdvGTIMES-R"/>
              </a:rPr>
              <a:t>jika</a:t>
            </a:r>
            <a:r>
              <a:rPr lang="en-ID" dirty="0">
                <a:solidFill>
                  <a:srgbClr val="000000"/>
                </a:solidFill>
                <a:latin typeface="AdvGTIMES-R"/>
              </a:rPr>
              <a:t> </a:t>
            </a:r>
            <a:r>
              <a:rPr lang="en-ID" dirty="0" err="1">
                <a:solidFill>
                  <a:srgbClr val="000000"/>
                </a:solidFill>
                <a:latin typeface="AdvGTIMES-R"/>
              </a:rPr>
              <a:t>beban</a:t>
            </a:r>
            <a:r>
              <a:rPr lang="en-ID" dirty="0">
                <a:solidFill>
                  <a:srgbClr val="000000"/>
                </a:solidFill>
                <a:latin typeface="AdvGTIMES-R"/>
              </a:rPr>
              <a:t> </a:t>
            </a:r>
            <a:r>
              <a:rPr lang="en-ID" dirty="0" err="1">
                <a:solidFill>
                  <a:srgbClr val="000000"/>
                </a:solidFill>
                <a:latin typeface="AdvGTIMES-R"/>
              </a:rPr>
              <a:t>sistem</a:t>
            </a:r>
            <a:r>
              <a:rPr lang="en-ID" dirty="0">
                <a:solidFill>
                  <a:srgbClr val="000000"/>
                </a:solidFill>
                <a:latin typeface="AdvGTIMES-R"/>
              </a:rPr>
              <a:t> </a:t>
            </a:r>
            <a:r>
              <a:rPr lang="en-ID" dirty="0" err="1">
                <a:solidFill>
                  <a:srgbClr val="000000"/>
                </a:solidFill>
                <a:latin typeface="AdvGTIMES-R"/>
              </a:rPr>
              <a:t>rendah</a:t>
            </a:r>
            <a:r>
              <a:rPr lang="en-ID" dirty="0">
                <a:solidFill>
                  <a:srgbClr val="000000"/>
                </a:solidFill>
                <a:latin typeface="AdvGTIMES-R"/>
              </a:rPr>
              <a:t> </a:t>
            </a:r>
            <a:r>
              <a:rPr lang="en-ID" dirty="0" err="1">
                <a:solidFill>
                  <a:srgbClr val="000000"/>
                </a:solidFill>
                <a:latin typeface="AdvGTIMES-R"/>
              </a:rPr>
              <a:t>dan</a:t>
            </a:r>
            <a:r>
              <a:rPr lang="en-ID" dirty="0">
                <a:solidFill>
                  <a:srgbClr val="000000"/>
                </a:solidFill>
                <a:latin typeface="AdvGTIMES-R"/>
              </a:rPr>
              <a:t> </a:t>
            </a:r>
            <a:r>
              <a:rPr lang="en-ID" dirty="0" err="1">
                <a:solidFill>
                  <a:srgbClr val="000000"/>
                </a:solidFill>
                <a:latin typeface="AdvGTIMES-R"/>
              </a:rPr>
              <a:t>katakan</a:t>
            </a:r>
            <a:r>
              <a:rPr lang="en-ID" dirty="0">
                <a:solidFill>
                  <a:srgbClr val="000000"/>
                </a:solidFill>
                <a:latin typeface="AdvGTIMES-R"/>
              </a:rPr>
              <a:t>, </a:t>
            </a:r>
            <a:r>
              <a:rPr lang="en-ID" dirty="0" err="1">
                <a:solidFill>
                  <a:srgbClr val="000000"/>
                </a:solidFill>
                <a:latin typeface="AdvGTIMES-R"/>
              </a:rPr>
              <a:t>dua</a:t>
            </a:r>
            <a:r>
              <a:rPr lang="en-ID" dirty="0">
                <a:solidFill>
                  <a:srgbClr val="000000"/>
                </a:solidFill>
                <a:latin typeface="AdvGTIMES-R"/>
              </a:rPr>
              <a:t> unit </a:t>
            </a:r>
            <a:r>
              <a:rPr lang="en-ID" dirty="0" err="1">
                <a:solidFill>
                  <a:srgbClr val="000000"/>
                </a:solidFill>
                <a:latin typeface="AdvGTIMES-R"/>
              </a:rPr>
              <a:t>bisa</a:t>
            </a:r>
            <a:r>
              <a:rPr lang="en-ID" dirty="0">
                <a:solidFill>
                  <a:srgbClr val="000000"/>
                </a:solidFill>
                <a:latin typeface="AdvGTIMES-R"/>
              </a:rPr>
              <a:t> </a:t>
            </a:r>
            <a:r>
              <a:rPr lang="en-ID" dirty="0" err="1">
                <a:solidFill>
                  <a:srgbClr val="000000"/>
                </a:solidFill>
                <a:latin typeface="AdvGTIMES-R"/>
              </a:rPr>
              <a:t>memenuhi</a:t>
            </a:r>
            <a:r>
              <a:rPr lang="en-ID" dirty="0">
                <a:solidFill>
                  <a:srgbClr val="000000"/>
                </a:solidFill>
                <a:latin typeface="AdvGTIMES-R"/>
              </a:rPr>
              <a:t> </a:t>
            </a:r>
            <a:r>
              <a:rPr lang="en-ID" dirty="0" err="1">
                <a:solidFill>
                  <a:srgbClr val="000000"/>
                </a:solidFill>
                <a:latin typeface="AdvGTIMES-R"/>
              </a:rPr>
              <a:t>beban</a:t>
            </a:r>
            <a:r>
              <a:rPr lang="en-ID" dirty="0">
                <a:solidFill>
                  <a:srgbClr val="000000"/>
                </a:solidFill>
                <a:latin typeface="AdvGTIMES-R"/>
              </a:rPr>
              <a:t>, </a:t>
            </a:r>
            <a:r>
              <a:rPr lang="en-ID" dirty="0" err="1">
                <a:solidFill>
                  <a:srgbClr val="000000"/>
                </a:solidFill>
                <a:latin typeface="AdvGTIMES-R"/>
              </a:rPr>
              <a:t>kita</a:t>
            </a:r>
            <a:r>
              <a:rPr lang="en-ID" dirty="0">
                <a:solidFill>
                  <a:srgbClr val="000000"/>
                </a:solidFill>
                <a:latin typeface="AdvGTIMES-R"/>
              </a:rPr>
              <a:t> </a:t>
            </a:r>
            <a:r>
              <a:rPr lang="en-ID" dirty="0" err="1">
                <a:solidFill>
                  <a:srgbClr val="000000"/>
                </a:solidFill>
                <a:latin typeface="AdvGTIMES-R"/>
              </a:rPr>
              <a:t>harus</a:t>
            </a:r>
            <a:r>
              <a:rPr lang="en-ID" dirty="0">
                <a:solidFill>
                  <a:srgbClr val="000000"/>
                </a:solidFill>
                <a:latin typeface="AdvGTIMES-R"/>
              </a:rPr>
              <a:t> </a:t>
            </a:r>
            <a:r>
              <a:rPr lang="en-ID" dirty="0" err="1">
                <a:solidFill>
                  <a:srgbClr val="000000"/>
                </a:solidFill>
                <a:latin typeface="AdvGTIMES-R"/>
              </a:rPr>
              <a:t>menggunakan</a:t>
            </a:r>
            <a:r>
              <a:rPr lang="en-ID" dirty="0">
                <a:solidFill>
                  <a:srgbClr val="000000"/>
                </a:solidFill>
                <a:latin typeface="AdvGTIMES-R"/>
              </a:rPr>
              <a:t> unit yang </a:t>
            </a:r>
            <a:r>
              <a:rPr lang="en-ID" dirty="0" err="1">
                <a:solidFill>
                  <a:srgbClr val="000000"/>
                </a:solidFill>
                <a:latin typeface="AdvGTIMES-R"/>
              </a:rPr>
              <a:t>lebih</a:t>
            </a:r>
            <a:r>
              <a:rPr lang="en-ID" dirty="0">
                <a:solidFill>
                  <a:srgbClr val="000000"/>
                </a:solidFill>
                <a:latin typeface="AdvGTIMES-R"/>
              </a:rPr>
              <a:t> </a:t>
            </a:r>
            <a:r>
              <a:rPr lang="en-ID" dirty="0" err="1">
                <a:solidFill>
                  <a:srgbClr val="000000"/>
                </a:solidFill>
                <a:latin typeface="AdvGTIMES-R"/>
              </a:rPr>
              <a:t>efisien</a:t>
            </a:r>
            <a:r>
              <a:rPr lang="en-ID" dirty="0">
                <a:solidFill>
                  <a:srgbClr val="000000"/>
                </a:solidFill>
                <a:latin typeface="AdvGTIMES-R"/>
              </a:rPr>
              <a:t> </a:t>
            </a:r>
            <a:r>
              <a:rPr lang="en-ID" dirty="0" err="1">
                <a:solidFill>
                  <a:srgbClr val="000000"/>
                </a:solidFill>
                <a:latin typeface="AdvGTIMES-R"/>
              </a:rPr>
              <a:t>untuk</a:t>
            </a:r>
            <a:r>
              <a:rPr lang="en-ID" dirty="0">
                <a:solidFill>
                  <a:srgbClr val="000000"/>
                </a:solidFill>
                <a:latin typeface="AdvGTIMES-R"/>
              </a:rPr>
              <a:t> </a:t>
            </a:r>
            <a:r>
              <a:rPr lang="en-ID" dirty="0" err="1">
                <a:solidFill>
                  <a:srgbClr val="000000"/>
                </a:solidFill>
                <a:latin typeface="AdvGTIMES-R"/>
              </a:rPr>
              <a:t>memasok</a:t>
            </a:r>
            <a:r>
              <a:rPr lang="en-ID" dirty="0">
                <a:solidFill>
                  <a:srgbClr val="000000"/>
                </a:solidFill>
                <a:latin typeface="AdvGTIMES-R"/>
              </a:rPr>
              <a:t> </a:t>
            </a:r>
            <a:r>
              <a:rPr lang="en-ID" dirty="0" err="1">
                <a:solidFill>
                  <a:srgbClr val="000000"/>
                </a:solidFill>
                <a:latin typeface="AdvGTIMES-R"/>
              </a:rPr>
              <a:t>beban</a:t>
            </a:r>
            <a:r>
              <a:rPr lang="en-ID" dirty="0">
                <a:solidFill>
                  <a:srgbClr val="000000"/>
                </a:solidFill>
                <a:latin typeface="AdvGTIMES-R"/>
              </a:rPr>
              <a:t>. </a:t>
            </a:r>
            <a:endParaRPr lang="en-ID" dirty="0" smtClean="0">
              <a:solidFill>
                <a:srgbClr val="000000"/>
              </a:solidFill>
              <a:latin typeface="AdvGTIMES-R"/>
            </a:endParaRPr>
          </a:p>
          <a:p>
            <a:pPr marL="285750" indent="-285750">
              <a:buFont typeface="Arial" panose="020B0604020202020204" pitchFamily="34" charset="0"/>
              <a:buChar char="•"/>
            </a:pPr>
            <a:r>
              <a:rPr lang="en-ID" dirty="0" smtClean="0">
                <a:solidFill>
                  <a:srgbClr val="000000"/>
                </a:solidFill>
                <a:latin typeface="AdvGTIMES-R"/>
              </a:rPr>
              <a:t>Beban </a:t>
            </a:r>
            <a:r>
              <a:rPr lang="en-ID" dirty="0" err="1">
                <a:solidFill>
                  <a:srgbClr val="000000"/>
                </a:solidFill>
                <a:latin typeface="AdvGTIMES-R"/>
              </a:rPr>
              <a:t>bervariasi</a:t>
            </a:r>
            <a:r>
              <a:rPr lang="en-ID" dirty="0">
                <a:solidFill>
                  <a:srgbClr val="000000"/>
                </a:solidFill>
                <a:latin typeface="AdvGTIMES-R"/>
              </a:rPr>
              <a:t> </a:t>
            </a:r>
            <a:r>
              <a:rPr lang="en-ID" dirty="0" err="1">
                <a:solidFill>
                  <a:srgbClr val="000000"/>
                </a:solidFill>
                <a:latin typeface="AdvGTIMES-R"/>
              </a:rPr>
              <a:t>sepanjang</a:t>
            </a:r>
            <a:r>
              <a:rPr lang="en-ID" dirty="0">
                <a:solidFill>
                  <a:srgbClr val="000000"/>
                </a:solidFill>
                <a:latin typeface="AdvGTIMES-R"/>
              </a:rPr>
              <a:t> </a:t>
            </a:r>
            <a:r>
              <a:rPr lang="en-ID" dirty="0" err="1">
                <a:solidFill>
                  <a:srgbClr val="000000"/>
                </a:solidFill>
                <a:latin typeface="AdvGTIMES-R"/>
              </a:rPr>
              <a:t>periode</a:t>
            </a:r>
            <a:r>
              <a:rPr lang="en-ID" dirty="0">
                <a:solidFill>
                  <a:srgbClr val="000000"/>
                </a:solidFill>
                <a:latin typeface="AdvGTIMES-R"/>
              </a:rPr>
              <a:t> 24 jam; </a:t>
            </a:r>
            <a:r>
              <a:rPr lang="en-ID" dirty="0" err="1">
                <a:solidFill>
                  <a:srgbClr val="000000"/>
                </a:solidFill>
                <a:latin typeface="AdvGTIMES-R"/>
              </a:rPr>
              <a:t>berubah</a:t>
            </a:r>
            <a:r>
              <a:rPr lang="en-ID" dirty="0">
                <a:solidFill>
                  <a:srgbClr val="000000"/>
                </a:solidFill>
                <a:latin typeface="AdvGTIMES-R"/>
              </a:rPr>
              <a:t> </a:t>
            </a:r>
            <a:r>
              <a:rPr lang="en-ID" dirty="0" err="1">
                <a:solidFill>
                  <a:srgbClr val="000000"/>
                </a:solidFill>
                <a:latin typeface="AdvGTIMES-R"/>
              </a:rPr>
              <a:t>pada</a:t>
            </a:r>
            <a:r>
              <a:rPr lang="en-ID" dirty="0">
                <a:solidFill>
                  <a:srgbClr val="000000"/>
                </a:solidFill>
                <a:latin typeface="AdvGTIMES-R"/>
              </a:rPr>
              <a:t> </a:t>
            </a:r>
            <a:r>
              <a:rPr lang="en-ID" dirty="0" err="1">
                <a:solidFill>
                  <a:srgbClr val="000000"/>
                </a:solidFill>
                <a:latin typeface="AdvGTIMES-R"/>
              </a:rPr>
              <a:t>setiap</a:t>
            </a:r>
            <a:r>
              <a:rPr lang="en-ID" dirty="0">
                <a:solidFill>
                  <a:srgbClr val="000000"/>
                </a:solidFill>
                <a:latin typeface="AdvGTIMES-R"/>
              </a:rPr>
              <a:t> jam (</a:t>
            </a:r>
            <a:r>
              <a:rPr lang="en-ID" dirty="0" err="1">
                <a:solidFill>
                  <a:srgbClr val="000000"/>
                </a:solidFill>
                <a:latin typeface="AdvGTIMES-R"/>
              </a:rPr>
              <a:t>tahap</a:t>
            </a:r>
            <a:r>
              <a:rPr lang="en-ID" dirty="0">
                <a:solidFill>
                  <a:srgbClr val="000000"/>
                </a:solidFill>
                <a:latin typeface="AdvGTIMES-R"/>
              </a:rPr>
              <a:t>).</a:t>
            </a:r>
          </a:p>
        </p:txBody>
      </p:sp>
      <p:sp>
        <p:nvSpPr>
          <p:cNvPr id="9" name="Rectangle 8"/>
          <p:cNvSpPr/>
          <p:nvPr/>
        </p:nvSpPr>
        <p:spPr>
          <a:xfrm>
            <a:off x="283335" y="4464350"/>
            <a:ext cx="8759952" cy="1015663"/>
          </a:xfrm>
          <a:prstGeom prst="rect">
            <a:avLst/>
          </a:prstGeom>
        </p:spPr>
        <p:txBody>
          <a:bodyPr wrap="square">
            <a:spAutoFit/>
          </a:bodyPr>
          <a:lstStyle/>
          <a:p>
            <a:r>
              <a:rPr lang="en-US" sz="2000" dirty="0" err="1"/>
              <a:t>Masalah</a:t>
            </a:r>
            <a:r>
              <a:rPr lang="en-US" sz="2000" dirty="0"/>
              <a:t> </a:t>
            </a:r>
            <a:r>
              <a:rPr lang="en-US" sz="2000" dirty="0" err="1"/>
              <a:t>keputusan</a:t>
            </a:r>
            <a:r>
              <a:rPr lang="en-US" sz="2000" dirty="0"/>
              <a:t> multistage </a:t>
            </a:r>
            <a:r>
              <a:rPr lang="en-US" sz="2000" dirty="0" err="1"/>
              <a:t>adalah</a:t>
            </a:r>
            <a:r>
              <a:rPr lang="en-US" sz="2000" dirty="0"/>
              <a:t>, </a:t>
            </a:r>
            <a:r>
              <a:rPr lang="en-US" sz="2000" dirty="0" err="1"/>
              <a:t>pada</a:t>
            </a:r>
            <a:r>
              <a:rPr lang="en-US" sz="2000" dirty="0"/>
              <a:t> </a:t>
            </a:r>
            <a:r>
              <a:rPr lang="en-US" sz="2000" dirty="0" err="1"/>
              <a:t>kenyataannya</a:t>
            </a:r>
            <a:r>
              <a:rPr lang="en-US" sz="2000" dirty="0"/>
              <a:t>, </a:t>
            </a:r>
            <a:r>
              <a:rPr lang="en-US" sz="2000" dirty="0" err="1"/>
              <a:t>menentukan</a:t>
            </a:r>
            <a:r>
              <a:rPr lang="en-US" sz="2000" dirty="0"/>
              <a:t> unit yang </a:t>
            </a:r>
            <a:r>
              <a:rPr lang="en-US" sz="2000" dirty="0" err="1"/>
              <a:t>akan</a:t>
            </a:r>
            <a:r>
              <a:rPr lang="en-US" sz="2000" dirty="0"/>
              <a:t> </a:t>
            </a:r>
            <a:r>
              <a:rPr lang="en-US" sz="2000" dirty="0" err="1"/>
              <a:t>digunakan</a:t>
            </a:r>
            <a:r>
              <a:rPr lang="en-US" sz="2000" dirty="0"/>
              <a:t> </a:t>
            </a:r>
            <a:r>
              <a:rPr lang="en-US" sz="2000" dirty="0" err="1"/>
              <a:t>disetiap</a:t>
            </a:r>
            <a:r>
              <a:rPr lang="en-US" sz="2000" dirty="0"/>
              <a:t> </a:t>
            </a:r>
            <a:r>
              <a:rPr lang="en-US" sz="2000" dirty="0" err="1"/>
              <a:t>tahap</a:t>
            </a:r>
            <a:r>
              <a:rPr lang="en-US" sz="2000" dirty="0"/>
              <a:t> </a:t>
            </a:r>
            <a:r>
              <a:rPr lang="en-US" sz="2000" dirty="0" err="1"/>
              <a:t>sehingga</a:t>
            </a:r>
            <a:r>
              <a:rPr lang="en-US" sz="2000" dirty="0"/>
              <a:t> </a:t>
            </a:r>
            <a:r>
              <a:rPr lang="en-US" sz="2000" dirty="0" err="1"/>
              <a:t>keseluruhan</a:t>
            </a:r>
            <a:r>
              <a:rPr lang="en-US" sz="2000" dirty="0"/>
              <a:t> </a:t>
            </a:r>
            <a:r>
              <a:rPr lang="en-US" sz="2000" dirty="0" err="1"/>
              <a:t>biaya</a:t>
            </a:r>
            <a:r>
              <a:rPr lang="en-US" sz="2000" dirty="0"/>
              <a:t> </a:t>
            </a:r>
            <a:r>
              <a:rPr lang="en-US" sz="2000" dirty="0" err="1"/>
              <a:t>pembangkitan</a:t>
            </a:r>
            <a:r>
              <a:rPr lang="en-US" sz="2000" dirty="0"/>
              <a:t> </a:t>
            </a:r>
            <a:r>
              <a:rPr lang="en-US" sz="2000" dirty="0" err="1"/>
              <a:t>selama</a:t>
            </a:r>
            <a:r>
              <a:rPr lang="en-US" sz="2000" dirty="0"/>
              <a:t> </a:t>
            </a:r>
            <a:r>
              <a:rPr lang="en-US" sz="2000" dirty="0" err="1"/>
              <a:t>periode</a:t>
            </a:r>
            <a:r>
              <a:rPr lang="en-US" sz="2000" dirty="0"/>
              <a:t> 24 jam </a:t>
            </a:r>
            <a:r>
              <a:rPr lang="en-US" sz="2000" dirty="0" err="1"/>
              <a:t>diminimalkan</a:t>
            </a:r>
            <a:r>
              <a:rPr lang="en-US" sz="2000" dirty="0"/>
              <a:t>. </a:t>
            </a:r>
          </a:p>
        </p:txBody>
      </p:sp>
    </p:spTree>
    <p:extLst>
      <p:ext uri="{BB962C8B-B14F-4D97-AF65-F5344CB8AC3E}">
        <p14:creationId xmlns:p14="http://schemas.microsoft.com/office/powerpoint/2010/main" val="24232792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7116" y="1536804"/>
            <a:ext cx="8979408" cy="646331"/>
          </a:xfrm>
          <a:prstGeom prst="rect">
            <a:avLst/>
          </a:prstGeom>
        </p:spPr>
        <p:txBody>
          <a:bodyPr wrap="square">
            <a:spAutoFit/>
          </a:bodyPr>
          <a:lstStyle/>
          <a:p>
            <a:r>
              <a:rPr lang="en-ID" dirty="0" err="1">
                <a:solidFill>
                  <a:srgbClr val="000000"/>
                </a:solidFill>
                <a:latin typeface="AdvGTIMES-R"/>
              </a:rPr>
              <a:t>Misalkan</a:t>
            </a:r>
            <a:r>
              <a:rPr lang="en-ID" dirty="0">
                <a:solidFill>
                  <a:srgbClr val="000000"/>
                </a:solidFill>
                <a:latin typeface="AdvGTIMES-R"/>
              </a:rPr>
              <a:t> </a:t>
            </a:r>
            <a:r>
              <a:rPr lang="en-ID" dirty="0" err="1">
                <a:solidFill>
                  <a:srgbClr val="000000"/>
                </a:solidFill>
                <a:latin typeface="AdvGTIMES-R"/>
              </a:rPr>
              <a:t>solusi</a:t>
            </a:r>
            <a:r>
              <a:rPr lang="en-ID" dirty="0">
                <a:solidFill>
                  <a:srgbClr val="000000"/>
                </a:solidFill>
                <a:latin typeface="AdvGTIMES-R"/>
              </a:rPr>
              <a:t> </a:t>
            </a:r>
            <a:r>
              <a:rPr lang="en-ID" dirty="0" err="1">
                <a:solidFill>
                  <a:srgbClr val="000000"/>
                </a:solidFill>
                <a:latin typeface="AdvGTIMES-R"/>
              </a:rPr>
              <a:t>akhir</a:t>
            </a:r>
            <a:r>
              <a:rPr lang="en-ID" dirty="0">
                <a:solidFill>
                  <a:srgbClr val="000000"/>
                </a:solidFill>
                <a:latin typeface="AdvGTIMES-R"/>
              </a:rPr>
              <a:t> </a:t>
            </a:r>
            <a:r>
              <a:rPr lang="en-ID" dirty="0" err="1">
                <a:solidFill>
                  <a:srgbClr val="000000"/>
                </a:solidFill>
                <a:latin typeface="AdvGTIMES-R"/>
              </a:rPr>
              <a:t>terlihat</a:t>
            </a:r>
            <a:r>
              <a:rPr lang="en-ID" dirty="0">
                <a:solidFill>
                  <a:srgbClr val="000000"/>
                </a:solidFill>
                <a:latin typeface="AdvGTIMES-R"/>
              </a:rPr>
              <a:t> </a:t>
            </a:r>
            <a:r>
              <a:rPr lang="en-ID" dirty="0" err="1">
                <a:solidFill>
                  <a:srgbClr val="000000"/>
                </a:solidFill>
                <a:latin typeface="AdvGTIMES-R"/>
              </a:rPr>
              <a:t>seperti</a:t>
            </a:r>
            <a:r>
              <a:rPr lang="en-ID" dirty="0">
                <a:solidFill>
                  <a:srgbClr val="000000"/>
                </a:solidFill>
                <a:latin typeface="AdvGTIMES-R"/>
              </a:rPr>
              <a:t> </a:t>
            </a:r>
            <a:r>
              <a:rPr lang="en-ID" dirty="0" err="1">
                <a:solidFill>
                  <a:srgbClr val="000000"/>
                </a:solidFill>
                <a:latin typeface="AdvGTIMES-R"/>
              </a:rPr>
              <a:t>Gambar</a:t>
            </a:r>
            <a:r>
              <a:rPr lang="en-ID" dirty="0">
                <a:solidFill>
                  <a:srgbClr val="000000"/>
                </a:solidFill>
                <a:latin typeface="AdvGTIMES-R"/>
              </a:rPr>
              <a:t> 2.5 di mana </a:t>
            </a:r>
            <a:r>
              <a:rPr lang="en-ID" dirty="0" err="1">
                <a:solidFill>
                  <a:srgbClr val="000000"/>
                </a:solidFill>
                <a:latin typeface="AdvGTIMES-R"/>
              </a:rPr>
              <a:t>kombinasi</a:t>
            </a:r>
            <a:r>
              <a:rPr lang="en-ID" dirty="0">
                <a:solidFill>
                  <a:srgbClr val="000000"/>
                </a:solidFill>
                <a:latin typeface="AdvGTIMES-R"/>
              </a:rPr>
              <a:t> unit </a:t>
            </a:r>
            <a:r>
              <a:rPr lang="en-ID" dirty="0" err="1">
                <a:solidFill>
                  <a:srgbClr val="000000"/>
                </a:solidFill>
                <a:latin typeface="AdvGTIMES-R"/>
              </a:rPr>
              <a:t>ditunjukkan</a:t>
            </a:r>
            <a:r>
              <a:rPr lang="en-ID" dirty="0">
                <a:solidFill>
                  <a:srgbClr val="000000"/>
                </a:solidFill>
                <a:latin typeface="AdvGTIMES-R"/>
              </a:rPr>
              <a:t> </a:t>
            </a:r>
            <a:r>
              <a:rPr lang="en-ID" dirty="0" err="1">
                <a:solidFill>
                  <a:srgbClr val="000000"/>
                </a:solidFill>
                <a:latin typeface="AdvGTIMES-R"/>
              </a:rPr>
              <a:t>pada</a:t>
            </a:r>
            <a:r>
              <a:rPr lang="en-ID" dirty="0">
                <a:solidFill>
                  <a:srgbClr val="000000"/>
                </a:solidFill>
                <a:latin typeface="AdvGTIMES-R"/>
              </a:rPr>
              <a:t> </a:t>
            </a:r>
            <a:r>
              <a:rPr lang="en-ID" dirty="0" err="1">
                <a:solidFill>
                  <a:srgbClr val="000000"/>
                </a:solidFill>
                <a:latin typeface="AdvGTIMES-R"/>
              </a:rPr>
              <a:t>setiap</a:t>
            </a:r>
            <a:r>
              <a:rPr lang="en-ID" dirty="0">
                <a:solidFill>
                  <a:srgbClr val="000000"/>
                </a:solidFill>
                <a:latin typeface="AdvGTIMES-R"/>
              </a:rPr>
              <a:t> </a:t>
            </a:r>
            <a:r>
              <a:rPr lang="en-ID" dirty="0" err="1">
                <a:solidFill>
                  <a:srgbClr val="000000"/>
                </a:solidFill>
                <a:latin typeface="AdvGTIMES-R"/>
              </a:rPr>
              <a:t>tahap</a:t>
            </a:r>
            <a:r>
              <a:rPr lang="en-ID" dirty="0">
                <a:solidFill>
                  <a:srgbClr val="000000"/>
                </a:solidFill>
                <a:latin typeface="AdvGTIMES-R"/>
              </a:rPr>
              <a:t>.</a:t>
            </a:r>
          </a:p>
        </p:txBody>
      </p:sp>
      <p:pic>
        <p:nvPicPr>
          <p:cNvPr id="5" name="Picture 4"/>
          <p:cNvPicPr>
            <a:picLocks noChangeAspect="1"/>
          </p:cNvPicPr>
          <p:nvPr/>
        </p:nvPicPr>
        <p:blipFill>
          <a:blip r:embed="rId2"/>
          <a:stretch>
            <a:fillRect/>
          </a:stretch>
        </p:blipFill>
        <p:spPr>
          <a:xfrm>
            <a:off x="653046" y="2356082"/>
            <a:ext cx="7726221" cy="795528"/>
          </a:xfrm>
          <a:prstGeom prst="rect">
            <a:avLst/>
          </a:prstGeom>
        </p:spPr>
      </p:pic>
      <p:sp>
        <p:nvSpPr>
          <p:cNvPr id="6" name="Date Placeholder 5"/>
          <p:cNvSpPr>
            <a:spLocks noGrp="1"/>
          </p:cNvSpPr>
          <p:nvPr>
            <p:ph type="dt" sz="half" idx="10"/>
          </p:nvPr>
        </p:nvSpPr>
        <p:spPr/>
        <p:txBody>
          <a:bodyPr/>
          <a:lstStyle/>
          <a:p>
            <a:fld id="{66B18BAC-DC15-4BC4-9808-B33F15E29C79}" type="datetime9">
              <a:rPr lang="en-US" smtClean="0"/>
              <a:t>10/18/2017 1:14:56 PM</a:t>
            </a:fld>
            <a:endParaRPr lang="en-US"/>
          </a:p>
        </p:txBody>
      </p:sp>
      <p:sp>
        <p:nvSpPr>
          <p:cNvPr id="7" name="Slide Number Placeholder 6"/>
          <p:cNvSpPr>
            <a:spLocks noGrp="1"/>
          </p:cNvSpPr>
          <p:nvPr>
            <p:ph type="sldNum" sz="quarter" idx="12"/>
          </p:nvPr>
        </p:nvSpPr>
        <p:spPr/>
        <p:txBody>
          <a:bodyPr/>
          <a:lstStyle/>
          <a:p>
            <a:fld id="{C7448EEC-1D14-4DD9-B8EB-772171F61A1D}" type="slidenum">
              <a:rPr lang="en-US" smtClean="0"/>
              <a:t>47</a:t>
            </a:fld>
            <a:endParaRPr lang="en-US"/>
          </a:p>
        </p:txBody>
      </p:sp>
      <p:sp>
        <p:nvSpPr>
          <p:cNvPr id="8" name="Rectangle 7"/>
          <p:cNvSpPr/>
          <p:nvPr/>
        </p:nvSpPr>
        <p:spPr>
          <a:xfrm>
            <a:off x="547116" y="118296"/>
            <a:ext cx="8807196" cy="1323439"/>
          </a:xfrm>
          <a:prstGeom prst="rect">
            <a:avLst/>
          </a:prstGeom>
        </p:spPr>
        <p:txBody>
          <a:bodyPr wrap="square">
            <a:spAutoFit/>
          </a:bodyPr>
          <a:lstStyle/>
          <a:p>
            <a:r>
              <a:rPr lang="en-US" sz="2000" dirty="0"/>
              <a:t>Kami </a:t>
            </a:r>
            <a:r>
              <a:rPr lang="en-US" sz="2000" dirty="0" err="1"/>
              <a:t>mencatat</a:t>
            </a:r>
            <a:r>
              <a:rPr lang="en-US" sz="2000" dirty="0"/>
              <a:t> </a:t>
            </a:r>
            <a:r>
              <a:rPr lang="en-US" sz="2000" dirty="0" err="1"/>
              <a:t>bahwa</a:t>
            </a:r>
            <a:r>
              <a:rPr lang="en-US" sz="2000" dirty="0"/>
              <a:t> </a:t>
            </a:r>
            <a:r>
              <a:rPr lang="en-US" sz="2000" dirty="0" err="1"/>
              <a:t>jika</a:t>
            </a:r>
            <a:r>
              <a:rPr lang="en-US" sz="2000" dirty="0"/>
              <a:t> </a:t>
            </a:r>
            <a:r>
              <a:rPr lang="en-US" sz="2000" dirty="0" err="1"/>
              <a:t>tidak</a:t>
            </a:r>
            <a:r>
              <a:rPr lang="en-US" sz="2000" dirty="0"/>
              <a:t> </a:t>
            </a:r>
            <a:r>
              <a:rPr lang="en-US" sz="2000" dirty="0" err="1"/>
              <a:t>ada</a:t>
            </a:r>
            <a:r>
              <a:rPr lang="en-US" sz="2000" dirty="0"/>
              <a:t> </a:t>
            </a:r>
            <a:r>
              <a:rPr lang="en-US" sz="2000" dirty="0" err="1"/>
              <a:t>kendala</a:t>
            </a:r>
            <a:r>
              <a:rPr lang="en-US" sz="2000" dirty="0"/>
              <a:t> lain yang </a:t>
            </a:r>
            <a:r>
              <a:rPr lang="en-US" sz="2000" dirty="0" err="1"/>
              <a:t>diberlakukan</a:t>
            </a:r>
            <a:r>
              <a:rPr lang="en-US" sz="2000" dirty="0"/>
              <a:t>, </a:t>
            </a:r>
            <a:r>
              <a:rPr lang="en-US" sz="2000" dirty="0" err="1"/>
              <a:t>kita</a:t>
            </a:r>
            <a:r>
              <a:rPr lang="en-US" sz="2000" dirty="0"/>
              <a:t> </a:t>
            </a:r>
            <a:r>
              <a:rPr lang="en-US" sz="2000" dirty="0" err="1"/>
              <a:t>harus</a:t>
            </a:r>
            <a:r>
              <a:rPr lang="en-US" sz="2000" dirty="0"/>
              <a:t> </a:t>
            </a:r>
            <a:r>
              <a:rPr lang="en-US" sz="2000" dirty="0" err="1"/>
              <a:t>mengoptimalkan</a:t>
            </a:r>
            <a:r>
              <a:rPr lang="en-US" sz="2000" dirty="0"/>
              <a:t> </a:t>
            </a:r>
            <a:r>
              <a:rPr lang="en-US" sz="2000" dirty="0" err="1"/>
              <a:t>masalah</a:t>
            </a:r>
            <a:r>
              <a:rPr lang="en-US" sz="2000" dirty="0"/>
              <a:t> </a:t>
            </a:r>
            <a:r>
              <a:rPr lang="en-US" sz="2000" dirty="0" err="1"/>
              <a:t>kitapada</a:t>
            </a:r>
            <a:r>
              <a:rPr lang="en-US" sz="2000" dirty="0"/>
              <a:t> </a:t>
            </a:r>
            <a:r>
              <a:rPr lang="en-US" sz="2000" dirty="0" err="1"/>
              <a:t>setiap</a:t>
            </a:r>
            <a:r>
              <a:rPr lang="en-US" sz="2000" dirty="0"/>
              <a:t> </a:t>
            </a:r>
            <a:r>
              <a:rPr lang="en-US" sz="2000" dirty="0" err="1"/>
              <a:t>tahap</a:t>
            </a:r>
            <a:r>
              <a:rPr lang="en-US" sz="2000" dirty="0"/>
              <a:t> </a:t>
            </a:r>
            <a:r>
              <a:rPr lang="en-US" sz="2000" dirty="0" err="1"/>
              <a:t>dan</a:t>
            </a:r>
            <a:r>
              <a:rPr lang="en-US" sz="2000" dirty="0"/>
              <a:t> </a:t>
            </a:r>
            <a:r>
              <a:rPr lang="en-US" sz="2000" dirty="0" err="1"/>
              <a:t>jumlahkan</a:t>
            </a:r>
            <a:r>
              <a:rPr lang="en-US" sz="2000" dirty="0"/>
              <a:t> di </a:t>
            </a:r>
            <a:r>
              <a:rPr lang="en-US" sz="2000" dirty="0" err="1"/>
              <a:t>atas</a:t>
            </a:r>
            <a:r>
              <a:rPr lang="en-US" sz="2000" dirty="0"/>
              <a:t> </a:t>
            </a:r>
            <a:r>
              <a:rPr lang="en-US" sz="2000" dirty="0" err="1"/>
              <a:t>semua</a:t>
            </a:r>
            <a:r>
              <a:rPr lang="en-US" sz="2000" dirty="0"/>
              <a:t> </a:t>
            </a:r>
            <a:r>
              <a:rPr lang="en-US" sz="2000" dirty="0" err="1"/>
              <a:t>tahap</a:t>
            </a:r>
            <a:r>
              <a:rPr lang="en-US" sz="2000" dirty="0"/>
              <a:t>. </a:t>
            </a:r>
            <a:r>
              <a:rPr lang="en-US" sz="2000" dirty="0" err="1"/>
              <a:t>Dengan</a:t>
            </a:r>
            <a:r>
              <a:rPr lang="en-US" sz="2000" dirty="0"/>
              <a:t> kata lain, </a:t>
            </a:r>
            <a:r>
              <a:rPr lang="en-US" sz="2000" dirty="0" err="1"/>
              <a:t>masalahnya</a:t>
            </a:r>
            <a:r>
              <a:rPr lang="en-US" sz="2000" dirty="0"/>
              <a:t> </a:t>
            </a:r>
            <a:r>
              <a:rPr lang="en-US" sz="2000" dirty="0" err="1"/>
              <a:t>adalah</a:t>
            </a:r>
            <a:r>
              <a:rPr lang="en-US" sz="2000" dirty="0"/>
              <a:t> 24 </a:t>
            </a:r>
            <a:r>
              <a:rPr lang="en-US" sz="2000" dirty="0" err="1"/>
              <a:t>optimasi</a:t>
            </a:r>
            <a:r>
              <a:rPr lang="en-US" sz="2000" dirty="0"/>
              <a:t> single stage </a:t>
            </a:r>
            <a:r>
              <a:rPr lang="en-US" sz="2000" dirty="0" err="1"/>
              <a:t>harus</a:t>
            </a:r>
            <a:r>
              <a:rPr lang="en-US" sz="2000" dirty="0"/>
              <a:t> </a:t>
            </a:r>
            <a:r>
              <a:rPr lang="en-US" sz="2000" dirty="0" err="1"/>
              <a:t>dipecahkan</a:t>
            </a:r>
            <a:r>
              <a:rPr lang="en-US" sz="2000" dirty="0"/>
              <a:t> </a:t>
            </a:r>
            <a:r>
              <a:rPr lang="en-US" sz="2000" dirty="0" err="1"/>
              <a:t>untuk</a:t>
            </a:r>
            <a:r>
              <a:rPr lang="en-US" sz="2000" dirty="0"/>
              <a:t> </a:t>
            </a:r>
            <a:r>
              <a:rPr lang="en-US" sz="2000" dirty="0" err="1"/>
              <a:t>menemukan</a:t>
            </a:r>
            <a:r>
              <a:rPr lang="en-US" sz="2000" dirty="0"/>
              <a:t> </a:t>
            </a:r>
            <a:r>
              <a:rPr lang="en-US" sz="2000" dirty="0" err="1"/>
              <a:t>solusi</a:t>
            </a:r>
            <a:r>
              <a:rPr lang="en-US" sz="2000" dirty="0"/>
              <a:t> </a:t>
            </a:r>
            <a:r>
              <a:rPr lang="en-US" sz="2000" dirty="0" err="1"/>
              <a:t>akhir</a:t>
            </a:r>
            <a:r>
              <a:rPr lang="en-US" sz="2000" dirty="0"/>
              <a:t>.</a:t>
            </a:r>
          </a:p>
        </p:txBody>
      </p:sp>
      <p:sp>
        <p:nvSpPr>
          <p:cNvPr id="9" name="Rectangle 8"/>
          <p:cNvSpPr/>
          <p:nvPr/>
        </p:nvSpPr>
        <p:spPr>
          <a:xfrm>
            <a:off x="437388" y="3436126"/>
            <a:ext cx="8616444" cy="1631216"/>
          </a:xfrm>
          <a:prstGeom prst="rect">
            <a:avLst/>
          </a:prstGeom>
        </p:spPr>
        <p:txBody>
          <a:bodyPr wrap="square">
            <a:spAutoFit/>
          </a:bodyPr>
          <a:lstStyle/>
          <a:p>
            <a:r>
              <a:rPr lang="en-US" sz="2000" dirty="0" err="1"/>
              <a:t>Seperti</a:t>
            </a:r>
            <a:r>
              <a:rPr lang="en-US" sz="2000" dirty="0"/>
              <a:t> </a:t>
            </a:r>
            <a:r>
              <a:rPr lang="en-US" sz="2000" dirty="0" err="1"/>
              <a:t>ditunjukkan</a:t>
            </a:r>
            <a:r>
              <a:rPr lang="en-US" sz="2000" dirty="0"/>
              <a:t>, unit 1 </a:t>
            </a:r>
            <a:r>
              <a:rPr lang="en-US" sz="2000" dirty="0" err="1"/>
              <a:t>beroperasi</a:t>
            </a:r>
            <a:r>
              <a:rPr lang="en-US" sz="2000" dirty="0"/>
              <a:t> </a:t>
            </a:r>
            <a:r>
              <a:rPr lang="en-US" sz="2000" dirty="0" err="1"/>
              <a:t>pada</a:t>
            </a:r>
            <a:r>
              <a:rPr lang="en-US" sz="2000" dirty="0"/>
              <a:t> jam 1 </a:t>
            </a:r>
            <a:r>
              <a:rPr lang="en-US" sz="2000" dirty="0" err="1"/>
              <a:t>dan</a:t>
            </a:r>
            <a:r>
              <a:rPr lang="en-US" sz="2000" dirty="0"/>
              <a:t> 2, off di jam 3, </a:t>
            </a:r>
            <a:r>
              <a:rPr lang="en-US" sz="2000" dirty="0" err="1" smtClean="0"/>
              <a:t>dan</a:t>
            </a:r>
            <a:r>
              <a:rPr lang="en-US" sz="2000" dirty="0" smtClean="0"/>
              <a:t> </a:t>
            </a:r>
            <a:r>
              <a:rPr lang="en-US" sz="2000" dirty="0" err="1" smtClean="0"/>
              <a:t>beroperasi</a:t>
            </a:r>
            <a:r>
              <a:rPr lang="en-US" sz="2000" dirty="0" smtClean="0"/>
              <a:t> </a:t>
            </a:r>
            <a:r>
              <a:rPr lang="en-US" sz="2000" dirty="0" err="1"/>
              <a:t>lagi</a:t>
            </a:r>
            <a:r>
              <a:rPr lang="en-US" sz="2000" dirty="0"/>
              <a:t> </a:t>
            </a:r>
            <a:r>
              <a:rPr lang="en-US" sz="2000" dirty="0" err="1"/>
              <a:t>pada</a:t>
            </a:r>
            <a:r>
              <a:rPr lang="en-US" sz="2000" dirty="0"/>
              <a:t> jam 4. </a:t>
            </a:r>
            <a:r>
              <a:rPr lang="en-US" sz="2000" dirty="0" err="1"/>
              <a:t>Sekarang</a:t>
            </a:r>
            <a:r>
              <a:rPr lang="en-US" sz="2000" dirty="0"/>
              <a:t> </a:t>
            </a:r>
            <a:r>
              <a:rPr lang="en-US" sz="2000" dirty="0" err="1"/>
              <a:t>apa</a:t>
            </a:r>
            <a:r>
              <a:rPr lang="en-US" sz="2000" dirty="0"/>
              <a:t> yang </a:t>
            </a:r>
            <a:r>
              <a:rPr lang="en-US" sz="2000" dirty="0" err="1"/>
              <a:t>terjadi</a:t>
            </a:r>
            <a:r>
              <a:rPr lang="en-US" sz="2000" dirty="0"/>
              <a:t> </a:t>
            </a:r>
            <a:r>
              <a:rPr lang="en-US" sz="2000" dirty="0" err="1"/>
              <a:t>jika</a:t>
            </a:r>
            <a:r>
              <a:rPr lang="en-US" sz="2000" dirty="0"/>
              <a:t> </a:t>
            </a:r>
            <a:r>
              <a:rPr lang="en-US" sz="2000" dirty="0" err="1"/>
              <a:t>suatu</a:t>
            </a:r>
            <a:r>
              <a:rPr lang="en-US" sz="2000" dirty="0"/>
              <a:t> </a:t>
            </a:r>
            <a:r>
              <a:rPr lang="en-US" sz="2000" dirty="0" err="1"/>
              <a:t>kendala</a:t>
            </a:r>
            <a:r>
              <a:rPr lang="en-US" sz="2000" dirty="0"/>
              <a:t> </a:t>
            </a:r>
            <a:r>
              <a:rPr lang="en-US" sz="2000" dirty="0" err="1"/>
              <a:t>dipaksakan</a:t>
            </a:r>
            <a:r>
              <a:rPr lang="en-US" sz="2000" dirty="0"/>
              <a:t> </a:t>
            </a:r>
            <a:r>
              <a:rPr lang="en-US" sz="2000" dirty="0" err="1"/>
              <a:t>mengekspresikan</a:t>
            </a:r>
            <a:r>
              <a:rPr lang="en-US" sz="2000" dirty="0"/>
              <a:t> </a:t>
            </a:r>
            <a:r>
              <a:rPr lang="en-US" sz="2000" dirty="0" err="1"/>
              <a:t>fakta</a:t>
            </a:r>
            <a:r>
              <a:rPr lang="en-US" sz="2000" dirty="0"/>
              <a:t> </a:t>
            </a:r>
            <a:r>
              <a:rPr lang="en-US" sz="2000" dirty="0" err="1"/>
              <a:t>bahwa</a:t>
            </a:r>
            <a:r>
              <a:rPr lang="en-US" sz="2000" dirty="0"/>
              <a:t> </a:t>
            </a:r>
            <a:r>
              <a:rPr lang="en-US" sz="2000" dirty="0" err="1"/>
              <a:t>jika</a:t>
            </a:r>
            <a:r>
              <a:rPr lang="en-US" sz="2000" dirty="0"/>
              <a:t> unit 1 </a:t>
            </a:r>
            <a:r>
              <a:rPr lang="en-US" sz="2000" dirty="0" err="1"/>
              <a:t>adalah</a:t>
            </a:r>
            <a:r>
              <a:rPr lang="en-US" sz="2000" dirty="0"/>
              <a:t> </a:t>
            </a:r>
            <a:r>
              <a:rPr lang="en-US" sz="2000" dirty="0" err="1"/>
              <a:t>dimatikan</a:t>
            </a:r>
            <a:r>
              <a:rPr lang="en-US" sz="2000" dirty="0"/>
              <a:t>, </a:t>
            </a:r>
            <a:r>
              <a:rPr lang="en-US" sz="2000" dirty="0" err="1"/>
              <a:t>tidak</a:t>
            </a:r>
            <a:r>
              <a:rPr lang="en-US" sz="2000" dirty="0"/>
              <a:t> </a:t>
            </a:r>
            <a:r>
              <a:rPr lang="en-US" sz="2000" dirty="0" err="1"/>
              <a:t>dapat</a:t>
            </a:r>
            <a:r>
              <a:rPr lang="en-US" sz="2000" dirty="0"/>
              <a:t> </a:t>
            </a:r>
            <a:r>
              <a:rPr lang="en-US" sz="2000" dirty="0" err="1"/>
              <a:t>dinyalakan</a:t>
            </a:r>
            <a:r>
              <a:rPr lang="en-US" sz="2000" dirty="0"/>
              <a:t> </a:t>
            </a:r>
            <a:r>
              <a:rPr lang="en-US" sz="2000" dirty="0" err="1"/>
              <a:t>kecuali</a:t>
            </a:r>
            <a:r>
              <a:rPr lang="en-US" sz="2000" dirty="0"/>
              <a:t> </a:t>
            </a:r>
            <a:r>
              <a:rPr lang="en-US" sz="2000" dirty="0" err="1"/>
              <a:t>periode</a:t>
            </a:r>
            <a:r>
              <a:rPr lang="en-US" sz="2000" dirty="0"/>
              <a:t> 5 h </a:t>
            </a:r>
            <a:r>
              <a:rPr lang="en-US" sz="2000" dirty="0" err="1"/>
              <a:t>terlampaui</a:t>
            </a:r>
            <a:r>
              <a:rPr lang="en-US" sz="2000" dirty="0"/>
              <a:t>. </a:t>
            </a:r>
            <a:r>
              <a:rPr lang="en-US" sz="2000" dirty="0" err="1"/>
              <a:t>Jadi</a:t>
            </a:r>
            <a:r>
              <a:rPr lang="en-US" sz="2000" dirty="0"/>
              <a:t>, </a:t>
            </a:r>
            <a:r>
              <a:rPr lang="en-US" sz="2000" dirty="0" err="1"/>
              <a:t>solusi</a:t>
            </a:r>
            <a:r>
              <a:rPr lang="en-US" sz="2000" dirty="0"/>
              <a:t> </a:t>
            </a:r>
            <a:r>
              <a:rPr lang="en-US" sz="2000" dirty="0" err="1"/>
              <a:t>kita</a:t>
            </a:r>
            <a:r>
              <a:rPr lang="en-US" sz="2000" dirty="0"/>
              <a:t> di </a:t>
            </a:r>
            <a:r>
              <a:rPr lang="en-US" sz="2000" dirty="0" err="1"/>
              <a:t>atas</a:t>
            </a:r>
            <a:r>
              <a:rPr lang="en-US" sz="2000" dirty="0"/>
              <a:t>  </a:t>
            </a:r>
            <a:r>
              <a:rPr lang="en-US" sz="2000" dirty="0" err="1"/>
              <a:t>tidak</a:t>
            </a:r>
            <a:r>
              <a:rPr lang="en-US" sz="2000" dirty="0"/>
              <a:t> </a:t>
            </a:r>
            <a:r>
              <a:rPr lang="en-US" sz="2000" dirty="0" err="1"/>
              <a:t>praktis</a:t>
            </a:r>
            <a:r>
              <a:rPr lang="en-US" sz="2000" dirty="0"/>
              <a:t>. Nah, </a:t>
            </a:r>
            <a:r>
              <a:rPr lang="en-US" sz="2000" dirty="0" err="1"/>
              <a:t>bagaimana</a:t>
            </a:r>
            <a:r>
              <a:rPr lang="en-US" sz="2000" dirty="0"/>
              <a:t> </a:t>
            </a:r>
            <a:r>
              <a:rPr lang="en-US" sz="2000" dirty="0" err="1"/>
              <a:t>kita</a:t>
            </a:r>
            <a:r>
              <a:rPr lang="en-US" sz="2000" dirty="0"/>
              <a:t> </a:t>
            </a:r>
            <a:r>
              <a:rPr lang="en-US" sz="2000" dirty="0" err="1"/>
              <a:t>bisa</a:t>
            </a:r>
            <a:r>
              <a:rPr lang="en-US" sz="2000" dirty="0"/>
              <a:t> </a:t>
            </a:r>
            <a:r>
              <a:rPr lang="en-US" sz="2000" dirty="0" err="1"/>
              <a:t>menemukan</a:t>
            </a:r>
            <a:r>
              <a:rPr lang="en-US" sz="2000" dirty="0"/>
              <a:t> </a:t>
            </a:r>
            <a:r>
              <a:rPr lang="en-US" sz="2000" dirty="0" err="1"/>
              <a:t>solusinya</a:t>
            </a:r>
            <a:r>
              <a:rPr lang="en-US" sz="2000" dirty="0"/>
              <a:t>?</a:t>
            </a:r>
          </a:p>
        </p:txBody>
      </p:sp>
    </p:spTree>
    <p:extLst>
      <p:ext uri="{BB962C8B-B14F-4D97-AF65-F5344CB8AC3E}">
        <p14:creationId xmlns:p14="http://schemas.microsoft.com/office/powerpoint/2010/main" val="23062613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7888" y="2021254"/>
            <a:ext cx="8805672" cy="1200329"/>
          </a:xfrm>
          <a:prstGeom prst="rect">
            <a:avLst/>
          </a:prstGeom>
        </p:spPr>
        <p:txBody>
          <a:bodyPr wrap="square">
            <a:spAutoFit/>
          </a:bodyPr>
          <a:lstStyle/>
          <a:p>
            <a:r>
              <a:rPr lang="en-ID" dirty="0" err="1">
                <a:solidFill>
                  <a:srgbClr val="000000"/>
                </a:solidFill>
                <a:latin typeface="AdvGTIMES-R"/>
              </a:rPr>
              <a:t>Dalam</a:t>
            </a:r>
            <a:r>
              <a:rPr lang="en-ID" dirty="0">
                <a:solidFill>
                  <a:srgbClr val="000000"/>
                </a:solidFill>
                <a:latin typeface="AdvGTIMES-R"/>
              </a:rPr>
              <a:t> </a:t>
            </a:r>
            <a:r>
              <a:rPr lang="en-ID" dirty="0" err="1">
                <a:solidFill>
                  <a:srgbClr val="000000"/>
                </a:solidFill>
                <a:latin typeface="AdvGTIMES-R"/>
              </a:rPr>
              <a:t>teknik</a:t>
            </a:r>
            <a:r>
              <a:rPr lang="en-ID" dirty="0">
                <a:solidFill>
                  <a:srgbClr val="000000"/>
                </a:solidFill>
                <a:latin typeface="AdvGTIMES-R"/>
              </a:rPr>
              <a:t> DP, </a:t>
            </a:r>
            <a:r>
              <a:rPr lang="en-ID" dirty="0" err="1">
                <a:solidFill>
                  <a:srgbClr val="000000"/>
                </a:solidFill>
                <a:latin typeface="AdvGTIMES-R"/>
              </a:rPr>
              <a:t>masalah</a:t>
            </a:r>
            <a:r>
              <a:rPr lang="en-ID" dirty="0">
                <a:solidFill>
                  <a:srgbClr val="000000"/>
                </a:solidFill>
                <a:latin typeface="AdvGTIMES-R"/>
              </a:rPr>
              <a:t> </a:t>
            </a:r>
            <a:r>
              <a:rPr lang="en-ID" dirty="0" err="1">
                <a:solidFill>
                  <a:srgbClr val="000000"/>
                </a:solidFill>
                <a:latin typeface="AdvGTIMES-R"/>
              </a:rPr>
              <a:t>keputusan</a:t>
            </a:r>
            <a:r>
              <a:rPr lang="en-ID" dirty="0">
                <a:solidFill>
                  <a:srgbClr val="000000"/>
                </a:solidFill>
                <a:latin typeface="AdvGTIMES-R"/>
              </a:rPr>
              <a:t> multistage </a:t>
            </a:r>
            <a:r>
              <a:rPr lang="en-ID" dirty="0" err="1">
                <a:solidFill>
                  <a:srgbClr val="000000"/>
                </a:solidFill>
                <a:latin typeface="AdvGTIMES-R"/>
              </a:rPr>
              <a:t>didekomposisi</a:t>
            </a:r>
            <a:r>
              <a:rPr lang="en-ID" dirty="0">
                <a:solidFill>
                  <a:srgbClr val="000000"/>
                </a:solidFill>
                <a:latin typeface="AdvGTIMES-R"/>
              </a:rPr>
              <a:t> </a:t>
            </a:r>
            <a:r>
              <a:rPr lang="en-ID" dirty="0" err="1">
                <a:solidFill>
                  <a:srgbClr val="000000"/>
                </a:solidFill>
                <a:latin typeface="AdvGTIMES-R"/>
              </a:rPr>
              <a:t>menjadi</a:t>
            </a:r>
            <a:r>
              <a:rPr lang="en-ID" dirty="0">
                <a:solidFill>
                  <a:srgbClr val="000000"/>
                </a:solidFill>
                <a:latin typeface="AdvGTIMES-R"/>
              </a:rPr>
              <a:t> </a:t>
            </a:r>
            <a:r>
              <a:rPr lang="en-ID" dirty="0" err="1">
                <a:solidFill>
                  <a:srgbClr val="000000"/>
                </a:solidFill>
                <a:latin typeface="AdvGTIMES-R"/>
              </a:rPr>
              <a:t>sebuah</a:t>
            </a:r>
            <a:r>
              <a:rPr lang="en-ID" dirty="0">
                <a:solidFill>
                  <a:srgbClr val="000000"/>
                </a:solidFill>
                <a:latin typeface="AdvGTIMES-R"/>
              </a:rPr>
              <a:t> </a:t>
            </a:r>
            <a:r>
              <a:rPr lang="en-ID" dirty="0" err="1">
                <a:solidFill>
                  <a:srgbClr val="000000"/>
                </a:solidFill>
                <a:latin typeface="AdvGTIMES-R"/>
              </a:rPr>
              <a:t>urutan</a:t>
            </a:r>
            <a:r>
              <a:rPr lang="en-ID" dirty="0">
                <a:solidFill>
                  <a:srgbClr val="000000"/>
                </a:solidFill>
                <a:latin typeface="AdvGTIMES-R"/>
              </a:rPr>
              <a:t> </a:t>
            </a:r>
            <a:r>
              <a:rPr lang="en-ID" dirty="0" err="1">
                <a:solidFill>
                  <a:srgbClr val="000000"/>
                </a:solidFill>
                <a:latin typeface="AdvGTIMES-R"/>
              </a:rPr>
              <a:t>masalah</a:t>
            </a:r>
            <a:r>
              <a:rPr lang="en-ID" dirty="0">
                <a:solidFill>
                  <a:srgbClr val="000000"/>
                </a:solidFill>
                <a:latin typeface="AdvGTIMES-R"/>
              </a:rPr>
              <a:t> </a:t>
            </a:r>
            <a:r>
              <a:rPr lang="en-ID" dirty="0" err="1">
                <a:solidFill>
                  <a:srgbClr val="000000"/>
                </a:solidFill>
                <a:latin typeface="AdvGTIMES-R"/>
              </a:rPr>
              <a:t>satu</a:t>
            </a:r>
            <a:r>
              <a:rPr lang="en-ID" dirty="0">
                <a:solidFill>
                  <a:srgbClr val="000000"/>
                </a:solidFill>
                <a:latin typeface="AdvGTIMES-R"/>
              </a:rPr>
              <a:t> </a:t>
            </a:r>
            <a:r>
              <a:rPr lang="en-ID" dirty="0" err="1">
                <a:solidFill>
                  <a:srgbClr val="000000"/>
                </a:solidFill>
                <a:latin typeface="AdvGTIMES-R"/>
              </a:rPr>
              <a:t>tahap</a:t>
            </a:r>
            <a:r>
              <a:rPr lang="en-ID" dirty="0">
                <a:solidFill>
                  <a:srgbClr val="000000"/>
                </a:solidFill>
                <a:latin typeface="AdvGTIMES-R"/>
              </a:rPr>
              <a:t>; </a:t>
            </a:r>
            <a:r>
              <a:rPr lang="en-ID" dirty="0" err="1">
                <a:solidFill>
                  <a:srgbClr val="000000"/>
                </a:solidFill>
                <a:latin typeface="AdvGTIMES-R"/>
              </a:rPr>
              <a:t>diselesaikan</a:t>
            </a:r>
            <a:r>
              <a:rPr lang="en-ID" dirty="0">
                <a:solidFill>
                  <a:srgbClr val="000000"/>
                </a:solidFill>
                <a:latin typeface="AdvGTIMES-R"/>
              </a:rPr>
              <a:t> </a:t>
            </a:r>
            <a:r>
              <a:rPr lang="en-ID" dirty="0" err="1">
                <a:solidFill>
                  <a:srgbClr val="000000"/>
                </a:solidFill>
                <a:latin typeface="AdvGTIMES-R"/>
              </a:rPr>
              <a:t>berturut-turut</a:t>
            </a:r>
            <a:r>
              <a:rPr lang="en-ID" dirty="0">
                <a:solidFill>
                  <a:srgbClr val="000000"/>
                </a:solidFill>
                <a:latin typeface="AdvGTIMES-R"/>
              </a:rPr>
              <a:t> </a:t>
            </a:r>
            <a:r>
              <a:rPr lang="en-ID" dirty="0" err="1">
                <a:solidFill>
                  <a:srgbClr val="000000"/>
                </a:solidFill>
                <a:latin typeface="AdvGTIMES-R"/>
              </a:rPr>
              <a:t>Dekomposisi</a:t>
            </a:r>
            <a:r>
              <a:rPr lang="en-ID" dirty="0">
                <a:solidFill>
                  <a:srgbClr val="000000"/>
                </a:solidFill>
                <a:latin typeface="AdvGTIMES-R"/>
              </a:rPr>
              <a:t> </a:t>
            </a:r>
            <a:r>
              <a:rPr lang="en-ID" dirty="0" err="1">
                <a:solidFill>
                  <a:srgbClr val="000000"/>
                </a:solidFill>
                <a:latin typeface="AdvGTIMES-R"/>
              </a:rPr>
              <a:t>harus</a:t>
            </a:r>
            <a:r>
              <a:rPr lang="en-ID" dirty="0">
                <a:solidFill>
                  <a:srgbClr val="000000"/>
                </a:solidFill>
                <a:latin typeface="AdvGTIMES-R"/>
              </a:rPr>
              <a:t> </a:t>
            </a:r>
            <a:r>
              <a:rPr lang="en-ID" dirty="0" err="1">
                <a:solidFill>
                  <a:srgbClr val="000000"/>
                </a:solidFill>
                <a:latin typeface="AdvGTIMES-R"/>
              </a:rPr>
              <a:t>dilakukan</a:t>
            </a:r>
            <a:r>
              <a:rPr lang="en-ID" dirty="0">
                <a:solidFill>
                  <a:srgbClr val="000000"/>
                </a:solidFill>
                <a:latin typeface="AdvGTIMES-R"/>
              </a:rPr>
              <a:t> </a:t>
            </a:r>
            <a:r>
              <a:rPr lang="en-ID" dirty="0" err="1">
                <a:solidFill>
                  <a:srgbClr val="000000"/>
                </a:solidFill>
                <a:latin typeface="AdvGTIMES-R"/>
              </a:rPr>
              <a:t>sedemikian</a:t>
            </a:r>
            <a:r>
              <a:rPr lang="en-ID" dirty="0">
                <a:solidFill>
                  <a:srgbClr val="000000"/>
                </a:solidFill>
                <a:latin typeface="AdvGTIMES-R"/>
              </a:rPr>
              <a:t> </a:t>
            </a:r>
            <a:r>
              <a:rPr lang="en-ID" dirty="0" err="1">
                <a:solidFill>
                  <a:srgbClr val="000000"/>
                </a:solidFill>
                <a:latin typeface="AdvGTIMES-R"/>
              </a:rPr>
              <a:t>rupa</a:t>
            </a:r>
            <a:r>
              <a:rPr lang="en-ID" dirty="0">
                <a:solidFill>
                  <a:srgbClr val="000000"/>
                </a:solidFill>
                <a:latin typeface="AdvGTIMES-R"/>
              </a:rPr>
              <a:t> </a:t>
            </a:r>
            <a:r>
              <a:rPr lang="en-ID" dirty="0" err="1">
                <a:solidFill>
                  <a:srgbClr val="000000"/>
                </a:solidFill>
                <a:latin typeface="AdvGTIMES-R"/>
              </a:rPr>
              <a:t>sehingga</a:t>
            </a:r>
            <a:r>
              <a:rPr lang="en-ID" dirty="0">
                <a:solidFill>
                  <a:srgbClr val="000000"/>
                </a:solidFill>
                <a:latin typeface="AdvGTIMES-R"/>
              </a:rPr>
              <a:t> </a:t>
            </a:r>
            <a:r>
              <a:rPr lang="en-ID" dirty="0" err="1">
                <a:solidFill>
                  <a:srgbClr val="000000"/>
                </a:solidFill>
                <a:latin typeface="AdvGTIMES-R"/>
              </a:rPr>
              <a:t>solusi</a:t>
            </a:r>
            <a:r>
              <a:rPr lang="en-ID" dirty="0">
                <a:solidFill>
                  <a:srgbClr val="000000"/>
                </a:solidFill>
                <a:latin typeface="AdvGTIMES-R"/>
              </a:rPr>
              <a:t> optimal </a:t>
            </a:r>
            <a:r>
              <a:rPr lang="en-ID" dirty="0" err="1">
                <a:solidFill>
                  <a:srgbClr val="000000"/>
                </a:solidFill>
                <a:latin typeface="AdvGTIMES-R"/>
              </a:rPr>
              <a:t>dari</a:t>
            </a:r>
            <a:r>
              <a:rPr lang="en-ID" dirty="0">
                <a:solidFill>
                  <a:srgbClr val="000000"/>
                </a:solidFill>
                <a:latin typeface="AdvGTIMES-R"/>
              </a:rPr>
              <a:t> </a:t>
            </a:r>
            <a:r>
              <a:rPr lang="en-ID" dirty="0" err="1">
                <a:solidFill>
                  <a:srgbClr val="000000"/>
                </a:solidFill>
                <a:latin typeface="AdvGTIMES-R"/>
              </a:rPr>
              <a:t>masalah</a:t>
            </a:r>
            <a:r>
              <a:rPr lang="en-ID" dirty="0">
                <a:solidFill>
                  <a:srgbClr val="000000"/>
                </a:solidFill>
                <a:latin typeface="AdvGTIMES-R"/>
              </a:rPr>
              <a:t> </a:t>
            </a:r>
            <a:r>
              <a:rPr lang="en-ID" dirty="0" err="1">
                <a:solidFill>
                  <a:srgbClr val="000000"/>
                </a:solidFill>
                <a:latin typeface="AdvGTIMES-R"/>
              </a:rPr>
              <a:t>asli</a:t>
            </a:r>
            <a:r>
              <a:rPr lang="en-ID" dirty="0">
                <a:solidFill>
                  <a:srgbClr val="000000"/>
                </a:solidFill>
                <a:latin typeface="AdvGTIMES-R"/>
              </a:rPr>
              <a:t> </a:t>
            </a:r>
            <a:r>
              <a:rPr lang="en-ID" dirty="0" err="1">
                <a:solidFill>
                  <a:srgbClr val="000000"/>
                </a:solidFill>
                <a:latin typeface="AdvGTIMES-R"/>
              </a:rPr>
              <a:t>dapat</a:t>
            </a:r>
            <a:r>
              <a:rPr lang="en-ID" dirty="0">
                <a:solidFill>
                  <a:srgbClr val="000000"/>
                </a:solidFill>
                <a:latin typeface="AdvGTIMES-R"/>
              </a:rPr>
              <a:t> </a:t>
            </a:r>
            <a:r>
              <a:rPr lang="en-ID" dirty="0" err="1">
                <a:solidFill>
                  <a:srgbClr val="000000"/>
                </a:solidFill>
                <a:latin typeface="AdvGTIMES-R"/>
              </a:rPr>
              <a:t>diperoleh</a:t>
            </a:r>
            <a:r>
              <a:rPr lang="en-ID" dirty="0">
                <a:solidFill>
                  <a:srgbClr val="000000"/>
                </a:solidFill>
                <a:latin typeface="AdvGTIMES-R"/>
              </a:rPr>
              <a:t> </a:t>
            </a:r>
            <a:r>
              <a:rPr lang="en-ID" dirty="0" err="1">
                <a:solidFill>
                  <a:srgbClr val="000000"/>
                </a:solidFill>
                <a:latin typeface="AdvGTIMES-R"/>
              </a:rPr>
              <a:t>dari</a:t>
            </a:r>
            <a:r>
              <a:rPr lang="en-ID" dirty="0">
                <a:solidFill>
                  <a:srgbClr val="000000"/>
                </a:solidFill>
                <a:latin typeface="AdvGTIMES-R"/>
              </a:rPr>
              <a:t> </a:t>
            </a:r>
            <a:r>
              <a:rPr lang="en-ID" dirty="0" err="1">
                <a:solidFill>
                  <a:srgbClr val="000000"/>
                </a:solidFill>
                <a:latin typeface="AdvGTIMES-R"/>
              </a:rPr>
              <a:t>solusi</a:t>
            </a:r>
            <a:r>
              <a:rPr lang="en-ID" dirty="0">
                <a:solidFill>
                  <a:srgbClr val="000000"/>
                </a:solidFill>
                <a:latin typeface="AdvGTIMES-R"/>
              </a:rPr>
              <a:t> optimal </a:t>
            </a:r>
            <a:r>
              <a:rPr lang="en-ID" dirty="0" err="1">
                <a:solidFill>
                  <a:srgbClr val="000000"/>
                </a:solidFill>
                <a:latin typeface="AdvGTIMES-R"/>
              </a:rPr>
              <a:t>dari</a:t>
            </a:r>
            <a:r>
              <a:rPr lang="en-ID" dirty="0">
                <a:solidFill>
                  <a:srgbClr val="000000"/>
                </a:solidFill>
                <a:latin typeface="AdvGTIMES-R"/>
              </a:rPr>
              <a:t> </a:t>
            </a:r>
            <a:r>
              <a:rPr lang="en-ID" dirty="0" err="1">
                <a:solidFill>
                  <a:srgbClr val="000000"/>
                </a:solidFill>
                <a:latin typeface="AdvGTIMES-R"/>
              </a:rPr>
              <a:t>masalah</a:t>
            </a:r>
            <a:r>
              <a:rPr lang="en-ID" dirty="0">
                <a:solidFill>
                  <a:srgbClr val="000000"/>
                </a:solidFill>
                <a:latin typeface="AdvGTIMES-R"/>
              </a:rPr>
              <a:t> </a:t>
            </a:r>
            <a:r>
              <a:rPr lang="en-ID" dirty="0" err="1">
                <a:solidFill>
                  <a:srgbClr val="000000"/>
                </a:solidFill>
                <a:latin typeface="AdvGTIMES-R"/>
              </a:rPr>
              <a:t>satu</a:t>
            </a:r>
            <a:r>
              <a:rPr lang="en-ID" dirty="0">
                <a:solidFill>
                  <a:srgbClr val="000000"/>
                </a:solidFill>
                <a:latin typeface="AdvGTIMES-R"/>
              </a:rPr>
              <a:t> </a:t>
            </a:r>
            <a:r>
              <a:rPr lang="en-ID" dirty="0" err="1">
                <a:solidFill>
                  <a:srgbClr val="000000"/>
                </a:solidFill>
                <a:latin typeface="AdvGTIMES-R"/>
              </a:rPr>
              <a:t>tahap</a:t>
            </a:r>
            <a:r>
              <a:rPr lang="en-ID" dirty="0">
                <a:solidFill>
                  <a:srgbClr val="000000"/>
                </a:solidFill>
                <a:latin typeface="AdvGTIMES-R"/>
              </a:rPr>
              <a:t>.</a:t>
            </a:r>
          </a:p>
        </p:txBody>
      </p:sp>
      <p:sp>
        <p:nvSpPr>
          <p:cNvPr id="2" name="Date Placeholder 1"/>
          <p:cNvSpPr>
            <a:spLocks noGrp="1"/>
          </p:cNvSpPr>
          <p:nvPr>
            <p:ph type="dt" sz="half" idx="10"/>
          </p:nvPr>
        </p:nvSpPr>
        <p:spPr/>
        <p:txBody>
          <a:bodyPr/>
          <a:lstStyle/>
          <a:p>
            <a:fld id="{6969CD91-9A28-40D0-8B3D-0171ACFC43AA}" type="datetime9">
              <a:rPr lang="en-US" smtClean="0"/>
              <a:t>10/18/2017 1:14:56 PM</a:t>
            </a:fld>
            <a:endParaRPr lang="en-US"/>
          </a:p>
        </p:txBody>
      </p:sp>
      <p:sp>
        <p:nvSpPr>
          <p:cNvPr id="6" name="Slide Number Placeholder 5"/>
          <p:cNvSpPr>
            <a:spLocks noGrp="1"/>
          </p:cNvSpPr>
          <p:nvPr>
            <p:ph type="sldNum" sz="quarter" idx="12"/>
          </p:nvPr>
        </p:nvSpPr>
        <p:spPr/>
        <p:txBody>
          <a:bodyPr/>
          <a:lstStyle/>
          <a:p>
            <a:fld id="{C7448EEC-1D14-4DD9-B8EB-772171F61A1D}" type="slidenum">
              <a:rPr lang="en-US" smtClean="0"/>
              <a:t>48</a:t>
            </a:fld>
            <a:endParaRPr lang="en-US"/>
          </a:p>
        </p:txBody>
      </p:sp>
      <p:sp>
        <p:nvSpPr>
          <p:cNvPr id="7" name="Rectangle 6"/>
          <p:cNvSpPr/>
          <p:nvPr/>
        </p:nvSpPr>
        <p:spPr>
          <a:xfrm>
            <a:off x="411480" y="322126"/>
            <a:ext cx="8807196" cy="1631216"/>
          </a:xfrm>
          <a:prstGeom prst="rect">
            <a:avLst/>
          </a:prstGeom>
        </p:spPr>
        <p:txBody>
          <a:bodyPr wrap="square">
            <a:spAutoFit/>
          </a:bodyPr>
          <a:lstStyle/>
          <a:p>
            <a:r>
              <a:rPr lang="en-US" sz="2000" dirty="0" err="1"/>
              <a:t>Seseorang</a:t>
            </a:r>
            <a:r>
              <a:rPr lang="en-US" sz="2000" dirty="0"/>
              <a:t> </a:t>
            </a:r>
            <a:r>
              <a:rPr lang="en-US" sz="2000" dirty="0" err="1"/>
              <a:t>dapat</a:t>
            </a:r>
            <a:r>
              <a:rPr lang="en-US" sz="2000" dirty="0"/>
              <a:t> </a:t>
            </a:r>
            <a:r>
              <a:rPr lang="en-US" sz="2000" dirty="0" err="1"/>
              <a:t>memeriksa</a:t>
            </a:r>
            <a:r>
              <a:rPr lang="en-US" sz="2000" dirty="0"/>
              <a:t> </a:t>
            </a:r>
            <a:r>
              <a:rPr lang="en-US" sz="2000" dirty="0" err="1"/>
              <a:t>bahwa</a:t>
            </a:r>
            <a:r>
              <a:rPr lang="en-US" sz="2000" dirty="0"/>
              <a:t> </a:t>
            </a:r>
            <a:r>
              <a:rPr lang="en-US" sz="2000" dirty="0" err="1"/>
              <a:t>pada</a:t>
            </a:r>
            <a:r>
              <a:rPr lang="en-US" sz="2000" dirty="0"/>
              <a:t> </a:t>
            </a:r>
            <a:r>
              <a:rPr lang="en-US" sz="2000" dirty="0" err="1"/>
              <a:t>setiap</a:t>
            </a:r>
            <a:r>
              <a:rPr lang="en-US" sz="2000" dirty="0"/>
              <a:t> </a:t>
            </a:r>
            <a:r>
              <a:rPr lang="en-US" sz="2000" dirty="0" err="1"/>
              <a:t>tahap</a:t>
            </a:r>
            <a:r>
              <a:rPr lang="en-US" sz="2000" dirty="0"/>
              <a:t>, </a:t>
            </a:r>
            <a:r>
              <a:rPr lang="en-US" sz="2000" dirty="0" err="1"/>
              <a:t>untuk</a:t>
            </a:r>
            <a:r>
              <a:rPr lang="en-US" sz="2000" dirty="0"/>
              <a:t> </a:t>
            </a:r>
            <a:r>
              <a:rPr lang="en-US" sz="2000" dirty="0" err="1"/>
              <a:t>kasus</a:t>
            </a:r>
            <a:r>
              <a:rPr lang="en-US" sz="2000" dirty="0"/>
              <a:t> di </a:t>
            </a:r>
            <a:r>
              <a:rPr lang="en-US" sz="2000" dirty="0" err="1"/>
              <a:t>atas</a:t>
            </a:r>
            <a:r>
              <a:rPr lang="en-US" sz="2000" dirty="0"/>
              <a:t> </a:t>
            </a:r>
            <a:r>
              <a:rPr lang="en-US" sz="2000" dirty="0" err="1"/>
              <a:t>empat</a:t>
            </a:r>
            <a:r>
              <a:rPr lang="en-US" sz="2000" dirty="0"/>
              <a:t> unit, </a:t>
            </a:r>
            <a:r>
              <a:rPr lang="en-US" sz="2000" dirty="0" err="1"/>
              <a:t>jumlah</a:t>
            </a:r>
            <a:r>
              <a:rPr lang="en-US" sz="2000" dirty="0"/>
              <a:t> </a:t>
            </a:r>
            <a:r>
              <a:rPr lang="en-US" sz="2000" dirty="0" err="1"/>
              <a:t>kombinasi</a:t>
            </a:r>
            <a:r>
              <a:rPr lang="en-US" sz="2000" dirty="0"/>
              <a:t> </a:t>
            </a:r>
            <a:r>
              <a:rPr lang="en-US" sz="2000" dirty="0" err="1"/>
              <a:t>adalah</a:t>
            </a:r>
            <a:r>
              <a:rPr lang="en-US" sz="2000" dirty="0"/>
              <a:t> 24 - 1 = 15,4 </a:t>
            </a:r>
            <a:r>
              <a:rPr lang="en-US" sz="2000" dirty="0" err="1"/>
              <a:t>untuk</a:t>
            </a:r>
            <a:r>
              <a:rPr lang="en-US" sz="2000" dirty="0"/>
              <a:t> </a:t>
            </a:r>
            <a:r>
              <a:rPr lang="en-US" sz="2000" dirty="0" err="1"/>
              <a:t>periode</a:t>
            </a:r>
            <a:r>
              <a:rPr lang="en-US" sz="2000" dirty="0"/>
              <a:t> 24 jam, </a:t>
            </a:r>
            <a:r>
              <a:rPr lang="en-US" sz="2000" dirty="0" err="1"/>
              <a:t>jumlah</a:t>
            </a:r>
            <a:r>
              <a:rPr lang="en-US" sz="2000" dirty="0"/>
              <a:t> </a:t>
            </a:r>
            <a:r>
              <a:rPr lang="en-US" sz="2000" dirty="0" err="1"/>
              <a:t>kombinasi</a:t>
            </a:r>
            <a:r>
              <a:rPr lang="en-US" sz="2000" dirty="0"/>
              <a:t> </a:t>
            </a:r>
            <a:r>
              <a:rPr lang="en-US" sz="2000" dirty="0" err="1"/>
              <a:t>akan</a:t>
            </a:r>
            <a:r>
              <a:rPr lang="en-US" sz="2000" dirty="0"/>
              <a:t> (15) 24. </a:t>
            </a:r>
            <a:r>
              <a:rPr lang="en-US" sz="2000" dirty="0" err="1"/>
              <a:t>Apa</a:t>
            </a:r>
            <a:r>
              <a:rPr lang="en-US" sz="2000" dirty="0"/>
              <a:t> yang </a:t>
            </a:r>
            <a:r>
              <a:rPr lang="en-US" sz="2000" dirty="0" err="1"/>
              <a:t>terjadi</a:t>
            </a:r>
            <a:r>
              <a:rPr lang="en-US" sz="2000" dirty="0"/>
              <a:t> </a:t>
            </a:r>
            <a:r>
              <a:rPr lang="en-US" sz="2000" dirty="0" err="1"/>
              <a:t>jika</a:t>
            </a:r>
            <a:r>
              <a:rPr lang="en-US" sz="2000" dirty="0"/>
              <a:t> </a:t>
            </a:r>
            <a:r>
              <a:rPr lang="en-US" sz="2000" dirty="0" err="1"/>
              <a:t>jumlah</a:t>
            </a:r>
            <a:r>
              <a:rPr lang="en-US" sz="2000" dirty="0"/>
              <a:t> </a:t>
            </a:r>
            <a:r>
              <a:rPr lang="en-US" sz="2000" dirty="0" err="1"/>
              <a:t>unitnya</a:t>
            </a:r>
            <a:r>
              <a:rPr lang="en-US" sz="2000" dirty="0"/>
              <a:t> </a:t>
            </a:r>
            <a:r>
              <a:rPr lang="en-US" sz="2000" dirty="0" err="1"/>
              <a:t>adalah</a:t>
            </a:r>
            <a:r>
              <a:rPr lang="en-US" sz="2000" dirty="0"/>
              <a:t>, </a:t>
            </a:r>
            <a:r>
              <a:rPr lang="en-US" sz="2000" dirty="0" err="1"/>
              <a:t>katakanlah</a:t>
            </a:r>
            <a:r>
              <a:rPr lang="en-US" sz="2000" dirty="0"/>
              <a:t>, 100 </a:t>
            </a:r>
            <a:r>
              <a:rPr lang="en-US" sz="2000" dirty="0" err="1"/>
              <a:t>danJumlah</a:t>
            </a:r>
            <a:r>
              <a:rPr lang="en-US" sz="2000" dirty="0"/>
              <a:t> </a:t>
            </a:r>
            <a:r>
              <a:rPr lang="en-US" sz="2000" dirty="0" err="1"/>
              <a:t>tahapannya</a:t>
            </a:r>
            <a:r>
              <a:rPr lang="en-US" sz="2000" dirty="0"/>
              <a:t> </a:t>
            </a:r>
            <a:r>
              <a:rPr lang="en-US" sz="2000" dirty="0" err="1"/>
              <a:t>adalah</a:t>
            </a:r>
            <a:r>
              <a:rPr lang="en-US" sz="2000" dirty="0"/>
              <a:t>, </a:t>
            </a:r>
            <a:r>
              <a:rPr lang="en-US" sz="2000" dirty="0" err="1"/>
              <a:t>katakanlah</a:t>
            </a:r>
            <a:r>
              <a:rPr lang="en-US" sz="2000" dirty="0"/>
              <a:t>, 168 (</a:t>
            </a:r>
            <a:r>
              <a:rPr lang="en-US" sz="2000" dirty="0" err="1"/>
              <a:t>seminggu</a:t>
            </a:r>
            <a:r>
              <a:rPr lang="en-US" sz="2000" dirty="0"/>
              <a:t>). </a:t>
            </a:r>
            <a:r>
              <a:rPr lang="en-US" sz="2000" dirty="0" err="1"/>
              <a:t>Jumlah</a:t>
            </a:r>
            <a:r>
              <a:rPr lang="en-US" sz="2000" dirty="0"/>
              <a:t> </a:t>
            </a:r>
            <a:r>
              <a:rPr lang="en-US" sz="2000" dirty="0" err="1"/>
              <a:t>keseluruhan</a:t>
            </a:r>
            <a:r>
              <a:rPr lang="en-US" sz="2000" dirty="0"/>
              <a:t> </a:t>
            </a:r>
            <a:r>
              <a:rPr lang="en-US" sz="2000" dirty="0" err="1"/>
              <a:t>kombinasiakan</a:t>
            </a:r>
            <a:r>
              <a:rPr lang="en-US" sz="2000" dirty="0"/>
              <a:t> (2100 - 1) 168 5!</a:t>
            </a:r>
          </a:p>
        </p:txBody>
      </p:sp>
      <p:sp>
        <p:nvSpPr>
          <p:cNvPr id="8" name="Rectangle 7"/>
          <p:cNvSpPr/>
          <p:nvPr/>
        </p:nvSpPr>
        <p:spPr>
          <a:xfrm>
            <a:off x="158592" y="3363206"/>
            <a:ext cx="4826834" cy="461665"/>
          </a:xfrm>
          <a:prstGeom prst="rect">
            <a:avLst/>
          </a:prstGeom>
        </p:spPr>
        <p:txBody>
          <a:bodyPr wrap="none">
            <a:spAutoFit/>
          </a:bodyPr>
          <a:lstStyle/>
          <a:p>
            <a:r>
              <a:rPr lang="id-ID" sz="2400" dirty="0"/>
              <a:t>2.3.1.5 Metode Pemrograman Integer</a:t>
            </a:r>
            <a:endParaRPr lang="en-US" sz="2400" dirty="0"/>
          </a:p>
        </p:txBody>
      </p:sp>
      <p:sp>
        <p:nvSpPr>
          <p:cNvPr id="9" name="Rectangle 8"/>
          <p:cNvSpPr/>
          <p:nvPr/>
        </p:nvSpPr>
        <p:spPr>
          <a:xfrm>
            <a:off x="411480" y="3824871"/>
            <a:ext cx="8933688" cy="1015663"/>
          </a:xfrm>
          <a:prstGeom prst="rect">
            <a:avLst/>
          </a:prstGeom>
        </p:spPr>
        <p:txBody>
          <a:bodyPr wrap="square">
            <a:spAutoFit/>
          </a:bodyPr>
          <a:lstStyle/>
          <a:p>
            <a:r>
              <a:rPr lang="en-US" sz="2000" dirty="0" err="1"/>
              <a:t>Dalam</a:t>
            </a:r>
            <a:r>
              <a:rPr lang="en-US" sz="2000" dirty="0"/>
              <a:t> </a:t>
            </a:r>
            <a:r>
              <a:rPr lang="en-US" sz="2000" dirty="0" err="1"/>
              <a:t>algoritma</a:t>
            </a:r>
            <a:r>
              <a:rPr lang="en-US" sz="2000" dirty="0"/>
              <a:t> yang </a:t>
            </a:r>
            <a:r>
              <a:rPr lang="en-US" sz="2000" dirty="0" err="1"/>
              <a:t>dibahas</a:t>
            </a:r>
            <a:r>
              <a:rPr lang="en-US" sz="2000" dirty="0"/>
              <a:t> </a:t>
            </a:r>
            <a:r>
              <a:rPr lang="en-US" sz="2000" dirty="0" err="1"/>
              <a:t>sejauh</a:t>
            </a:r>
            <a:r>
              <a:rPr lang="en-US" sz="2000" dirty="0"/>
              <a:t> </a:t>
            </a:r>
            <a:r>
              <a:rPr lang="en-US" sz="2000" dirty="0" err="1"/>
              <a:t>ini</a:t>
            </a:r>
            <a:r>
              <a:rPr lang="en-US" sz="2000" dirty="0"/>
              <a:t>, </a:t>
            </a:r>
            <a:r>
              <a:rPr lang="en-US" sz="2000" dirty="0" err="1"/>
              <a:t>masing-masing</a:t>
            </a:r>
            <a:r>
              <a:rPr lang="en-US" sz="2000" dirty="0"/>
              <a:t> </a:t>
            </a:r>
            <a:r>
              <a:rPr lang="en-US" sz="2000" dirty="0" err="1"/>
              <a:t>variabel</a:t>
            </a:r>
            <a:r>
              <a:rPr lang="en-US" sz="2000" dirty="0"/>
              <a:t> </a:t>
            </a:r>
            <a:r>
              <a:rPr lang="en-US" sz="2000" dirty="0" err="1"/>
              <a:t>keputusan</a:t>
            </a:r>
            <a:r>
              <a:rPr lang="en-US" sz="2000" dirty="0"/>
              <a:t> </a:t>
            </a:r>
            <a:r>
              <a:rPr lang="en-US" sz="2000" dirty="0" err="1"/>
              <a:t>dapat</a:t>
            </a:r>
            <a:r>
              <a:rPr lang="en-US" sz="2000" dirty="0"/>
              <a:t> </a:t>
            </a:r>
            <a:r>
              <a:rPr lang="en-US" sz="2000" dirty="0" err="1"/>
              <a:t>mengambil</a:t>
            </a:r>
            <a:r>
              <a:rPr lang="en-US" sz="2000" dirty="0"/>
              <a:t> </a:t>
            </a:r>
            <a:r>
              <a:rPr lang="en-US" sz="2000" dirty="0" err="1"/>
              <a:t>nilai</a:t>
            </a:r>
            <a:r>
              <a:rPr lang="en-US" sz="2000" dirty="0"/>
              <a:t> </a:t>
            </a:r>
            <a:r>
              <a:rPr lang="en-US" sz="2000" dirty="0" err="1"/>
              <a:t>sebenarnya</a:t>
            </a:r>
            <a:r>
              <a:rPr lang="en-US" sz="2000" dirty="0"/>
              <a:t>. </a:t>
            </a:r>
            <a:r>
              <a:rPr lang="en-US" sz="2000" dirty="0" err="1"/>
              <a:t>Apa</a:t>
            </a:r>
            <a:r>
              <a:rPr lang="en-US" sz="2000" dirty="0"/>
              <a:t> yang </a:t>
            </a:r>
            <a:r>
              <a:rPr lang="en-US" sz="2000" dirty="0" err="1"/>
              <a:t>terjadi</a:t>
            </a:r>
            <a:r>
              <a:rPr lang="en-US" sz="2000" dirty="0"/>
              <a:t> </a:t>
            </a:r>
            <a:r>
              <a:rPr lang="en-US" sz="2000" dirty="0" err="1"/>
              <a:t>jika</a:t>
            </a:r>
            <a:r>
              <a:rPr lang="en-US" sz="2000" dirty="0"/>
              <a:t> </a:t>
            </a:r>
            <a:r>
              <a:rPr lang="en-US" sz="2000" dirty="0" err="1"/>
              <a:t>sebuah</a:t>
            </a:r>
            <a:r>
              <a:rPr lang="en-US" sz="2000" dirty="0"/>
              <a:t> </a:t>
            </a:r>
            <a:r>
              <a:rPr lang="en-US" sz="2000" dirty="0" err="1"/>
              <a:t>variabel</a:t>
            </a:r>
            <a:r>
              <a:rPr lang="en-US" sz="2000" dirty="0"/>
              <a:t> </a:t>
            </a:r>
            <a:r>
              <a:rPr lang="en-US" sz="2000" dirty="0" err="1"/>
              <a:t>keputusan</a:t>
            </a:r>
            <a:r>
              <a:rPr lang="en-US" sz="2000" dirty="0"/>
              <a:t> </a:t>
            </a:r>
            <a:r>
              <a:rPr lang="en-US" sz="2000" dirty="0" err="1"/>
              <a:t>terbatas</a:t>
            </a:r>
            <a:r>
              <a:rPr lang="en-US" sz="2000" dirty="0"/>
              <a:t> </a:t>
            </a:r>
            <a:r>
              <a:rPr lang="en-US" sz="2000" dirty="0" err="1"/>
              <a:t>hanya</a:t>
            </a:r>
            <a:r>
              <a:rPr lang="en-US" sz="2000" dirty="0"/>
              <a:t> </a:t>
            </a:r>
            <a:r>
              <a:rPr lang="en-US" sz="2000" dirty="0" err="1"/>
              <a:t>mengambil</a:t>
            </a:r>
            <a:r>
              <a:rPr lang="en-US" sz="2000" dirty="0"/>
              <a:t> </a:t>
            </a:r>
            <a:r>
              <a:rPr lang="en-US" sz="2000" dirty="0" err="1"/>
              <a:t>nilai</a:t>
            </a:r>
            <a:r>
              <a:rPr lang="en-US" sz="2000" dirty="0"/>
              <a:t> integer?</a:t>
            </a:r>
          </a:p>
        </p:txBody>
      </p:sp>
    </p:spTree>
    <p:extLst>
      <p:ext uri="{BB962C8B-B14F-4D97-AF65-F5344CB8AC3E}">
        <p14:creationId xmlns:p14="http://schemas.microsoft.com/office/powerpoint/2010/main" val="24065859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0352" y="335864"/>
            <a:ext cx="8494776" cy="2031325"/>
          </a:xfrm>
          <a:prstGeom prst="rect">
            <a:avLst/>
          </a:prstGeom>
        </p:spPr>
        <p:txBody>
          <a:bodyPr wrap="square">
            <a:spAutoFit/>
          </a:bodyPr>
          <a:lstStyle/>
          <a:p>
            <a:r>
              <a:rPr lang="en-ID" dirty="0" err="1">
                <a:latin typeface="AdvGTIMES-R"/>
              </a:rPr>
              <a:t>Misalnya</a:t>
            </a:r>
            <a:r>
              <a:rPr lang="en-ID" dirty="0">
                <a:latin typeface="AdvGTIMES-R"/>
              </a:rPr>
              <a:t>, </a:t>
            </a:r>
            <a:r>
              <a:rPr lang="en-ID" dirty="0" err="1">
                <a:latin typeface="AdvGTIMES-R"/>
              </a:rPr>
              <a:t>jika</a:t>
            </a:r>
            <a:r>
              <a:rPr lang="en-ID" dirty="0">
                <a:latin typeface="AdvGTIMES-R"/>
              </a:rPr>
              <a:t> </a:t>
            </a:r>
            <a:r>
              <a:rPr lang="en-ID" dirty="0" err="1">
                <a:latin typeface="AdvGTIMES-R"/>
              </a:rPr>
              <a:t>variabel</a:t>
            </a:r>
            <a:r>
              <a:rPr lang="en-ID" dirty="0">
                <a:latin typeface="AdvGTIMES-R"/>
              </a:rPr>
              <a:t> </a:t>
            </a:r>
            <a:r>
              <a:rPr lang="en-ID" dirty="0" err="1">
                <a:latin typeface="AdvGTIMES-R"/>
              </a:rPr>
              <a:t>keputusan</a:t>
            </a:r>
            <a:r>
              <a:rPr lang="en-ID" dirty="0">
                <a:latin typeface="AdvGTIMES-R"/>
              </a:rPr>
              <a:t> </a:t>
            </a:r>
            <a:r>
              <a:rPr lang="en-ID" dirty="0" err="1">
                <a:latin typeface="AdvGTIMES-R"/>
              </a:rPr>
              <a:t>adalah</a:t>
            </a:r>
            <a:r>
              <a:rPr lang="en-ID" dirty="0">
                <a:latin typeface="AdvGTIMES-R"/>
              </a:rPr>
              <a:t> </a:t>
            </a:r>
            <a:r>
              <a:rPr lang="en-ID" dirty="0" err="1">
                <a:latin typeface="AdvGTIMES-R"/>
              </a:rPr>
              <a:t>jumlah</a:t>
            </a:r>
            <a:r>
              <a:rPr lang="en-ID" dirty="0">
                <a:latin typeface="AdvGTIMES-R"/>
              </a:rPr>
              <a:t> unit </a:t>
            </a:r>
            <a:r>
              <a:rPr lang="en-ID" dirty="0" err="1">
                <a:latin typeface="AdvGTIMES-R"/>
              </a:rPr>
              <a:t>pembangkitan</a:t>
            </a:r>
            <a:r>
              <a:rPr lang="en-ID" dirty="0">
                <a:latin typeface="AdvGTIMES-R"/>
              </a:rPr>
              <a:t>, </a:t>
            </a:r>
            <a:r>
              <a:rPr lang="en-ID" dirty="0" err="1">
                <a:latin typeface="AdvGTIMES-R"/>
              </a:rPr>
              <a:t>mengambil</a:t>
            </a:r>
            <a:r>
              <a:rPr lang="en-ID" dirty="0">
                <a:latin typeface="AdvGTIMES-R"/>
              </a:rPr>
              <a:t> </a:t>
            </a:r>
            <a:r>
              <a:rPr lang="en-ID" dirty="0" err="1">
                <a:latin typeface="AdvGTIMES-R"/>
              </a:rPr>
              <a:t>harga</a:t>
            </a:r>
            <a:r>
              <a:rPr lang="en-ID" dirty="0">
                <a:latin typeface="AdvGTIMES-R"/>
              </a:rPr>
              <a:t> real </a:t>
            </a:r>
            <a:r>
              <a:rPr lang="en-ID" dirty="0" err="1">
                <a:latin typeface="AdvGTIMES-R"/>
              </a:rPr>
              <a:t>sebenarnya</a:t>
            </a:r>
            <a:r>
              <a:rPr lang="en-ID" dirty="0">
                <a:latin typeface="AdvGTIMES-R"/>
              </a:rPr>
              <a:t> </a:t>
            </a:r>
            <a:r>
              <a:rPr lang="en-ID" dirty="0" err="1">
                <a:latin typeface="AdvGTIMES-R"/>
              </a:rPr>
              <a:t>tidak</a:t>
            </a:r>
            <a:r>
              <a:rPr lang="en-ID" dirty="0">
                <a:latin typeface="AdvGTIMES-R"/>
              </a:rPr>
              <a:t> </a:t>
            </a:r>
            <a:r>
              <a:rPr lang="en-ID" dirty="0" err="1">
                <a:latin typeface="AdvGTIMES-R"/>
              </a:rPr>
              <a:t>berarti</a:t>
            </a:r>
            <a:r>
              <a:rPr lang="en-ID" dirty="0">
                <a:latin typeface="AdvGTIMES-R"/>
              </a:rPr>
              <a:t>. </a:t>
            </a:r>
            <a:r>
              <a:rPr lang="en-ID" dirty="0" err="1">
                <a:latin typeface="AdvGTIMES-R"/>
              </a:rPr>
              <a:t>Algoritma</a:t>
            </a:r>
            <a:r>
              <a:rPr lang="en-ID" dirty="0">
                <a:latin typeface="AdvGTIMES-R"/>
              </a:rPr>
              <a:t> </a:t>
            </a:r>
            <a:r>
              <a:rPr lang="en-ID" dirty="0" err="1">
                <a:latin typeface="AdvGTIMES-R"/>
              </a:rPr>
              <a:t>optimasi</a:t>
            </a:r>
            <a:r>
              <a:rPr lang="en-ID" dirty="0">
                <a:latin typeface="AdvGTIMES-R"/>
              </a:rPr>
              <a:t> </a:t>
            </a:r>
            <a:r>
              <a:rPr lang="en-ID" dirty="0" err="1">
                <a:latin typeface="AdvGTIMES-R"/>
              </a:rPr>
              <a:t>dikembangkan</a:t>
            </a:r>
            <a:r>
              <a:rPr lang="en-ID" dirty="0">
                <a:latin typeface="AdvGTIMES-R"/>
              </a:rPr>
              <a:t> </a:t>
            </a:r>
            <a:r>
              <a:rPr lang="en-ID" dirty="0" err="1">
                <a:latin typeface="AdvGTIMES-R"/>
              </a:rPr>
              <a:t>untuk</a:t>
            </a:r>
            <a:r>
              <a:rPr lang="en-ID" dirty="0">
                <a:latin typeface="AdvGTIMES-R"/>
              </a:rPr>
              <a:t> </a:t>
            </a:r>
            <a:r>
              <a:rPr lang="en-ID" dirty="0" err="1">
                <a:latin typeface="AdvGTIMES-R"/>
              </a:rPr>
              <a:t>kelas</a:t>
            </a:r>
            <a:r>
              <a:rPr lang="en-ID" dirty="0">
                <a:latin typeface="AdvGTIMES-R"/>
              </a:rPr>
              <a:t> </a:t>
            </a:r>
            <a:r>
              <a:rPr lang="en-ID" dirty="0" err="1">
                <a:latin typeface="AdvGTIMES-R"/>
              </a:rPr>
              <a:t>masalah</a:t>
            </a:r>
            <a:r>
              <a:rPr lang="en-ID" dirty="0">
                <a:latin typeface="AdvGTIMES-R"/>
              </a:rPr>
              <a:t> </a:t>
            </a:r>
            <a:r>
              <a:rPr lang="en-ID" dirty="0" err="1">
                <a:latin typeface="AdvGTIMES-R"/>
              </a:rPr>
              <a:t>ini</a:t>
            </a:r>
            <a:r>
              <a:rPr lang="en-ID" dirty="0">
                <a:latin typeface="AdvGTIMES-R"/>
              </a:rPr>
              <a:t> </a:t>
            </a:r>
            <a:r>
              <a:rPr lang="en-ID" dirty="0" err="1">
                <a:latin typeface="AdvGTIMES-R"/>
              </a:rPr>
              <a:t>diklasifikasikan</a:t>
            </a:r>
            <a:r>
              <a:rPr lang="en-ID" dirty="0">
                <a:latin typeface="AdvGTIMES-R"/>
              </a:rPr>
              <a:t> </a:t>
            </a:r>
            <a:r>
              <a:rPr lang="en-ID" dirty="0" err="1">
                <a:latin typeface="AdvGTIMES-R"/>
              </a:rPr>
              <a:t>sebagai</a:t>
            </a:r>
            <a:r>
              <a:rPr lang="en-ID" dirty="0">
                <a:latin typeface="AdvGTIMES-R"/>
              </a:rPr>
              <a:t> </a:t>
            </a:r>
            <a:r>
              <a:rPr lang="en-ID" dirty="0" err="1">
                <a:latin typeface="AdvGTIMES-R"/>
              </a:rPr>
              <a:t>metode</a:t>
            </a:r>
            <a:r>
              <a:rPr lang="en-ID" dirty="0">
                <a:latin typeface="AdvGTIMES-R"/>
              </a:rPr>
              <a:t> IP. </a:t>
            </a:r>
            <a:r>
              <a:rPr lang="en-ID" dirty="0" err="1">
                <a:latin typeface="AdvGTIMES-R"/>
              </a:rPr>
              <a:t>Jika</a:t>
            </a:r>
            <a:r>
              <a:rPr lang="en-ID" dirty="0">
                <a:latin typeface="AdvGTIMES-R"/>
              </a:rPr>
              <a:t> </a:t>
            </a:r>
            <a:r>
              <a:rPr lang="en-ID" dirty="0" err="1">
                <a:latin typeface="AdvGTIMES-R"/>
              </a:rPr>
              <a:t>semua</a:t>
            </a:r>
            <a:r>
              <a:rPr lang="en-ID" dirty="0">
                <a:latin typeface="AdvGTIMES-R"/>
              </a:rPr>
              <a:t> </a:t>
            </a:r>
            <a:r>
              <a:rPr lang="en-ID" dirty="0" err="1">
                <a:latin typeface="AdvGTIMES-R"/>
              </a:rPr>
              <a:t>variabel</a:t>
            </a:r>
            <a:r>
              <a:rPr lang="en-ID" dirty="0">
                <a:latin typeface="AdvGTIMES-R"/>
              </a:rPr>
              <a:t> </a:t>
            </a:r>
            <a:r>
              <a:rPr lang="en-ID" dirty="0" err="1">
                <a:latin typeface="AdvGTIMES-R"/>
              </a:rPr>
              <a:t>keputusan</a:t>
            </a:r>
            <a:r>
              <a:rPr lang="en-ID" dirty="0">
                <a:latin typeface="AdvGTIMES-R"/>
              </a:rPr>
              <a:t> </a:t>
            </a:r>
            <a:r>
              <a:rPr lang="en-ID" dirty="0" err="1">
                <a:latin typeface="AdvGTIMES-R"/>
              </a:rPr>
              <a:t>terdiri</a:t>
            </a:r>
            <a:r>
              <a:rPr lang="en-ID" dirty="0">
                <a:latin typeface="AdvGTIMES-R"/>
              </a:rPr>
              <a:t> </a:t>
            </a:r>
            <a:r>
              <a:rPr lang="en-ID" dirty="0" err="1">
                <a:latin typeface="AdvGTIMES-R"/>
              </a:rPr>
              <a:t>dari</a:t>
            </a:r>
            <a:r>
              <a:rPr lang="en-ID" dirty="0">
                <a:latin typeface="AdvGTIMES-R"/>
              </a:rPr>
              <a:t> </a:t>
            </a:r>
            <a:r>
              <a:rPr lang="en-ID" dirty="0" err="1">
                <a:latin typeface="AdvGTIMES-R"/>
              </a:rPr>
              <a:t>tipe</a:t>
            </a:r>
            <a:r>
              <a:rPr lang="en-ID" dirty="0">
                <a:latin typeface="AdvGTIMES-R"/>
              </a:rPr>
              <a:t> integer, </a:t>
            </a:r>
            <a:r>
              <a:rPr lang="en-ID" dirty="0" err="1">
                <a:latin typeface="AdvGTIMES-R"/>
              </a:rPr>
              <a:t>masalahnya</a:t>
            </a:r>
            <a:r>
              <a:rPr lang="en-ID" dirty="0">
                <a:latin typeface="AdvGTIMES-R"/>
              </a:rPr>
              <a:t> </a:t>
            </a:r>
            <a:r>
              <a:rPr lang="en-ID" dirty="0" err="1">
                <a:latin typeface="AdvGTIMES-R"/>
              </a:rPr>
              <a:t>dialamatkan</a:t>
            </a:r>
            <a:r>
              <a:rPr lang="en-ID" dirty="0">
                <a:latin typeface="AdvGTIMES-R"/>
              </a:rPr>
              <a:t> </a:t>
            </a:r>
            <a:r>
              <a:rPr lang="en-ID" dirty="0" err="1">
                <a:latin typeface="AdvGTIMES-R"/>
              </a:rPr>
              <a:t>sebagai</a:t>
            </a:r>
            <a:r>
              <a:rPr lang="en-ID" dirty="0">
                <a:latin typeface="AdvGTIMES-R"/>
              </a:rPr>
              <a:t> </a:t>
            </a:r>
            <a:r>
              <a:rPr lang="en-ID" dirty="0" err="1">
                <a:latin typeface="AdvGTIMES-R"/>
              </a:rPr>
              <a:t>masalah</a:t>
            </a:r>
            <a:r>
              <a:rPr lang="en-ID" dirty="0">
                <a:latin typeface="AdvGTIMES-R"/>
              </a:rPr>
              <a:t> IP. </a:t>
            </a:r>
            <a:r>
              <a:rPr lang="en-ID" dirty="0" err="1">
                <a:latin typeface="AdvGTIMES-R"/>
              </a:rPr>
              <a:t>Jika</a:t>
            </a:r>
            <a:r>
              <a:rPr lang="en-ID" dirty="0">
                <a:latin typeface="AdvGTIMES-R"/>
              </a:rPr>
              <a:t> </a:t>
            </a:r>
            <a:r>
              <a:rPr lang="en-ID" dirty="0" err="1">
                <a:latin typeface="AdvGTIMES-R"/>
              </a:rPr>
              <a:t>beberapa</a:t>
            </a:r>
            <a:r>
              <a:rPr lang="en-ID" dirty="0">
                <a:latin typeface="AdvGTIMES-R"/>
              </a:rPr>
              <a:t> </a:t>
            </a:r>
            <a:r>
              <a:rPr lang="en-ID" dirty="0" err="1">
                <a:latin typeface="AdvGTIMES-R"/>
              </a:rPr>
              <a:t>variabel</a:t>
            </a:r>
            <a:r>
              <a:rPr lang="en-ID" dirty="0">
                <a:latin typeface="AdvGTIMES-R"/>
              </a:rPr>
              <a:t> </a:t>
            </a:r>
            <a:r>
              <a:rPr lang="en-ID" dirty="0" err="1">
                <a:latin typeface="AdvGTIMES-R"/>
              </a:rPr>
              <a:t>keputusan</a:t>
            </a:r>
            <a:r>
              <a:rPr lang="en-ID" dirty="0">
                <a:latin typeface="AdvGTIMES-R"/>
              </a:rPr>
              <a:t> </a:t>
            </a:r>
            <a:r>
              <a:rPr lang="en-ID" dirty="0" err="1">
                <a:latin typeface="AdvGTIMES-R"/>
              </a:rPr>
              <a:t>adalah</a:t>
            </a:r>
            <a:r>
              <a:rPr lang="en-ID" dirty="0">
                <a:latin typeface="AdvGTIMES-R"/>
              </a:rPr>
              <a:t> </a:t>
            </a:r>
            <a:r>
              <a:rPr lang="en-ID" dirty="0" err="1">
                <a:latin typeface="AdvGTIMES-R"/>
              </a:rPr>
              <a:t>bilangan</a:t>
            </a:r>
            <a:r>
              <a:rPr lang="en-ID" dirty="0">
                <a:latin typeface="AdvGTIMES-R"/>
              </a:rPr>
              <a:t> integer, </a:t>
            </a:r>
            <a:r>
              <a:rPr lang="en-ID" dirty="0" err="1">
                <a:latin typeface="AdvGTIMES-R"/>
              </a:rPr>
              <a:t>sementara</a:t>
            </a:r>
            <a:r>
              <a:rPr lang="en-ID" dirty="0">
                <a:latin typeface="AdvGTIMES-R"/>
              </a:rPr>
              <a:t> </a:t>
            </a:r>
            <a:r>
              <a:rPr lang="en-ID" dirty="0" err="1">
                <a:latin typeface="AdvGTIMES-R"/>
              </a:rPr>
              <a:t>beberapa</a:t>
            </a:r>
            <a:r>
              <a:rPr lang="en-ID" dirty="0">
                <a:latin typeface="AdvGTIMES-R"/>
              </a:rPr>
              <a:t> </a:t>
            </a:r>
            <a:r>
              <a:rPr lang="en-ID" dirty="0" err="1">
                <a:latin typeface="AdvGTIMES-R"/>
              </a:rPr>
              <a:t>tipe</a:t>
            </a:r>
            <a:r>
              <a:rPr lang="en-ID" dirty="0">
                <a:latin typeface="AdvGTIMES-R"/>
              </a:rPr>
              <a:t> </a:t>
            </a:r>
            <a:r>
              <a:rPr lang="en-ID" dirty="0" err="1">
                <a:latin typeface="AdvGTIMES-R"/>
              </a:rPr>
              <a:t>lainnya</a:t>
            </a:r>
            <a:r>
              <a:rPr lang="en-ID" dirty="0">
                <a:latin typeface="AdvGTIMES-R"/>
              </a:rPr>
              <a:t> </a:t>
            </a:r>
            <a:r>
              <a:rPr lang="en-ID" dirty="0" err="1">
                <a:latin typeface="AdvGTIMES-R"/>
              </a:rPr>
              <a:t>adalah</a:t>
            </a:r>
            <a:r>
              <a:rPr lang="en-ID" dirty="0">
                <a:latin typeface="AdvGTIMES-R"/>
              </a:rPr>
              <a:t> </a:t>
            </a:r>
            <a:r>
              <a:rPr lang="en-ID" dirty="0" err="1">
                <a:latin typeface="AdvGTIMES-R"/>
              </a:rPr>
              <a:t>tipe</a:t>
            </a:r>
            <a:r>
              <a:rPr lang="en-ID" dirty="0">
                <a:latin typeface="AdvGTIMES-R"/>
              </a:rPr>
              <a:t> non-integer, </a:t>
            </a:r>
            <a:r>
              <a:rPr lang="en-ID" dirty="0" err="1">
                <a:latin typeface="AdvGTIMES-R"/>
              </a:rPr>
              <a:t>masalahnya</a:t>
            </a:r>
            <a:r>
              <a:rPr lang="en-ID" dirty="0">
                <a:latin typeface="AdvGTIMES-R"/>
              </a:rPr>
              <a:t> </a:t>
            </a:r>
            <a:r>
              <a:rPr lang="en-ID" dirty="0" err="1">
                <a:latin typeface="AdvGTIMES-R"/>
              </a:rPr>
              <a:t>dikenal</a:t>
            </a:r>
            <a:r>
              <a:rPr lang="en-ID" dirty="0">
                <a:latin typeface="AdvGTIMES-R"/>
              </a:rPr>
              <a:t> </a:t>
            </a:r>
            <a:r>
              <a:rPr lang="en-ID" dirty="0" err="1">
                <a:latin typeface="AdvGTIMES-R"/>
              </a:rPr>
              <a:t>sebagai</a:t>
            </a:r>
            <a:r>
              <a:rPr lang="en-ID" dirty="0">
                <a:latin typeface="AdvGTIMES-R"/>
              </a:rPr>
              <a:t> </a:t>
            </a:r>
            <a:r>
              <a:rPr lang="en-ID" dirty="0" err="1">
                <a:latin typeface="AdvGTIMES-R"/>
              </a:rPr>
              <a:t>masalah</a:t>
            </a:r>
            <a:r>
              <a:rPr lang="en-ID" dirty="0">
                <a:latin typeface="AdvGTIMES-R"/>
              </a:rPr>
              <a:t> </a:t>
            </a:r>
            <a:r>
              <a:rPr lang="en-ID" dirty="0" err="1">
                <a:latin typeface="AdvGTIMES-R"/>
              </a:rPr>
              <a:t>pemrograman</a:t>
            </a:r>
            <a:r>
              <a:rPr lang="en-ID" dirty="0">
                <a:latin typeface="AdvGTIMES-R"/>
              </a:rPr>
              <a:t> </a:t>
            </a:r>
            <a:r>
              <a:rPr lang="en-ID" dirty="0" err="1">
                <a:latin typeface="AdvGTIMES-R"/>
              </a:rPr>
              <a:t>bilangan</a:t>
            </a:r>
            <a:r>
              <a:rPr lang="en-ID" dirty="0">
                <a:latin typeface="AdvGTIMES-R"/>
              </a:rPr>
              <a:t> integer </a:t>
            </a:r>
            <a:r>
              <a:rPr lang="en-ID" dirty="0" err="1">
                <a:latin typeface="AdvGTIMES-R"/>
              </a:rPr>
              <a:t>campuran</a:t>
            </a:r>
            <a:r>
              <a:rPr lang="en-ID" dirty="0">
                <a:latin typeface="AdvGTIMES-R"/>
              </a:rPr>
              <a:t>.</a:t>
            </a:r>
            <a:endParaRPr lang="en-US" dirty="0"/>
          </a:p>
        </p:txBody>
      </p:sp>
      <p:sp>
        <p:nvSpPr>
          <p:cNvPr id="8" name="Rectangle 7"/>
          <p:cNvSpPr/>
          <p:nvPr/>
        </p:nvSpPr>
        <p:spPr>
          <a:xfrm>
            <a:off x="530352" y="2511261"/>
            <a:ext cx="8494776" cy="923330"/>
          </a:xfrm>
          <a:prstGeom prst="rect">
            <a:avLst/>
          </a:prstGeom>
        </p:spPr>
        <p:txBody>
          <a:bodyPr wrap="square">
            <a:spAutoFit/>
          </a:bodyPr>
          <a:lstStyle/>
          <a:p>
            <a:r>
              <a:rPr lang="en-ID" dirty="0" err="1">
                <a:latin typeface="AdvGTIMES-R"/>
              </a:rPr>
              <a:t>Apalagi</a:t>
            </a:r>
            <a:r>
              <a:rPr lang="en-ID" dirty="0">
                <a:latin typeface="AdvGTIMES-R"/>
              </a:rPr>
              <a:t> </a:t>
            </a:r>
            <a:r>
              <a:rPr lang="en-ID" dirty="0" err="1">
                <a:latin typeface="AdvGTIMES-R"/>
              </a:rPr>
              <a:t>berdasarkan</a:t>
            </a:r>
            <a:r>
              <a:rPr lang="en-ID" dirty="0">
                <a:latin typeface="AdvGTIMES-R"/>
              </a:rPr>
              <a:t> </a:t>
            </a:r>
            <a:r>
              <a:rPr lang="en-ID" dirty="0" err="1">
                <a:latin typeface="AdvGTIMES-R"/>
              </a:rPr>
              <a:t>sifat</a:t>
            </a:r>
            <a:r>
              <a:rPr lang="en-ID" dirty="0">
                <a:latin typeface="AdvGTIMES-R"/>
              </a:rPr>
              <a:t> </a:t>
            </a:r>
            <a:r>
              <a:rPr lang="en-ID" dirty="0" err="1">
                <a:latin typeface="AdvGTIMES-R"/>
              </a:rPr>
              <a:t>dari</a:t>
            </a:r>
            <a:r>
              <a:rPr lang="en-ID" dirty="0">
                <a:latin typeface="AdvGTIMES-R"/>
              </a:rPr>
              <a:t> </a:t>
            </a:r>
            <a:r>
              <a:rPr lang="en-ID" dirty="0" err="1">
                <a:latin typeface="AdvGTIMES-R"/>
              </a:rPr>
              <a:t>masalah</a:t>
            </a:r>
            <a:r>
              <a:rPr lang="en-ID" dirty="0">
                <a:latin typeface="AdvGTIMES-R"/>
              </a:rPr>
              <a:t> </a:t>
            </a:r>
            <a:r>
              <a:rPr lang="en-ID" dirty="0" err="1">
                <a:latin typeface="AdvGTIMES-R"/>
              </a:rPr>
              <a:t>aslinya</a:t>
            </a:r>
            <a:r>
              <a:rPr lang="en-ID" dirty="0">
                <a:latin typeface="AdvGTIMES-R"/>
              </a:rPr>
              <a:t>, </a:t>
            </a:r>
            <a:r>
              <a:rPr lang="en-ID" dirty="0" err="1">
                <a:latin typeface="AdvGTIMES-R"/>
              </a:rPr>
              <a:t>keduanya</a:t>
            </a:r>
            <a:r>
              <a:rPr lang="en-ID" dirty="0">
                <a:latin typeface="AdvGTIMES-R"/>
              </a:rPr>
              <a:t> </a:t>
            </a:r>
            <a:r>
              <a:rPr lang="en-ID" dirty="0" err="1">
                <a:latin typeface="AdvGTIMES-R"/>
              </a:rPr>
              <a:t>metode</a:t>
            </a:r>
            <a:r>
              <a:rPr lang="en-ID" dirty="0">
                <a:latin typeface="AdvGTIMES-R"/>
              </a:rPr>
              <a:t> </a:t>
            </a:r>
            <a:r>
              <a:rPr lang="en-ID" dirty="0" err="1">
                <a:latin typeface="AdvGTIMES-R"/>
              </a:rPr>
              <a:t>pemrograman</a:t>
            </a:r>
            <a:r>
              <a:rPr lang="en-ID" dirty="0">
                <a:latin typeface="AdvGTIMES-R"/>
              </a:rPr>
              <a:t> integer linier </a:t>
            </a:r>
            <a:r>
              <a:rPr lang="en-ID" dirty="0" err="1">
                <a:latin typeface="AdvGTIMES-R"/>
              </a:rPr>
              <a:t>dan</a:t>
            </a:r>
            <a:r>
              <a:rPr lang="en-ID" dirty="0">
                <a:latin typeface="AdvGTIMES-R"/>
              </a:rPr>
              <a:t> </a:t>
            </a:r>
            <a:r>
              <a:rPr lang="en-ID" dirty="0" err="1">
                <a:latin typeface="AdvGTIMES-R"/>
              </a:rPr>
              <a:t>pemrograman</a:t>
            </a:r>
            <a:r>
              <a:rPr lang="en-ID" dirty="0">
                <a:latin typeface="AdvGTIMES-R"/>
              </a:rPr>
              <a:t> </a:t>
            </a:r>
            <a:r>
              <a:rPr lang="en-ID" dirty="0" err="1">
                <a:latin typeface="AdvGTIMES-R"/>
              </a:rPr>
              <a:t>nonlinier</a:t>
            </a:r>
            <a:r>
              <a:rPr lang="en-ID" dirty="0">
                <a:latin typeface="AdvGTIMES-R"/>
              </a:rPr>
              <a:t> integer </a:t>
            </a:r>
            <a:r>
              <a:rPr lang="en-ID" dirty="0" err="1">
                <a:latin typeface="AdvGTIMES-R"/>
              </a:rPr>
              <a:t>telah</a:t>
            </a:r>
            <a:r>
              <a:rPr lang="en-ID" dirty="0">
                <a:latin typeface="AdvGTIMES-R"/>
              </a:rPr>
              <a:t> </a:t>
            </a:r>
            <a:r>
              <a:rPr lang="en-ID" dirty="0" err="1">
                <a:latin typeface="AdvGTIMES-R"/>
              </a:rPr>
              <a:t>dikembangkan</a:t>
            </a:r>
            <a:r>
              <a:rPr lang="en-ID" dirty="0">
                <a:latin typeface="AdvGTIMES-R"/>
              </a:rPr>
              <a:t>. </a:t>
            </a:r>
            <a:r>
              <a:rPr lang="en-ID" dirty="0" err="1">
                <a:latin typeface="AdvGTIMES-R"/>
              </a:rPr>
              <a:t>Karenanya</a:t>
            </a:r>
            <a:r>
              <a:rPr lang="en-ID" dirty="0">
                <a:latin typeface="AdvGTIMES-R"/>
              </a:rPr>
              <a:t>, </a:t>
            </a:r>
            <a:r>
              <a:rPr lang="en-ID" dirty="0" err="1">
                <a:latin typeface="AdvGTIMES-R"/>
              </a:rPr>
              <a:t>dalam</a:t>
            </a:r>
            <a:r>
              <a:rPr lang="en-ID" dirty="0">
                <a:latin typeface="AdvGTIMES-R"/>
              </a:rPr>
              <a:t> </a:t>
            </a:r>
            <a:r>
              <a:rPr lang="en-ID" dirty="0" err="1">
                <a:latin typeface="AdvGTIMES-R"/>
              </a:rPr>
              <a:t>literatur</a:t>
            </a:r>
            <a:r>
              <a:rPr lang="en-ID" dirty="0">
                <a:latin typeface="AdvGTIMES-R"/>
              </a:rPr>
              <a:t> </a:t>
            </a:r>
            <a:r>
              <a:rPr lang="en-ID" dirty="0" err="1">
                <a:latin typeface="AdvGTIMES-R"/>
              </a:rPr>
              <a:t>sistem</a:t>
            </a:r>
            <a:r>
              <a:rPr lang="en-ID" dirty="0">
                <a:latin typeface="AdvGTIMES-R"/>
              </a:rPr>
              <a:t> </a:t>
            </a:r>
            <a:r>
              <a:rPr lang="en-ID" dirty="0" err="1">
                <a:latin typeface="AdvGTIMES-R"/>
              </a:rPr>
              <a:t>tenaga</a:t>
            </a:r>
            <a:r>
              <a:rPr lang="en-ID" dirty="0">
                <a:latin typeface="AdvGTIMES-R"/>
              </a:rPr>
              <a:t>, </a:t>
            </a:r>
            <a:r>
              <a:rPr lang="en-ID" dirty="0" err="1">
                <a:latin typeface="AdvGTIMES-R"/>
              </a:rPr>
              <a:t>beberapa</a:t>
            </a:r>
            <a:r>
              <a:rPr lang="en-ID" dirty="0">
                <a:latin typeface="AdvGTIMES-R"/>
              </a:rPr>
              <a:t> </a:t>
            </a:r>
            <a:r>
              <a:rPr lang="en-ID" dirty="0" err="1">
                <a:latin typeface="AdvGTIMES-R"/>
              </a:rPr>
              <a:t>istilah</a:t>
            </a:r>
            <a:r>
              <a:rPr lang="en-ID" dirty="0">
                <a:latin typeface="AdvGTIMES-R"/>
              </a:rPr>
              <a:t> </a:t>
            </a:r>
            <a:r>
              <a:rPr lang="en-ID" dirty="0" err="1">
                <a:latin typeface="AdvGTIMES-R"/>
              </a:rPr>
              <a:t>seperti</a:t>
            </a:r>
            <a:r>
              <a:rPr lang="en-ID" dirty="0">
                <a:latin typeface="AdvGTIMES-R"/>
              </a:rPr>
              <a:t> MILP </a:t>
            </a:r>
            <a:r>
              <a:rPr lang="en-ID" dirty="0" err="1">
                <a:latin typeface="AdvGTIMES-R"/>
              </a:rPr>
              <a:t>telah</a:t>
            </a:r>
            <a:r>
              <a:rPr lang="en-ID" dirty="0">
                <a:latin typeface="AdvGTIMES-R"/>
              </a:rPr>
              <a:t> </a:t>
            </a:r>
            <a:r>
              <a:rPr lang="en-ID" dirty="0" err="1">
                <a:latin typeface="AdvGTIMES-R"/>
              </a:rPr>
              <a:t>muncul</a:t>
            </a:r>
            <a:r>
              <a:rPr lang="en-ID" dirty="0">
                <a:latin typeface="AdvGTIMES-R"/>
              </a:rPr>
              <a:t>.</a:t>
            </a:r>
            <a:endParaRPr lang="en-US" dirty="0"/>
          </a:p>
        </p:txBody>
      </p:sp>
      <p:sp>
        <p:nvSpPr>
          <p:cNvPr id="2" name="Date Placeholder 1"/>
          <p:cNvSpPr>
            <a:spLocks noGrp="1"/>
          </p:cNvSpPr>
          <p:nvPr>
            <p:ph type="dt" sz="half" idx="10"/>
          </p:nvPr>
        </p:nvSpPr>
        <p:spPr/>
        <p:txBody>
          <a:bodyPr/>
          <a:lstStyle/>
          <a:p>
            <a:fld id="{CE79E4CC-703E-4EAC-845E-59B93F122CF7}" type="datetime9">
              <a:rPr lang="en-US" smtClean="0"/>
              <a:t>10/18/2017 1:14:56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49</a:t>
            </a:fld>
            <a:endParaRPr lang="en-US"/>
          </a:p>
        </p:txBody>
      </p:sp>
      <p:sp>
        <p:nvSpPr>
          <p:cNvPr id="4" name="Rectangle 3"/>
          <p:cNvSpPr/>
          <p:nvPr/>
        </p:nvSpPr>
        <p:spPr>
          <a:xfrm>
            <a:off x="332989" y="3651086"/>
            <a:ext cx="2919645" cy="400110"/>
          </a:xfrm>
          <a:prstGeom prst="rect">
            <a:avLst/>
          </a:prstGeom>
        </p:spPr>
        <p:txBody>
          <a:bodyPr wrap="none">
            <a:spAutoFit/>
          </a:bodyPr>
          <a:lstStyle/>
          <a:p>
            <a:r>
              <a:rPr lang="id-ID" sz="2000" dirty="0">
                <a:latin typeface="AdvGTIMES-R"/>
              </a:rPr>
              <a:t>2.3.2 Algoritma heuristik</a:t>
            </a:r>
            <a:endParaRPr lang="en-US" sz="2000" dirty="0">
              <a:latin typeface="AdvGTIMES-R"/>
            </a:endParaRPr>
          </a:p>
        </p:txBody>
      </p:sp>
      <p:sp>
        <p:nvSpPr>
          <p:cNvPr id="9" name="Rectangle 8"/>
          <p:cNvSpPr/>
          <p:nvPr/>
        </p:nvSpPr>
        <p:spPr>
          <a:xfrm>
            <a:off x="530352" y="4126847"/>
            <a:ext cx="8633208" cy="923330"/>
          </a:xfrm>
          <a:prstGeom prst="rect">
            <a:avLst/>
          </a:prstGeom>
        </p:spPr>
        <p:txBody>
          <a:bodyPr wrap="square">
            <a:spAutoFit/>
          </a:bodyPr>
          <a:lstStyle/>
          <a:p>
            <a:r>
              <a:rPr lang="en-US" dirty="0" err="1">
                <a:latin typeface="AdvGTIMES-R"/>
              </a:rPr>
              <a:t>Kebanyakan</a:t>
            </a:r>
            <a:r>
              <a:rPr lang="en-US" dirty="0">
                <a:latin typeface="AdvGTIMES-R"/>
              </a:rPr>
              <a:t> </a:t>
            </a:r>
            <a:r>
              <a:rPr lang="en-US" dirty="0" err="1">
                <a:latin typeface="AdvGTIMES-R"/>
              </a:rPr>
              <a:t>algoritma</a:t>
            </a:r>
            <a:r>
              <a:rPr lang="en-US" dirty="0">
                <a:latin typeface="AdvGTIMES-R"/>
              </a:rPr>
              <a:t> </a:t>
            </a:r>
            <a:r>
              <a:rPr lang="en-US" dirty="0" err="1">
                <a:latin typeface="AdvGTIMES-R"/>
              </a:rPr>
              <a:t>berbasis</a:t>
            </a:r>
            <a:r>
              <a:rPr lang="en-US" dirty="0">
                <a:latin typeface="AdvGTIMES-R"/>
              </a:rPr>
              <a:t> </a:t>
            </a:r>
            <a:r>
              <a:rPr lang="en-US" dirty="0" err="1">
                <a:latin typeface="AdvGTIMES-R"/>
              </a:rPr>
              <a:t>matematika</a:t>
            </a:r>
            <a:r>
              <a:rPr lang="en-US" dirty="0">
                <a:latin typeface="AdvGTIMES-R"/>
              </a:rPr>
              <a:t> </a:t>
            </a:r>
            <a:r>
              <a:rPr lang="en-US" dirty="0" err="1">
                <a:latin typeface="AdvGTIMES-R"/>
              </a:rPr>
              <a:t>dapat</a:t>
            </a:r>
            <a:r>
              <a:rPr lang="en-US" dirty="0">
                <a:latin typeface="AdvGTIMES-R"/>
              </a:rPr>
              <a:t> </a:t>
            </a:r>
            <a:r>
              <a:rPr lang="en-US" dirty="0" err="1">
                <a:latin typeface="AdvGTIMES-R"/>
              </a:rPr>
              <a:t>menjamin</a:t>
            </a:r>
            <a:r>
              <a:rPr lang="en-US" dirty="0">
                <a:latin typeface="AdvGTIMES-R"/>
              </a:rPr>
              <a:t> </a:t>
            </a:r>
            <a:r>
              <a:rPr lang="en-US" dirty="0" err="1">
                <a:latin typeface="AdvGTIMES-R"/>
              </a:rPr>
              <a:t>mencapai</a:t>
            </a:r>
            <a:r>
              <a:rPr lang="en-US" dirty="0">
                <a:latin typeface="AdvGTIMES-R"/>
              </a:rPr>
              <a:t> </a:t>
            </a:r>
            <a:r>
              <a:rPr lang="en-US" dirty="0" err="1">
                <a:latin typeface="AdvGTIMES-R"/>
              </a:rPr>
              <a:t>solusi</a:t>
            </a:r>
            <a:r>
              <a:rPr lang="en-US" dirty="0">
                <a:latin typeface="AdvGTIMES-R"/>
              </a:rPr>
              <a:t> optimal; </a:t>
            </a:r>
            <a:r>
              <a:rPr lang="en-US" dirty="0" err="1">
                <a:latin typeface="AdvGTIMES-R"/>
              </a:rPr>
              <a:t>sementara</a:t>
            </a:r>
            <a:r>
              <a:rPr lang="en-US" dirty="0">
                <a:latin typeface="AdvGTIMES-R"/>
              </a:rPr>
              <a:t> </a:t>
            </a:r>
            <a:r>
              <a:rPr lang="en-US" dirty="0" err="1">
                <a:latin typeface="AdvGTIMES-R"/>
              </a:rPr>
              <a:t>belum</a:t>
            </a:r>
            <a:r>
              <a:rPr lang="en-US" dirty="0">
                <a:latin typeface="AdvGTIMES-R"/>
              </a:rPr>
              <a:t> </a:t>
            </a:r>
            <a:r>
              <a:rPr lang="en-US" dirty="0" err="1">
                <a:latin typeface="AdvGTIMES-R"/>
              </a:rPr>
              <a:t>tentu</a:t>
            </a:r>
            <a:r>
              <a:rPr lang="en-US" dirty="0">
                <a:latin typeface="AdvGTIMES-R"/>
              </a:rPr>
              <a:t> </a:t>
            </a:r>
            <a:r>
              <a:rPr lang="en-US" dirty="0" err="1">
                <a:latin typeface="AdvGTIMES-R"/>
              </a:rPr>
              <a:t>menjamin</a:t>
            </a:r>
            <a:r>
              <a:rPr lang="en-US" dirty="0">
                <a:latin typeface="AdvGTIMES-R"/>
              </a:rPr>
              <a:t> </a:t>
            </a:r>
            <a:r>
              <a:rPr lang="en-US" dirty="0" err="1">
                <a:latin typeface="AdvGTIMES-R"/>
              </a:rPr>
              <a:t>mencapai</a:t>
            </a:r>
            <a:r>
              <a:rPr lang="en-US" dirty="0">
                <a:latin typeface="AdvGTIMES-R"/>
              </a:rPr>
              <a:t> optimal global. </a:t>
            </a:r>
            <a:r>
              <a:rPr lang="en-US" dirty="0" err="1">
                <a:latin typeface="AdvGTIMES-R"/>
              </a:rPr>
              <a:t>Optimalitas</a:t>
            </a:r>
            <a:r>
              <a:rPr lang="en-US" dirty="0">
                <a:latin typeface="AdvGTIMES-R"/>
              </a:rPr>
              <a:t> global </a:t>
            </a:r>
            <a:r>
              <a:rPr lang="en-US" dirty="0" err="1">
                <a:latin typeface="AdvGTIMES-R"/>
              </a:rPr>
              <a:t>mungkin</a:t>
            </a:r>
            <a:r>
              <a:rPr lang="en-US" dirty="0">
                <a:latin typeface="AdvGTIMES-R"/>
              </a:rPr>
              <a:t> </a:t>
            </a:r>
            <a:r>
              <a:rPr lang="en-US" dirty="0" err="1">
                <a:latin typeface="AdvGTIMES-R"/>
              </a:rPr>
              <a:t>hanya</a:t>
            </a:r>
            <a:r>
              <a:rPr lang="en-US" dirty="0">
                <a:latin typeface="AdvGTIMES-R"/>
              </a:rPr>
              <a:t> </a:t>
            </a:r>
            <a:r>
              <a:rPr lang="en-US" dirty="0" err="1">
                <a:latin typeface="AdvGTIMES-R"/>
              </a:rPr>
              <a:t>tercapai</a:t>
            </a:r>
            <a:r>
              <a:rPr lang="en-US" dirty="0">
                <a:latin typeface="AdvGTIMES-R"/>
              </a:rPr>
              <a:t>, </a:t>
            </a:r>
            <a:r>
              <a:rPr lang="en-US" dirty="0" err="1">
                <a:latin typeface="AdvGTIMES-R"/>
              </a:rPr>
              <a:t>diperiksa</a:t>
            </a:r>
            <a:r>
              <a:rPr lang="en-US" dirty="0">
                <a:latin typeface="AdvGTIMES-R"/>
              </a:rPr>
              <a:t> </a:t>
            </a:r>
            <a:r>
              <a:rPr lang="en-US" dirty="0" err="1">
                <a:latin typeface="AdvGTIMES-R"/>
              </a:rPr>
              <a:t>atau</a:t>
            </a:r>
            <a:r>
              <a:rPr lang="en-US" dirty="0">
                <a:latin typeface="AdvGTIMES-R"/>
              </a:rPr>
              <a:t> </a:t>
            </a:r>
            <a:r>
              <a:rPr lang="en-US" dirty="0" err="1">
                <a:latin typeface="AdvGTIMES-R"/>
              </a:rPr>
              <a:t>dijamin</a:t>
            </a:r>
            <a:r>
              <a:rPr lang="en-US" dirty="0">
                <a:latin typeface="AdvGTIMES-R"/>
              </a:rPr>
              <a:t> </a:t>
            </a:r>
            <a:r>
              <a:rPr lang="en-US" dirty="0" err="1">
                <a:latin typeface="AdvGTIMES-R"/>
              </a:rPr>
              <a:t>untuk</a:t>
            </a:r>
            <a:r>
              <a:rPr lang="en-US" dirty="0">
                <a:latin typeface="AdvGTIMES-R"/>
              </a:rPr>
              <a:t> </a:t>
            </a:r>
            <a:r>
              <a:rPr lang="en-US" dirty="0" err="1">
                <a:latin typeface="AdvGTIMES-R"/>
              </a:rPr>
              <a:t>kasus</a:t>
            </a:r>
            <a:r>
              <a:rPr lang="en-US" dirty="0">
                <a:latin typeface="AdvGTIMES-R"/>
              </a:rPr>
              <a:t> </a:t>
            </a:r>
            <a:r>
              <a:rPr lang="en-US" dirty="0" err="1">
                <a:latin typeface="AdvGTIMES-R"/>
              </a:rPr>
              <a:t>sederhana</a:t>
            </a:r>
            <a:r>
              <a:rPr lang="en-US" dirty="0">
                <a:latin typeface="AdvGTIMES-R"/>
              </a:rPr>
              <a:t>.</a:t>
            </a:r>
          </a:p>
        </p:txBody>
      </p:sp>
    </p:spTree>
    <p:extLst>
      <p:ext uri="{BB962C8B-B14F-4D97-AF65-F5344CB8AC3E}">
        <p14:creationId xmlns:p14="http://schemas.microsoft.com/office/powerpoint/2010/main" val="1263367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4568" y="2683105"/>
            <a:ext cx="6096000" cy="369332"/>
          </a:xfrm>
          <a:prstGeom prst="rect">
            <a:avLst/>
          </a:prstGeom>
        </p:spPr>
        <p:txBody>
          <a:bodyPr>
            <a:spAutoFit/>
          </a:bodyPr>
          <a:lstStyle/>
          <a:p>
            <a:endParaRPr lang="en-US" dirty="0"/>
          </a:p>
        </p:txBody>
      </p:sp>
      <p:sp>
        <p:nvSpPr>
          <p:cNvPr id="2" name="Date Placeholder 1"/>
          <p:cNvSpPr>
            <a:spLocks noGrp="1"/>
          </p:cNvSpPr>
          <p:nvPr>
            <p:ph type="dt" sz="half" idx="10"/>
          </p:nvPr>
        </p:nvSpPr>
        <p:spPr/>
        <p:txBody>
          <a:bodyPr/>
          <a:lstStyle/>
          <a:p>
            <a:fld id="{01632117-E3BF-4B7B-8291-D34F53210D9E}" type="datetime9">
              <a:rPr lang="en-US" smtClean="0"/>
              <a:t>10/18/2017 1:14:55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5</a:t>
            </a:fld>
            <a:endParaRPr lang="en-US"/>
          </a:p>
        </p:txBody>
      </p:sp>
      <p:sp>
        <p:nvSpPr>
          <p:cNvPr id="9" name="Rectangle 8"/>
          <p:cNvSpPr/>
          <p:nvPr/>
        </p:nvSpPr>
        <p:spPr>
          <a:xfrm>
            <a:off x="543816" y="1778857"/>
            <a:ext cx="8619744" cy="369332"/>
          </a:xfrm>
          <a:prstGeom prst="rect">
            <a:avLst/>
          </a:prstGeom>
        </p:spPr>
        <p:txBody>
          <a:bodyPr wrap="square">
            <a:spAutoFit/>
          </a:bodyPr>
          <a:lstStyle/>
          <a:p>
            <a:endParaRPr lang="en-US" dirty="0"/>
          </a:p>
        </p:txBody>
      </p:sp>
      <p:sp>
        <p:nvSpPr>
          <p:cNvPr id="6" name="Rectangle 5"/>
          <p:cNvSpPr/>
          <p:nvPr/>
        </p:nvSpPr>
        <p:spPr>
          <a:xfrm>
            <a:off x="620268" y="234126"/>
            <a:ext cx="8962644" cy="1015663"/>
          </a:xfrm>
          <a:prstGeom prst="rect">
            <a:avLst/>
          </a:prstGeom>
        </p:spPr>
        <p:txBody>
          <a:bodyPr wrap="square">
            <a:spAutoFit/>
          </a:bodyPr>
          <a:lstStyle/>
          <a:p>
            <a:r>
              <a:rPr lang="en-US" sz="2000" dirty="0" err="1"/>
              <a:t>Ini</a:t>
            </a:r>
            <a:r>
              <a:rPr lang="en-US" sz="2000" dirty="0"/>
              <a:t> </a:t>
            </a:r>
            <a:r>
              <a:rPr lang="en-US" sz="2000" dirty="0" err="1" smtClean="0"/>
              <a:t>dibahas</a:t>
            </a:r>
            <a:r>
              <a:rPr lang="en-US" sz="2000" dirty="0" smtClean="0"/>
              <a:t> </a:t>
            </a:r>
            <a:r>
              <a:rPr lang="en-US" sz="2000" dirty="0" err="1"/>
              <a:t>secara</a:t>
            </a:r>
            <a:r>
              <a:rPr lang="en-US" sz="2000" dirty="0"/>
              <a:t> </a:t>
            </a:r>
            <a:r>
              <a:rPr lang="en-US" sz="2000" dirty="0" err="1"/>
              <a:t>lebih</a:t>
            </a:r>
            <a:r>
              <a:rPr lang="en-US" sz="2000" dirty="0"/>
              <a:t> </a:t>
            </a:r>
            <a:r>
              <a:rPr lang="en-US" sz="2000" dirty="0" err="1"/>
              <a:t>rinci</a:t>
            </a:r>
            <a:r>
              <a:rPr lang="en-US" sz="2000" dirty="0"/>
              <a:t> di Sect. 1.5. </a:t>
            </a:r>
            <a:r>
              <a:rPr lang="en-US" sz="2000" dirty="0" err="1"/>
              <a:t>Apalagi</a:t>
            </a:r>
            <a:r>
              <a:rPr lang="en-US" sz="2000" dirty="0"/>
              <a:t> </a:t>
            </a:r>
            <a:r>
              <a:rPr lang="en-US" sz="2000" dirty="0" err="1"/>
              <a:t>penekanannya</a:t>
            </a:r>
            <a:r>
              <a:rPr lang="en-US" sz="2000" dirty="0"/>
              <a:t> </a:t>
            </a:r>
            <a:r>
              <a:rPr lang="en-US" sz="2000" dirty="0" err="1"/>
              <a:t>diberikan</a:t>
            </a:r>
            <a:r>
              <a:rPr lang="en-US" sz="2000" dirty="0"/>
              <a:t> </a:t>
            </a:r>
            <a:r>
              <a:rPr lang="en-US" sz="2000" dirty="0" err="1"/>
              <a:t>pada</a:t>
            </a:r>
            <a:r>
              <a:rPr lang="en-US" sz="2000" dirty="0"/>
              <a:t> </a:t>
            </a:r>
            <a:r>
              <a:rPr lang="en-US" sz="2000" dirty="0" err="1"/>
              <a:t>jangka</a:t>
            </a:r>
            <a:r>
              <a:rPr lang="en-US" sz="2000" dirty="0"/>
              <a:t> </a:t>
            </a:r>
            <a:r>
              <a:rPr lang="en-US" sz="2000" dirty="0" err="1"/>
              <a:t>panjang</a:t>
            </a:r>
            <a:r>
              <a:rPr lang="en-US" sz="2000" dirty="0"/>
              <a:t> </a:t>
            </a:r>
            <a:r>
              <a:rPr lang="en-US" sz="2000" dirty="0" err="1"/>
              <a:t>masalah</a:t>
            </a:r>
            <a:r>
              <a:rPr lang="en-US" sz="2000" dirty="0"/>
              <a:t> </a:t>
            </a:r>
            <a:r>
              <a:rPr lang="en-US" sz="2000" dirty="0" err="1"/>
              <a:t>perencanaan</a:t>
            </a:r>
            <a:r>
              <a:rPr lang="en-US" sz="2000" dirty="0"/>
              <a:t> </a:t>
            </a:r>
            <a:r>
              <a:rPr lang="en-US" sz="2000" dirty="0" err="1"/>
              <a:t>sistem</a:t>
            </a:r>
            <a:r>
              <a:rPr lang="en-US" sz="2000" dirty="0"/>
              <a:t> </a:t>
            </a:r>
            <a:r>
              <a:rPr lang="en-US" sz="2000" dirty="0" err="1"/>
              <a:t>tenaga</a:t>
            </a:r>
            <a:r>
              <a:rPr lang="en-US" sz="2000" dirty="0"/>
              <a:t> </a:t>
            </a:r>
            <a:r>
              <a:rPr lang="en-US" sz="2000" dirty="0" err="1"/>
              <a:t>listrik</a:t>
            </a:r>
            <a:r>
              <a:rPr lang="en-US" sz="2000" dirty="0"/>
              <a:t>, </a:t>
            </a:r>
            <a:r>
              <a:rPr lang="en-US" sz="2000" dirty="0" err="1"/>
              <a:t>ditangani</a:t>
            </a:r>
            <a:r>
              <a:rPr lang="en-US" sz="2000" dirty="0"/>
              <a:t> </a:t>
            </a:r>
            <a:r>
              <a:rPr lang="en-US" sz="2000" dirty="0" err="1"/>
              <a:t>dalam</a:t>
            </a:r>
            <a:r>
              <a:rPr lang="en-US" sz="2000" dirty="0"/>
              <a:t> </a:t>
            </a:r>
            <a:r>
              <a:rPr lang="en-US" sz="2000" dirty="0" err="1"/>
              <a:t>subbagian</a:t>
            </a:r>
            <a:r>
              <a:rPr lang="en-US" sz="2000" dirty="0"/>
              <a:t> </a:t>
            </a:r>
            <a:r>
              <a:rPr lang="en-US" sz="2000" dirty="0" err="1"/>
              <a:t>selanjutnya</a:t>
            </a:r>
            <a:r>
              <a:rPr lang="en-US" sz="2000" dirty="0"/>
              <a:t>. </a:t>
            </a:r>
            <a:r>
              <a:rPr lang="en-US" sz="2000" dirty="0" err="1"/>
              <a:t>Kajian</a:t>
            </a:r>
            <a:r>
              <a:rPr lang="en-US" sz="2000" dirty="0"/>
              <a:t> </a:t>
            </a:r>
            <a:r>
              <a:rPr lang="en-US" sz="2000" dirty="0" err="1"/>
              <a:t>bab</a:t>
            </a:r>
            <a:r>
              <a:rPr lang="en-US" sz="2000" dirty="0"/>
              <a:t> </a:t>
            </a:r>
            <a:r>
              <a:rPr lang="en-US" sz="2000" dirty="0" err="1"/>
              <a:t>diberikan</a:t>
            </a:r>
            <a:r>
              <a:rPr lang="en-US" sz="2000" dirty="0"/>
              <a:t> di Sect. 1.6.</a:t>
            </a:r>
          </a:p>
        </p:txBody>
      </p:sp>
      <p:sp>
        <p:nvSpPr>
          <p:cNvPr id="7" name="Rectangle 6"/>
          <p:cNvSpPr/>
          <p:nvPr/>
        </p:nvSpPr>
        <p:spPr>
          <a:xfrm>
            <a:off x="199479" y="1333286"/>
            <a:ext cx="2472793" cy="400110"/>
          </a:xfrm>
          <a:prstGeom prst="rect">
            <a:avLst/>
          </a:prstGeom>
        </p:spPr>
        <p:txBody>
          <a:bodyPr wrap="none">
            <a:spAutoFit/>
          </a:bodyPr>
          <a:lstStyle/>
          <a:p>
            <a:r>
              <a:rPr lang="en-US" sz="2000" dirty="0"/>
              <a:t>1.2 </a:t>
            </a:r>
            <a:r>
              <a:rPr lang="en-US" sz="2000" dirty="0" err="1"/>
              <a:t>Unsur</a:t>
            </a:r>
            <a:r>
              <a:rPr lang="en-US" sz="2000" dirty="0"/>
              <a:t> </a:t>
            </a:r>
            <a:r>
              <a:rPr lang="en-US" sz="2000" dirty="0" err="1"/>
              <a:t>Sistem</a:t>
            </a:r>
            <a:r>
              <a:rPr lang="en-US" sz="2000" dirty="0"/>
              <a:t> </a:t>
            </a:r>
            <a:r>
              <a:rPr lang="en-US" sz="2000" dirty="0" err="1"/>
              <a:t>Daya</a:t>
            </a:r>
            <a:endParaRPr lang="en-US" dirty="0"/>
          </a:p>
        </p:txBody>
      </p:sp>
      <p:sp>
        <p:nvSpPr>
          <p:cNvPr id="11" name="Rectangle 10"/>
          <p:cNvSpPr/>
          <p:nvPr/>
        </p:nvSpPr>
        <p:spPr>
          <a:xfrm>
            <a:off x="620268" y="1733396"/>
            <a:ext cx="8697468" cy="1015663"/>
          </a:xfrm>
          <a:prstGeom prst="rect">
            <a:avLst/>
          </a:prstGeom>
        </p:spPr>
        <p:txBody>
          <a:bodyPr wrap="square">
            <a:spAutoFit/>
          </a:bodyPr>
          <a:lstStyle/>
          <a:p>
            <a:r>
              <a:rPr lang="en-US" sz="2000" dirty="0" err="1"/>
              <a:t>Seperti</a:t>
            </a:r>
            <a:r>
              <a:rPr lang="en-US" sz="2000" dirty="0"/>
              <a:t> </a:t>
            </a:r>
            <a:r>
              <a:rPr lang="en-US" sz="2000" dirty="0" err="1"/>
              <a:t>telah</a:t>
            </a:r>
            <a:r>
              <a:rPr lang="en-US" sz="2000" dirty="0"/>
              <a:t> </a:t>
            </a:r>
            <a:r>
              <a:rPr lang="en-US" sz="2000" dirty="0" err="1"/>
              <a:t>dicatat</a:t>
            </a:r>
            <a:r>
              <a:rPr lang="en-US" sz="2000" dirty="0"/>
              <a:t>, </a:t>
            </a:r>
            <a:r>
              <a:rPr lang="en-US" sz="2000" dirty="0" err="1"/>
              <a:t>tipikal</a:t>
            </a:r>
            <a:r>
              <a:rPr lang="en-US" sz="2000" dirty="0"/>
              <a:t> </a:t>
            </a:r>
            <a:r>
              <a:rPr lang="en-US" sz="2000" dirty="0" err="1"/>
              <a:t>sistem</a:t>
            </a:r>
            <a:r>
              <a:rPr lang="en-US" sz="2000" dirty="0"/>
              <a:t> </a:t>
            </a:r>
            <a:r>
              <a:rPr lang="en-US" sz="2000" dirty="0" err="1"/>
              <a:t>tenaga</a:t>
            </a:r>
            <a:r>
              <a:rPr lang="en-US" sz="2000" dirty="0"/>
              <a:t> </a:t>
            </a:r>
            <a:r>
              <a:rPr lang="en-US" sz="2000" dirty="0" err="1"/>
              <a:t>terdiri</a:t>
            </a:r>
            <a:r>
              <a:rPr lang="en-US" sz="2000" dirty="0"/>
              <a:t> </a:t>
            </a:r>
            <a:r>
              <a:rPr lang="en-US" sz="2000" dirty="0" err="1"/>
              <a:t>dari</a:t>
            </a:r>
            <a:r>
              <a:rPr lang="en-US" sz="2000" dirty="0"/>
              <a:t> </a:t>
            </a:r>
            <a:r>
              <a:rPr lang="en-US" sz="2000" dirty="0" err="1"/>
              <a:t>sejumlah</a:t>
            </a:r>
            <a:r>
              <a:rPr lang="en-US" sz="2000" dirty="0"/>
              <a:t> </a:t>
            </a:r>
            <a:r>
              <a:rPr lang="en-US" sz="2000" dirty="0" err="1"/>
              <a:t>besar</a:t>
            </a:r>
            <a:r>
              <a:rPr lang="en-US" sz="2000" dirty="0"/>
              <a:t> </a:t>
            </a:r>
            <a:r>
              <a:rPr lang="en-US" sz="2000" dirty="0" err="1"/>
              <a:t>elemen</a:t>
            </a:r>
            <a:r>
              <a:rPr lang="en-US" sz="2000" dirty="0"/>
              <a:t>. </a:t>
            </a:r>
            <a:r>
              <a:rPr lang="en-US" sz="2000" dirty="0" err="1"/>
              <a:t>Elemennya</a:t>
            </a:r>
            <a:r>
              <a:rPr lang="en-US" sz="2000" dirty="0"/>
              <a:t> </a:t>
            </a:r>
            <a:r>
              <a:rPr lang="en-US" sz="2000" dirty="0" err="1"/>
              <a:t>bisa</a:t>
            </a:r>
            <a:r>
              <a:rPr lang="en-US" sz="2000" dirty="0"/>
              <a:t> </a:t>
            </a:r>
            <a:r>
              <a:rPr lang="en-US" sz="2000" dirty="0" err="1"/>
              <a:t>bervariasi</a:t>
            </a:r>
            <a:r>
              <a:rPr lang="en-US" sz="2000" dirty="0"/>
              <a:t> </a:t>
            </a:r>
            <a:r>
              <a:rPr lang="en-US" sz="2000" dirty="0" err="1"/>
              <a:t>dari</a:t>
            </a:r>
            <a:r>
              <a:rPr lang="en-US" sz="2000" dirty="0"/>
              <a:t> </a:t>
            </a:r>
            <a:r>
              <a:rPr lang="en-US" sz="2000" dirty="0" err="1"/>
              <a:t>saklar</a:t>
            </a:r>
            <a:r>
              <a:rPr lang="en-US" sz="2000" dirty="0"/>
              <a:t> </a:t>
            </a:r>
            <a:r>
              <a:rPr lang="en-US" sz="2000" dirty="0" err="1"/>
              <a:t>lampu</a:t>
            </a:r>
            <a:r>
              <a:rPr lang="en-US" sz="2000" dirty="0"/>
              <a:t> </a:t>
            </a:r>
            <a:r>
              <a:rPr lang="en-US" sz="2000" dirty="0" err="1"/>
              <a:t>kecil</a:t>
            </a:r>
            <a:r>
              <a:rPr lang="en-US" sz="2000" dirty="0"/>
              <a:t> </a:t>
            </a:r>
            <a:r>
              <a:rPr lang="en-US" sz="2000" dirty="0" err="1"/>
              <a:t>ke</a:t>
            </a:r>
            <a:r>
              <a:rPr lang="en-US" sz="2000" dirty="0"/>
              <a:t> generator </a:t>
            </a:r>
            <a:r>
              <a:rPr lang="en-US" sz="2000" dirty="0" err="1"/>
              <a:t>raksasa</a:t>
            </a:r>
            <a:r>
              <a:rPr lang="en-US" sz="2000" dirty="0"/>
              <a:t>. </a:t>
            </a:r>
            <a:r>
              <a:rPr lang="en-US" sz="2000" dirty="0" err="1"/>
              <a:t>Namun</a:t>
            </a:r>
            <a:r>
              <a:rPr lang="en-US" sz="2000" dirty="0"/>
              <a:t>, </a:t>
            </a:r>
            <a:r>
              <a:rPr lang="en-US" sz="2000" dirty="0" err="1"/>
              <a:t>unsur</a:t>
            </a:r>
            <a:r>
              <a:rPr lang="en-US" sz="2000" dirty="0"/>
              <a:t> </a:t>
            </a:r>
            <a:r>
              <a:rPr lang="en-US" sz="2000" dirty="0" err="1"/>
              <a:t>utama</a:t>
            </a:r>
            <a:r>
              <a:rPr lang="en-US" sz="2000" dirty="0"/>
              <a:t> yang </a:t>
            </a:r>
            <a:r>
              <a:rPr lang="en-US" sz="2000" dirty="0" err="1"/>
              <a:t>menarik</a:t>
            </a:r>
            <a:r>
              <a:rPr lang="en-US" sz="2000" dirty="0"/>
              <a:t> </a:t>
            </a:r>
            <a:r>
              <a:rPr lang="en-US" sz="2000" dirty="0" err="1"/>
              <a:t>dalam</a:t>
            </a:r>
            <a:r>
              <a:rPr lang="en-US" sz="2000" dirty="0"/>
              <a:t> </a:t>
            </a:r>
            <a:r>
              <a:rPr lang="en-US" sz="2000" dirty="0" err="1"/>
              <a:t>buku</a:t>
            </a:r>
            <a:r>
              <a:rPr lang="en-US" sz="2000" dirty="0"/>
              <a:t> </a:t>
            </a:r>
            <a:r>
              <a:rPr lang="en-US" sz="2000" dirty="0" err="1"/>
              <a:t>ini</a:t>
            </a:r>
            <a:r>
              <a:rPr lang="en-US" sz="2000" dirty="0"/>
              <a:t> </a:t>
            </a:r>
            <a:r>
              <a:rPr lang="en-US" sz="2000" dirty="0" err="1"/>
              <a:t>adalah</a:t>
            </a:r>
            <a:endParaRPr lang="en-US" sz="2000" dirty="0"/>
          </a:p>
        </p:txBody>
      </p:sp>
      <p:sp>
        <p:nvSpPr>
          <p:cNvPr id="12" name="Rectangle 11"/>
          <p:cNvSpPr/>
          <p:nvPr/>
        </p:nvSpPr>
        <p:spPr>
          <a:xfrm>
            <a:off x="848868" y="2743955"/>
            <a:ext cx="4953000" cy="1631216"/>
          </a:xfrm>
          <a:prstGeom prst="rect">
            <a:avLst/>
          </a:prstGeom>
        </p:spPr>
        <p:txBody>
          <a:bodyPr>
            <a:spAutoFit/>
          </a:bodyPr>
          <a:lstStyle/>
          <a:p>
            <a:r>
              <a:rPr lang="en-US" sz="2000" dirty="0"/>
              <a:t>• </a:t>
            </a:r>
            <a:r>
              <a:rPr lang="en-US" sz="2000" dirty="0" err="1"/>
              <a:t>Fasilitas</a:t>
            </a:r>
            <a:r>
              <a:rPr lang="en-US" sz="2000" dirty="0"/>
              <a:t> </a:t>
            </a:r>
            <a:r>
              <a:rPr lang="en-US" sz="2000" dirty="0" err="1"/>
              <a:t>Pembangkitan</a:t>
            </a:r>
            <a:endParaRPr lang="en-US" sz="2000" dirty="0"/>
          </a:p>
          <a:p>
            <a:r>
              <a:rPr lang="en-US" sz="2000" dirty="0"/>
              <a:t>• </a:t>
            </a:r>
            <a:r>
              <a:rPr lang="en-US" sz="2000" dirty="0" err="1"/>
              <a:t>Fasilitas</a:t>
            </a:r>
            <a:r>
              <a:rPr lang="en-US" sz="2000" dirty="0"/>
              <a:t> </a:t>
            </a:r>
            <a:r>
              <a:rPr lang="en-US" sz="2000" dirty="0" err="1"/>
              <a:t>transmisi</a:t>
            </a:r>
            <a:r>
              <a:rPr lang="en-US" sz="2000" dirty="0"/>
              <a:t> </a:t>
            </a:r>
          </a:p>
          <a:p>
            <a:r>
              <a:rPr lang="en-US" sz="2000" dirty="0"/>
              <a:t>  - </a:t>
            </a:r>
            <a:r>
              <a:rPr lang="en-US" sz="2000" dirty="0" err="1"/>
              <a:t>Gardu</a:t>
            </a:r>
            <a:endParaRPr lang="en-US" sz="2000" dirty="0"/>
          </a:p>
          <a:p>
            <a:r>
              <a:rPr lang="en-US" sz="2000" dirty="0"/>
              <a:t>  - </a:t>
            </a:r>
            <a:r>
              <a:rPr lang="en-US" sz="2000" dirty="0" err="1"/>
              <a:t>Jaringan</a:t>
            </a:r>
            <a:r>
              <a:rPr lang="en-US" sz="2000" dirty="0"/>
              <a:t> (</a:t>
            </a:r>
            <a:r>
              <a:rPr lang="en-US" sz="2000" dirty="0" err="1"/>
              <a:t>saluran</a:t>
            </a:r>
            <a:r>
              <a:rPr lang="en-US" sz="2000" dirty="0"/>
              <a:t> </a:t>
            </a:r>
            <a:r>
              <a:rPr lang="en-US" sz="2000" dirty="0" err="1"/>
              <a:t>udara</a:t>
            </a:r>
            <a:r>
              <a:rPr lang="en-US" sz="2000" dirty="0"/>
              <a:t>, </a:t>
            </a:r>
            <a:r>
              <a:rPr lang="en-US" sz="2000" dirty="0" err="1"/>
              <a:t>kabel</a:t>
            </a:r>
            <a:r>
              <a:rPr lang="en-US" sz="2000" dirty="0"/>
              <a:t>)</a:t>
            </a:r>
          </a:p>
          <a:p>
            <a:r>
              <a:rPr lang="en-US" sz="2000" dirty="0"/>
              <a:t>• Beban</a:t>
            </a:r>
          </a:p>
        </p:txBody>
      </p:sp>
      <p:sp>
        <p:nvSpPr>
          <p:cNvPr id="13" name="Rectangle 12"/>
          <p:cNvSpPr/>
          <p:nvPr/>
        </p:nvSpPr>
        <p:spPr>
          <a:xfrm>
            <a:off x="620268" y="4258682"/>
            <a:ext cx="8697468" cy="1631216"/>
          </a:xfrm>
          <a:prstGeom prst="rect">
            <a:avLst/>
          </a:prstGeom>
        </p:spPr>
        <p:txBody>
          <a:bodyPr wrap="square">
            <a:spAutoFit/>
          </a:bodyPr>
          <a:lstStyle/>
          <a:p>
            <a:r>
              <a:rPr lang="en-US" sz="2000" dirty="0" err="1"/>
              <a:t>Sebenarnya</a:t>
            </a:r>
            <a:r>
              <a:rPr lang="en-US" sz="2000" dirty="0"/>
              <a:t>, </a:t>
            </a:r>
            <a:r>
              <a:rPr lang="en-US" sz="2000" dirty="0" err="1"/>
              <a:t>dalam</a:t>
            </a:r>
            <a:r>
              <a:rPr lang="en-US" sz="2000" dirty="0"/>
              <a:t> </a:t>
            </a:r>
            <a:r>
              <a:rPr lang="en-US" sz="2000" dirty="0" err="1"/>
              <a:t>perencanaan</a:t>
            </a:r>
            <a:r>
              <a:rPr lang="en-US" sz="2000" dirty="0"/>
              <a:t> </a:t>
            </a:r>
            <a:r>
              <a:rPr lang="en-US" sz="2000" dirty="0" err="1"/>
              <a:t>sistem</a:t>
            </a:r>
            <a:r>
              <a:rPr lang="en-US" sz="2000" dirty="0"/>
              <a:t> </a:t>
            </a:r>
            <a:r>
              <a:rPr lang="en-US" sz="2000" dirty="0" err="1"/>
              <a:t>tenaga</a:t>
            </a:r>
            <a:r>
              <a:rPr lang="en-US" sz="2000" dirty="0"/>
              <a:t>, </a:t>
            </a:r>
            <a:r>
              <a:rPr lang="en-US" sz="2000" dirty="0" err="1"/>
              <a:t>rincian</a:t>
            </a:r>
            <a:r>
              <a:rPr lang="en-US" sz="2000" dirty="0"/>
              <a:t> </a:t>
            </a:r>
            <a:r>
              <a:rPr lang="en-US" sz="2000" dirty="0" err="1"/>
              <a:t>masing-masing</a:t>
            </a:r>
            <a:r>
              <a:rPr lang="en-US" sz="2000" dirty="0"/>
              <a:t> </a:t>
            </a:r>
            <a:r>
              <a:rPr lang="en-US" sz="2000" dirty="0" err="1"/>
              <a:t>elemen</a:t>
            </a:r>
            <a:r>
              <a:rPr lang="en-US" sz="2000" dirty="0"/>
              <a:t> </a:t>
            </a:r>
            <a:r>
              <a:rPr lang="en-US" sz="2000" dirty="0" err="1"/>
              <a:t>desain</a:t>
            </a:r>
            <a:r>
              <a:rPr lang="en-US" sz="2000" dirty="0"/>
              <a:t> </a:t>
            </a:r>
            <a:r>
              <a:rPr lang="en-US" sz="2000" dirty="0" err="1"/>
              <a:t>tidak</a:t>
            </a:r>
            <a:r>
              <a:rPr lang="en-US" sz="2000" dirty="0"/>
              <a:t> </a:t>
            </a:r>
            <a:r>
              <a:rPr lang="en-US" sz="2000" dirty="0" err="1"/>
              <a:t>menjadi</a:t>
            </a:r>
            <a:r>
              <a:rPr lang="en-US" sz="2000" dirty="0"/>
              <a:t> </a:t>
            </a:r>
            <a:r>
              <a:rPr lang="en-US" sz="2000" dirty="0" err="1"/>
              <a:t>perhatian</a:t>
            </a:r>
            <a:r>
              <a:rPr lang="en-US" sz="2000" dirty="0"/>
              <a:t> </a:t>
            </a:r>
            <a:r>
              <a:rPr lang="en-US" sz="2000" dirty="0" err="1"/>
              <a:t>utama</a:t>
            </a:r>
            <a:r>
              <a:rPr lang="en-US" sz="2000" dirty="0"/>
              <a:t>. </a:t>
            </a:r>
            <a:r>
              <a:rPr lang="en-US" sz="2000" dirty="0" err="1"/>
              <a:t>Misalnya</a:t>
            </a:r>
            <a:r>
              <a:rPr lang="en-US" sz="2000" dirty="0"/>
              <a:t>, </a:t>
            </a:r>
            <a:r>
              <a:rPr lang="en-US" sz="2000" dirty="0" err="1"/>
              <a:t>untuk</a:t>
            </a:r>
            <a:r>
              <a:rPr lang="en-US" sz="2000" dirty="0"/>
              <a:t> </a:t>
            </a:r>
            <a:r>
              <a:rPr lang="en-US" sz="2000" dirty="0" err="1"/>
              <a:t>fasilitas</a:t>
            </a:r>
            <a:r>
              <a:rPr lang="en-US" sz="2000" dirty="0"/>
              <a:t> </a:t>
            </a:r>
            <a:r>
              <a:rPr lang="en-US" sz="2000" dirty="0" err="1"/>
              <a:t>pembangkitan</a:t>
            </a:r>
            <a:r>
              <a:rPr lang="en-US" sz="2000" dirty="0"/>
              <a:t>, </a:t>
            </a:r>
            <a:r>
              <a:rPr lang="en-US" sz="2000" dirty="0" err="1"/>
              <a:t>tipe</a:t>
            </a:r>
            <a:r>
              <a:rPr lang="en-US" sz="2000" dirty="0"/>
              <a:t>(</a:t>
            </a:r>
            <a:r>
              <a:rPr lang="en-US" sz="2000" dirty="0" err="1"/>
              <a:t>turbin</a:t>
            </a:r>
            <a:r>
              <a:rPr lang="en-US" sz="2000" dirty="0"/>
              <a:t> </a:t>
            </a:r>
            <a:r>
              <a:rPr lang="en-US" sz="2000" dirty="0" err="1"/>
              <a:t>uap</a:t>
            </a:r>
            <a:r>
              <a:rPr lang="en-US" sz="2000" dirty="0"/>
              <a:t>, </a:t>
            </a:r>
            <a:r>
              <a:rPr lang="en-US" sz="2000" dirty="0" err="1"/>
              <a:t>turbin</a:t>
            </a:r>
            <a:r>
              <a:rPr lang="en-US" sz="2000" dirty="0"/>
              <a:t> gas, </a:t>
            </a:r>
            <a:r>
              <a:rPr lang="en-US" sz="2000" dirty="0" err="1"/>
              <a:t>dll</a:t>
            </a:r>
            <a:r>
              <a:rPr lang="en-US" sz="2000" dirty="0"/>
              <a:t>), </a:t>
            </a:r>
            <a:r>
              <a:rPr lang="en-US" sz="2000" dirty="0" err="1"/>
              <a:t>kapasitas</a:t>
            </a:r>
            <a:r>
              <a:rPr lang="en-US" sz="2000" dirty="0"/>
              <a:t> </a:t>
            </a:r>
            <a:r>
              <a:rPr lang="en-US" sz="2000" dirty="0" err="1"/>
              <a:t>dan</a:t>
            </a:r>
            <a:r>
              <a:rPr lang="en-US" sz="2000" dirty="0"/>
              <a:t> </a:t>
            </a:r>
            <a:r>
              <a:rPr lang="en-US" sz="2000" dirty="0" err="1"/>
              <a:t>lokasinya</a:t>
            </a:r>
            <a:r>
              <a:rPr lang="en-US" sz="2000" dirty="0"/>
              <a:t> </a:t>
            </a:r>
            <a:r>
              <a:rPr lang="en-US" sz="2000" dirty="0" err="1"/>
              <a:t>hanya</a:t>
            </a:r>
            <a:r>
              <a:rPr lang="en-US" sz="2000" dirty="0"/>
              <a:t> </a:t>
            </a:r>
            <a:r>
              <a:rPr lang="en-US" sz="2000" dirty="0" err="1"/>
              <a:t>ditentukan</a:t>
            </a:r>
            <a:r>
              <a:rPr lang="en-US" sz="2000" dirty="0"/>
              <a:t>. </a:t>
            </a:r>
            <a:r>
              <a:rPr lang="en-US" sz="2000" dirty="0" err="1"/>
              <a:t>Pada</a:t>
            </a:r>
            <a:r>
              <a:rPr lang="en-US" sz="2000" dirty="0"/>
              <a:t> Sect. 1.3, </a:t>
            </a:r>
            <a:r>
              <a:rPr lang="en-US" sz="2000" dirty="0" err="1"/>
              <a:t>kita</a:t>
            </a:r>
            <a:r>
              <a:rPr lang="en-US" sz="2000" dirty="0"/>
              <a:t> </a:t>
            </a:r>
            <a:r>
              <a:rPr lang="en-US" sz="2000" dirty="0" err="1"/>
              <a:t>akan</a:t>
            </a:r>
            <a:r>
              <a:rPr lang="en-US" sz="2000" dirty="0"/>
              <a:t> </a:t>
            </a:r>
            <a:r>
              <a:rPr lang="en-US" sz="2000" dirty="0" err="1"/>
              <a:t>melihat</a:t>
            </a:r>
            <a:r>
              <a:rPr lang="en-US" sz="2000" dirty="0"/>
              <a:t> </a:t>
            </a:r>
            <a:r>
              <a:rPr lang="en-US" sz="2000" dirty="0" err="1"/>
              <a:t>bagaimana</a:t>
            </a:r>
            <a:r>
              <a:rPr lang="en-US" sz="2000" dirty="0"/>
              <a:t> </a:t>
            </a:r>
            <a:r>
              <a:rPr lang="en-US" sz="2000" dirty="0" err="1"/>
              <a:t>unsur-unsur</a:t>
            </a:r>
            <a:r>
              <a:rPr lang="en-US" sz="2000" dirty="0"/>
              <a:t> </a:t>
            </a:r>
            <a:r>
              <a:rPr lang="en-US" sz="2000" dirty="0" err="1"/>
              <a:t>ini</a:t>
            </a:r>
            <a:r>
              <a:rPr lang="en-US" sz="2000" dirty="0"/>
              <a:t> </a:t>
            </a:r>
            <a:r>
              <a:rPr lang="en-US" sz="2000" dirty="0" err="1"/>
              <a:t>bisa</a:t>
            </a:r>
            <a:r>
              <a:rPr lang="en-US" sz="2000" dirty="0"/>
              <a:t> </a:t>
            </a:r>
            <a:r>
              <a:rPr lang="en-US" sz="2000" dirty="0" err="1"/>
              <a:t>dikelompokkan</a:t>
            </a:r>
            <a:r>
              <a:rPr lang="en-US" sz="2000" dirty="0"/>
              <a:t> </a:t>
            </a:r>
            <a:r>
              <a:rPr lang="en-US" sz="2000" dirty="0" err="1"/>
              <a:t>secara</a:t>
            </a:r>
            <a:r>
              <a:rPr lang="en-US" sz="2000" dirty="0"/>
              <a:t> </a:t>
            </a:r>
            <a:r>
              <a:rPr lang="en-US" sz="2000" dirty="0" err="1"/>
              <a:t>tipikal</a:t>
            </a:r>
            <a:r>
              <a:rPr lang="en-US" sz="2000" dirty="0"/>
              <a:t> </a:t>
            </a:r>
            <a:r>
              <a:rPr lang="en-US" sz="2000" dirty="0" err="1"/>
              <a:t>struktur</a:t>
            </a:r>
            <a:r>
              <a:rPr lang="en-US" sz="2000" dirty="0"/>
              <a:t> </a:t>
            </a:r>
            <a:r>
              <a:rPr lang="en-US" sz="2000" dirty="0" err="1"/>
              <a:t>sistem</a:t>
            </a:r>
            <a:r>
              <a:rPr lang="en-US" sz="2000" dirty="0"/>
              <a:t> </a:t>
            </a:r>
            <a:r>
              <a:rPr lang="en-US" sz="2000" dirty="0" err="1"/>
              <a:t>tenaga</a:t>
            </a:r>
            <a:r>
              <a:rPr lang="en-US" sz="2000" dirty="0"/>
              <a:t>.</a:t>
            </a:r>
          </a:p>
        </p:txBody>
      </p:sp>
    </p:spTree>
    <p:extLst>
      <p:ext uri="{BB962C8B-B14F-4D97-AF65-F5344CB8AC3E}">
        <p14:creationId xmlns:p14="http://schemas.microsoft.com/office/powerpoint/2010/main" val="31223993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7116" y="1797631"/>
            <a:ext cx="8852916" cy="1754326"/>
          </a:xfrm>
          <a:prstGeom prst="rect">
            <a:avLst/>
          </a:prstGeom>
        </p:spPr>
        <p:txBody>
          <a:bodyPr wrap="square">
            <a:spAutoFit/>
          </a:bodyPr>
          <a:lstStyle/>
          <a:p>
            <a:r>
              <a:rPr lang="en-ID" dirty="0" err="1">
                <a:latin typeface="AdvGTIMES-R"/>
              </a:rPr>
              <a:t>Algoritma</a:t>
            </a:r>
            <a:r>
              <a:rPr lang="en-ID" dirty="0">
                <a:latin typeface="AdvGTIMES-R"/>
              </a:rPr>
              <a:t> </a:t>
            </a:r>
            <a:r>
              <a:rPr lang="en-ID" dirty="0" err="1">
                <a:latin typeface="AdvGTIMES-R"/>
              </a:rPr>
              <a:t>heuristik</a:t>
            </a:r>
            <a:r>
              <a:rPr lang="en-ID" dirty="0">
                <a:latin typeface="AdvGTIMES-R"/>
              </a:rPr>
              <a:t> </a:t>
            </a:r>
            <a:r>
              <a:rPr lang="en-ID" dirty="0" err="1">
                <a:latin typeface="AdvGTIMES-R"/>
              </a:rPr>
              <a:t>dirancang</a:t>
            </a:r>
            <a:r>
              <a:rPr lang="en-ID" dirty="0">
                <a:latin typeface="AdvGTIMES-R"/>
              </a:rPr>
              <a:t> </a:t>
            </a:r>
            <a:r>
              <a:rPr lang="en-ID" dirty="0" err="1">
                <a:latin typeface="AdvGTIMES-R"/>
              </a:rPr>
              <a:t>untuk</a:t>
            </a:r>
            <a:r>
              <a:rPr lang="en-ID" dirty="0">
                <a:latin typeface="AdvGTIMES-R"/>
              </a:rPr>
              <a:t> </a:t>
            </a:r>
            <a:r>
              <a:rPr lang="en-ID" dirty="0" err="1">
                <a:latin typeface="AdvGTIMES-R"/>
              </a:rPr>
              <a:t>mengatasi</a:t>
            </a:r>
            <a:r>
              <a:rPr lang="en-ID" dirty="0">
                <a:latin typeface="AdvGTIMES-R"/>
              </a:rPr>
              <a:t> </a:t>
            </a:r>
            <a:r>
              <a:rPr lang="en-ID" dirty="0" err="1">
                <a:latin typeface="AdvGTIMES-R"/>
              </a:rPr>
              <a:t>poin</a:t>
            </a:r>
            <a:r>
              <a:rPr lang="en-ID" dirty="0">
                <a:latin typeface="AdvGTIMES-R"/>
              </a:rPr>
              <a:t> yang </a:t>
            </a:r>
            <a:r>
              <a:rPr lang="en-ID" dirty="0" err="1">
                <a:latin typeface="AdvGTIMES-R"/>
              </a:rPr>
              <a:t>disebutkan</a:t>
            </a:r>
            <a:r>
              <a:rPr lang="en-ID" dirty="0">
                <a:latin typeface="AdvGTIMES-R"/>
              </a:rPr>
              <a:t> di </a:t>
            </a:r>
            <a:r>
              <a:rPr lang="en-ID" dirty="0" err="1">
                <a:latin typeface="AdvGTIMES-R"/>
              </a:rPr>
              <a:t>atas</a:t>
            </a:r>
            <a:r>
              <a:rPr lang="en-ID" dirty="0">
                <a:latin typeface="AdvGTIMES-R"/>
              </a:rPr>
              <a:t>. </a:t>
            </a:r>
            <a:r>
              <a:rPr lang="en-ID" dirty="0" err="1">
                <a:latin typeface="AdvGTIMES-R"/>
              </a:rPr>
              <a:t>Mereka</a:t>
            </a:r>
            <a:r>
              <a:rPr lang="en-ID" dirty="0">
                <a:latin typeface="AdvGTIMES-R"/>
              </a:rPr>
              <a:t>, </a:t>
            </a:r>
            <a:r>
              <a:rPr lang="en-ID" dirty="0" err="1">
                <a:latin typeface="AdvGTIMES-R"/>
              </a:rPr>
              <a:t>biasanya</a:t>
            </a:r>
            <a:r>
              <a:rPr lang="en-ID" dirty="0">
                <a:latin typeface="AdvGTIMES-R"/>
              </a:rPr>
              <a:t>, </a:t>
            </a:r>
            <a:r>
              <a:rPr lang="en-ID" dirty="0" err="1">
                <a:latin typeface="AdvGTIMES-R"/>
              </a:rPr>
              <a:t>bisa</a:t>
            </a:r>
            <a:r>
              <a:rPr lang="en-ID" dirty="0">
                <a:latin typeface="AdvGTIMES-R"/>
              </a:rPr>
              <a:t> </a:t>
            </a:r>
            <a:r>
              <a:rPr lang="en-ID" dirty="0" err="1">
                <a:latin typeface="AdvGTIMES-R"/>
              </a:rPr>
              <a:t>mengatasi</a:t>
            </a:r>
            <a:r>
              <a:rPr lang="en-ID" dirty="0">
                <a:latin typeface="AdvGTIMES-R"/>
              </a:rPr>
              <a:t> </a:t>
            </a:r>
            <a:r>
              <a:rPr lang="en-ID" dirty="0" err="1">
                <a:latin typeface="AdvGTIMES-R"/>
              </a:rPr>
              <a:t>masalah</a:t>
            </a:r>
            <a:r>
              <a:rPr lang="en-ID" dirty="0">
                <a:latin typeface="AdvGTIMES-R"/>
              </a:rPr>
              <a:t> </a:t>
            </a:r>
            <a:r>
              <a:rPr lang="en-ID" dirty="0" err="1">
                <a:latin typeface="AdvGTIMES-R"/>
              </a:rPr>
              <a:t>kombinatorial</a:t>
            </a:r>
            <a:r>
              <a:rPr lang="en-ID" dirty="0">
                <a:latin typeface="AdvGTIMES-R"/>
              </a:rPr>
              <a:t>, </a:t>
            </a:r>
            <a:r>
              <a:rPr lang="en-ID" dirty="0" err="1">
                <a:latin typeface="AdvGTIMES-R"/>
              </a:rPr>
              <a:t>terkadang</a:t>
            </a:r>
            <a:r>
              <a:rPr lang="en-ID" dirty="0">
                <a:latin typeface="AdvGTIMES-R"/>
              </a:rPr>
              <a:t> </a:t>
            </a:r>
            <a:r>
              <a:rPr lang="en-ID" dirty="0" err="1">
                <a:latin typeface="AdvGTIMES-R"/>
              </a:rPr>
              <a:t>sangat</a:t>
            </a:r>
            <a:r>
              <a:rPr lang="en-ID" dirty="0">
                <a:latin typeface="AdvGTIMES-R"/>
              </a:rPr>
              <a:t> </a:t>
            </a:r>
            <a:r>
              <a:rPr lang="en-ID" dirty="0" err="1">
                <a:latin typeface="AdvGTIMES-R"/>
              </a:rPr>
              <a:t>kompleks</a:t>
            </a:r>
            <a:r>
              <a:rPr lang="en-ID" dirty="0">
                <a:latin typeface="AdvGTIMES-R"/>
              </a:rPr>
              <a:t>, </a:t>
            </a:r>
            <a:r>
              <a:rPr lang="en-ID" dirty="0" err="1">
                <a:latin typeface="AdvGTIMES-R"/>
              </a:rPr>
              <a:t>namun</a:t>
            </a:r>
            <a:r>
              <a:rPr lang="en-ID" dirty="0">
                <a:latin typeface="AdvGTIMES-R"/>
              </a:rPr>
              <a:t> </a:t>
            </a:r>
            <a:r>
              <a:rPr lang="en-ID" dirty="0" err="1">
                <a:latin typeface="AdvGTIMES-R"/>
              </a:rPr>
              <a:t>pada</a:t>
            </a:r>
            <a:r>
              <a:rPr lang="en-ID" dirty="0">
                <a:latin typeface="AdvGTIMES-R"/>
              </a:rPr>
              <a:t> </a:t>
            </a:r>
            <a:r>
              <a:rPr lang="en-ID" dirty="0" err="1">
                <a:latin typeface="AdvGTIMES-R"/>
              </a:rPr>
              <a:t>awaktu</a:t>
            </a:r>
            <a:r>
              <a:rPr lang="en-ID" dirty="0">
                <a:latin typeface="AdvGTIMES-R"/>
              </a:rPr>
              <a:t> yang </a:t>
            </a:r>
            <a:r>
              <a:rPr lang="en-ID" dirty="0" err="1">
                <a:latin typeface="AdvGTIMES-R"/>
              </a:rPr>
              <a:t>wajar</a:t>
            </a:r>
            <a:r>
              <a:rPr lang="en-ID" dirty="0">
                <a:latin typeface="AdvGTIMES-R"/>
              </a:rPr>
              <a:t>. </a:t>
            </a:r>
            <a:r>
              <a:rPr lang="en-ID" dirty="0" err="1">
                <a:latin typeface="AdvGTIMES-R"/>
              </a:rPr>
              <a:t>Namun</a:t>
            </a:r>
            <a:r>
              <a:rPr lang="en-ID" dirty="0">
                <a:latin typeface="AdvGTIMES-R"/>
              </a:rPr>
              <a:t>, </a:t>
            </a:r>
            <a:r>
              <a:rPr lang="en-ID" dirty="0" err="1">
                <a:latin typeface="AdvGTIMES-R"/>
              </a:rPr>
              <a:t>mereka</a:t>
            </a:r>
            <a:r>
              <a:rPr lang="en-ID" dirty="0">
                <a:latin typeface="AdvGTIMES-R"/>
              </a:rPr>
              <a:t> </a:t>
            </a:r>
            <a:r>
              <a:rPr lang="en-ID" dirty="0" err="1">
                <a:latin typeface="AdvGTIMES-R"/>
              </a:rPr>
              <a:t>mencari</a:t>
            </a:r>
            <a:r>
              <a:rPr lang="en-ID" dirty="0">
                <a:latin typeface="AdvGTIMES-R"/>
              </a:rPr>
              <a:t> </a:t>
            </a:r>
            <a:r>
              <a:rPr lang="en-ID" dirty="0" err="1">
                <a:latin typeface="AdvGTIMES-R"/>
              </a:rPr>
              <a:t>solusi</a:t>
            </a:r>
            <a:r>
              <a:rPr lang="en-ID" dirty="0">
                <a:latin typeface="AdvGTIMES-R"/>
              </a:rPr>
              <a:t> </a:t>
            </a:r>
            <a:r>
              <a:rPr lang="en-ID" dirty="0" err="1">
                <a:latin typeface="AdvGTIMES-R"/>
              </a:rPr>
              <a:t>bagus</a:t>
            </a:r>
            <a:r>
              <a:rPr lang="en-ID" dirty="0">
                <a:latin typeface="AdvGTIMES-R"/>
              </a:rPr>
              <a:t>, </a:t>
            </a:r>
            <a:r>
              <a:rPr lang="en-ID" dirty="0" err="1">
                <a:latin typeface="AdvGTIMES-R"/>
              </a:rPr>
              <a:t>tanpa</a:t>
            </a:r>
            <a:r>
              <a:rPr lang="en-ID" dirty="0">
                <a:latin typeface="AdvGTIMES-R"/>
              </a:rPr>
              <a:t> </a:t>
            </a:r>
            <a:r>
              <a:rPr lang="en-ID" dirty="0" err="1">
                <a:latin typeface="AdvGTIMES-R"/>
              </a:rPr>
              <a:t>bisa</a:t>
            </a:r>
            <a:r>
              <a:rPr lang="en-ID" dirty="0">
                <a:latin typeface="AdvGTIMES-R"/>
              </a:rPr>
              <a:t> </a:t>
            </a:r>
            <a:r>
              <a:rPr lang="en-ID" dirty="0" err="1">
                <a:latin typeface="AdvGTIMES-R"/>
              </a:rPr>
              <a:t>menjamin</a:t>
            </a:r>
            <a:r>
              <a:rPr lang="en-ID" dirty="0">
                <a:latin typeface="AdvGTIMES-R"/>
              </a:rPr>
              <a:t> </a:t>
            </a:r>
            <a:r>
              <a:rPr lang="en-ID" dirty="0" err="1">
                <a:latin typeface="AdvGTIMES-R"/>
              </a:rPr>
              <a:t>optimalitas</a:t>
            </a:r>
            <a:r>
              <a:rPr lang="en-ID" dirty="0">
                <a:latin typeface="AdvGTIMES-R"/>
              </a:rPr>
              <a:t>, </a:t>
            </a:r>
            <a:r>
              <a:rPr lang="en-ID" dirty="0" err="1">
                <a:latin typeface="AdvGTIMES-R"/>
              </a:rPr>
              <a:t>atau</a:t>
            </a:r>
            <a:r>
              <a:rPr lang="en-ID" dirty="0">
                <a:latin typeface="AdvGTIMES-R"/>
              </a:rPr>
              <a:t> </a:t>
            </a:r>
            <a:r>
              <a:rPr lang="en-ID" dirty="0" err="1">
                <a:latin typeface="AdvGTIMES-R"/>
              </a:rPr>
              <a:t>bahkan</a:t>
            </a:r>
            <a:r>
              <a:rPr lang="en-ID" dirty="0">
                <a:latin typeface="AdvGTIMES-R"/>
              </a:rPr>
              <a:t> </a:t>
            </a:r>
            <a:r>
              <a:rPr lang="en-ID" dirty="0" err="1">
                <a:latin typeface="AdvGTIMES-R"/>
              </a:rPr>
              <a:t>seberapa</a:t>
            </a:r>
            <a:r>
              <a:rPr lang="en-ID" dirty="0">
                <a:latin typeface="AdvGTIMES-R"/>
              </a:rPr>
              <a:t> </a:t>
            </a:r>
            <a:r>
              <a:rPr lang="en-ID" dirty="0" err="1">
                <a:latin typeface="AdvGTIMES-R"/>
              </a:rPr>
              <a:t>dekat</a:t>
            </a:r>
            <a:r>
              <a:rPr lang="en-ID" dirty="0">
                <a:latin typeface="AdvGTIMES-R"/>
              </a:rPr>
              <a:t> </a:t>
            </a:r>
            <a:r>
              <a:rPr lang="en-ID" dirty="0" err="1">
                <a:latin typeface="AdvGTIMES-R"/>
              </a:rPr>
              <a:t>solusinya</a:t>
            </a:r>
            <a:r>
              <a:rPr lang="en-ID" dirty="0">
                <a:latin typeface="AdvGTIMES-R"/>
              </a:rPr>
              <a:t> </a:t>
            </a:r>
            <a:r>
              <a:rPr lang="en-ID" dirty="0" err="1">
                <a:latin typeface="AdvGTIMES-R"/>
              </a:rPr>
              <a:t>ke</a:t>
            </a:r>
            <a:r>
              <a:rPr lang="en-ID" dirty="0">
                <a:latin typeface="AdvGTIMES-R"/>
              </a:rPr>
              <a:t> </a:t>
            </a:r>
            <a:r>
              <a:rPr lang="en-ID" dirty="0" err="1">
                <a:latin typeface="AdvGTIMES-R"/>
              </a:rPr>
              <a:t>titik</a:t>
            </a:r>
            <a:r>
              <a:rPr lang="en-ID" dirty="0">
                <a:latin typeface="AdvGTIMES-R"/>
              </a:rPr>
              <a:t> optimal. </a:t>
            </a:r>
            <a:r>
              <a:rPr lang="en-ID" dirty="0" err="1">
                <a:latin typeface="AdvGTIMES-R"/>
              </a:rPr>
              <a:t>Selain</a:t>
            </a:r>
            <a:r>
              <a:rPr lang="en-ID" dirty="0">
                <a:latin typeface="AdvGTIMES-R"/>
              </a:rPr>
              <a:t> </a:t>
            </a:r>
            <a:r>
              <a:rPr lang="en-ID" dirty="0" err="1">
                <a:latin typeface="AdvGTIMES-R"/>
              </a:rPr>
              <a:t>itu</a:t>
            </a:r>
            <a:r>
              <a:rPr lang="en-ID" dirty="0">
                <a:latin typeface="AdvGTIMES-R"/>
              </a:rPr>
              <a:t>, </a:t>
            </a:r>
            <a:r>
              <a:rPr lang="en-ID" dirty="0" err="1">
                <a:latin typeface="AdvGTIMES-R"/>
              </a:rPr>
              <a:t>beberapa</a:t>
            </a:r>
            <a:r>
              <a:rPr lang="en-ID" dirty="0">
                <a:latin typeface="AdvGTIMES-R"/>
              </a:rPr>
              <a:t> </a:t>
            </a:r>
            <a:r>
              <a:rPr lang="en-ID" dirty="0" err="1">
                <a:latin typeface="AdvGTIMES-R"/>
              </a:rPr>
              <a:t>algoritma</a:t>
            </a:r>
            <a:r>
              <a:rPr lang="en-ID" dirty="0">
                <a:latin typeface="AdvGTIMES-R"/>
              </a:rPr>
              <a:t> </a:t>
            </a:r>
            <a:r>
              <a:rPr lang="en-ID" dirty="0" err="1">
                <a:latin typeface="AdvGTIMES-R"/>
              </a:rPr>
              <a:t>heuristik</a:t>
            </a:r>
            <a:r>
              <a:rPr lang="en-ID" dirty="0">
                <a:latin typeface="AdvGTIMES-R"/>
              </a:rPr>
              <a:t> yang </a:t>
            </a:r>
            <a:r>
              <a:rPr lang="en-ID" dirty="0" err="1">
                <a:latin typeface="AdvGTIMES-R"/>
              </a:rPr>
              <a:t>dimodifikasi</a:t>
            </a:r>
            <a:r>
              <a:rPr lang="en-ID" dirty="0">
                <a:latin typeface="AdvGTIMES-R"/>
              </a:rPr>
              <a:t> </a:t>
            </a:r>
            <a:r>
              <a:rPr lang="en-ID" dirty="0" err="1">
                <a:latin typeface="AdvGTIMES-R"/>
              </a:rPr>
              <a:t>telah</a:t>
            </a:r>
            <a:r>
              <a:rPr lang="en-ID" dirty="0">
                <a:latin typeface="AdvGTIMES-R"/>
              </a:rPr>
              <a:t> </a:t>
            </a:r>
            <a:r>
              <a:rPr lang="en-ID" dirty="0" err="1">
                <a:latin typeface="AdvGTIMES-R"/>
              </a:rPr>
              <a:t>dikembangkan</a:t>
            </a:r>
            <a:r>
              <a:rPr lang="en-ID" dirty="0">
                <a:latin typeface="AdvGTIMES-R"/>
              </a:rPr>
              <a:t> </a:t>
            </a:r>
            <a:r>
              <a:rPr lang="en-ID" dirty="0" err="1">
                <a:latin typeface="AdvGTIMES-R"/>
              </a:rPr>
              <a:t>dalam</a:t>
            </a:r>
            <a:r>
              <a:rPr lang="en-ID" dirty="0">
                <a:latin typeface="AdvGTIMES-R"/>
              </a:rPr>
              <a:t> </a:t>
            </a:r>
            <a:r>
              <a:rPr lang="en-ID" dirty="0" err="1">
                <a:latin typeface="AdvGTIMES-R"/>
              </a:rPr>
              <a:t>literatur</a:t>
            </a:r>
            <a:r>
              <a:rPr lang="en-ID" dirty="0">
                <a:latin typeface="AdvGTIMES-R"/>
              </a:rPr>
              <a:t> </a:t>
            </a:r>
            <a:r>
              <a:rPr lang="en-ID" dirty="0" err="1">
                <a:latin typeface="AdvGTIMES-R"/>
              </a:rPr>
              <a:t>perilaku</a:t>
            </a:r>
            <a:r>
              <a:rPr lang="en-ID" dirty="0">
                <a:latin typeface="AdvGTIMES-R"/>
              </a:rPr>
              <a:t> yang </a:t>
            </a:r>
            <a:r>
              <a:rPr lang="en-ID" dirty="0" err="1">
                <a:latin typeface="AdvGTIMES-R"/>
              </a:rPr>
              <a:t>membaik</a:t>
            </a:r>
            <a:r>
              <a:rPr lang="en-ID" dirty="0">
                <a:latin typeface="AdvGTIMES-R"/>
              </a:rPr>
              <a:t> </a:t>
            </a:r>
            <a:r>
              <a:rPr lang="en-ID" dirty="0" err="1">
                <a:latin typeface="AdvGTIMES-R"/>
              </a:rPr>
              <a:t>tercapai</a:t>
            </a:r>
            <a:r>
              <a:rPr lang="en-ID" dirty="0">
                <a:latin typeface="AdvGTIMES-R"/>
              </a:rPr>
              <a:t>, </a:t>
            </a:r>
            <a:r>
              <a:rPr lang="en-ID" dirty="0" err="1">
                <a:latin typeface="AdvGTIMES-R"/>
              </a:rPr>
              <a:t>mengklaim</a:t>
            </a:r>
            <a:r>
              <a:rPr lang="en-ID" dirty="0">
                <a:latin typeface="AdvGTIMES-R"/>
              </a:rPr>
              <a:t> </a:t>
            </a:r>
            <a:r>
              <a:rPr lang="en-ID" dirty="0" err="1">
                <a:latin typeface="AdvGTIMES-R"/>
              </a:rPr>
              <a:t>bahwa</a:t>
            </a:r>
            <a:r>
              <a:rPr lang="en-ID" dirty="0">
                <a:latin typeface="AdvGTIMES-R"/>
              </a:rPr>
              <a:t> </a:t>
            </a:r>
            <a:r>
              <a:rPr lang="en-ID" dirty="0" err="1">
                <a:latin typeface="AdvGTIMES-R"/>
              </a:rPr>
              <a:t>solusi</a:t>
            </a:r>
            <a:r>
              <a:rPr lang="en-ID" dirty="0">
                <a:latin typeface="AdvGTIMES-R"/>
              </a:rPr>
              <a:t> optimal </a:t>
            </a:r>
            <a:r>
              <a:rPr lang="en-ID" dirty="0" err="1">
                <a:latin typeface="AdvGTIMES-R"/>
              </a:rPr>
              <a:t>dijamin</a:t>
            </a:r>
            <a:r>
              <a:rPr lang="en-ID" dirty="0">
                <a:latin typeface="AdvGTIMES-R"/>
              </a:rPr>
              <a:t>.</a:t>
            </a:r>
            <a:endParaRPr lang="en-US" dirty="0"/>
          </a:p>
        </p:txBody>
      </p:sp>
      <p:sp>
        <p:nvSpPr>
          <p:cNvPr id="8" name="Rectangle 7"/>
          <p:cNvSpPr/>
          <p:nvPr/>
        </p:nvSpPr>
        <p:spPr>
          <a:xfrm>
            <a:off x="547116" y="3608797"/>
            <a:ext cx="8743188" cy="1754326"/>
          </a:xfrm>
          <a:prstGeom prst="rect">
            <a:avLst/>
          </a:prstGeom>
        </p:spPr>
        <p:txBody>
          <a:bodyPr wrap="square">
            <a:spAutoFit/>
          </a:bodyPr>
          <a:lstStyle/>
          <a:p>
            <a:r>
              <a:rPr lang="en-ID" dirty="0" err="1">
                <a:latin typeface="AdvGTIMES-R"/>
              </a:rPr>
              <a:t>Algoritma</a:t>
            </a:r>
            <a:r>
              <a:rPr lang="en-ID" dirty="0">
                <a:latin typeface="AdvGTIMES-R"/>
              </a:rPr>
              <a:t> </a:t>
            </a:r>
            <a:r>
              <a:rPr lang="en-ID" dirty="0" err="1">
                <a:latin typeface="AdvGTIMES-R"/>
              </a:rPr>
              <a:t>heuristik</a:t>
            </a:r>
            <a:r>
              <a:rPr lang="en-ID" dirty="0">
                <a:latin typeface="AdvGTIMES-R"/>
              </a:rPr>
              <a:t> </a:t>
            </a:r>
            <a:r>
              <a:rPr lang="en-ID" dirty="0" err="1">
                <a:latin typeface="AdvGTIMES-R"/>
              </a:rPr>
              <a:t>sederhana</a:t>
            </a:r>
            <a:r>
              <a:rPr lang="en-ID" dirty="0">
                <a:latin typeface="AdvGTIMES-R"/>
              </a:rPr>
              <a:t> </a:t>
            </a:r>
            <a:r>
              <a:rPr lang="en-ID" dirty="0" err="1">
                <a:latin typeface="AdvGTIMES-R"/>
              </a:rPr>
              <a:t>dapat</a:t>
            </a:r>
            <a:r>
              <a:rPr lang="en-ID" dirty="0">
                <a:latin typeface="AdvGTIMES-R"/>
              </a:rPr>
              <a:t> </a:t>
            </a:r>
            <a:r>
              <a:rPr lang="en-ID" dirty="0" err="1">
                <a:latin typeface="AdvGTIMES-R"/>
              </a:rPr>
              <a:t>dibuat</a:t>
            </a:r>
            <a:r>
              <a:rPr lang="en-ID" dirty="0">
                <a:latin typeface="AdvGTIMES-R"/>
              </a:rPr>
              <a:t> </a:t>
            </a:r>
            <a:r>
              <a:rPr lang="en-ID" dirty="0" err="1">
                <a:latin typeface="AdvGTIMES-R"/>
              </a:rPr>
              <a:t>berdasarkan</a:t>
            </a:r>
            <a:r>
              <a:rPr lang="en-ID" dirty="0">
                <a:latin typeface="AdvGTIMES-R"/>
              </a:rPr>
              <a:t> </a:t>
            </a:r>
            <a:r>
              <a:rPr lang="en-ID" dirty="0" err="1">
                <a:latin typeface="AdvGTIMES-R"/>
              </a:rPr>
              <a:t>beberapa</a:t>
            </a:r>
            <a:r>
              <a:rPr lang="en-ID" dirty="0">
                <a:latin typeface="AdvGTIMES-R"/>
              </a:rPr>
              <a:t> </a:t>
            </a:r>
            <a:r>
              <a:rPr lang="en-ID" dirty="0" err="1">
                <a:latin typeface="AdvGTIMES-R"/>
              </a:rPr>
              <a:t>jenis</a:t>
            </a:r>
            <a:r>
              <a:rPr lang="en-ID" dirty="0">
                <a:latin typeface="AdvGTIMES-R"/>
              </a:rPr>
              <a:t> </a:t>
            </a:r>
            <a:r>
              <a:rPr lang="en-ID" dirty="0" err="1">
                <a:latin typeface="AdvGTIMES-R"/>
              </a:rPr>
              <a:t>sensitivitas</a:t>
            </a:r>
            <a:r>
              <a:rPr lang="en-ID" dirty="0">
                <a:latin typeface="AdvGTIMES-R"/>
              </a:rPr>
              <a:t> </a:t>
            </a:r>
            <a:r>
              <a:rPr lang="en-ID" dirty="0" err="1">
                <a:latin typeface="AdvGTIMES-R"/>
              </a:rPr>
              <a:t>analisis</a:t>
            </a:r>
            <a:r>
              <a:rPr lang="en-ID" dirty="0">
                <a:latin typeface="AdvGTIMES-R"/>
              </a:rPr>
              <a:t>. </a:t>
            </a:r>
            <a:r>
              <a:rPr lang="en-ID" dirty="0" err="1">
                <a:latin typeface="AdvGTIMES-R"/>
              </a:rPr>
              <a:t>Misalnya</a:t>
            </a:r>
            <a:r>
              <a:rPr lang="en-ID" dirty="0">
                <a:latin typeface="AdvGTIMES-R"/>
              </a:rPr>
              <a:t>, </a:t>
            </a:r>
            <a:r>
              <a:rPr lang="en-ID" dirty="0" err="1">
                <a:latin typeface="AdvGTIMES-R"/>
              </a:rPr>
              <a:t>dalam</a:t>
            </a:r>
            <a:r>
              <a:rPr lang="en-ID" dirty="0">
                <a:latin typeface="AdvGTIMES-R"/>
              </a:rPr>
              <a:t> </a:t>
            </a:r>
            <a:r>
              <a:rPr lang="en-ID" dirty="0" err="1">
                <a:latin typeface="AdvGTIMES-R"/>
              </a:rPr>
              <a:t>masalah</a:t>
            </a:r>
            <a:r>
              <a:rPr lang="en-ID" dirty="0">
                <a:latin typeface="AdvGTIMES-R"/>
              </a:rPr>
              <a:t> </a:t>
            </a:r>
            <a:r>
              <a:rPr lang="en-ID" dirty="0" err="1">
                <a:latin typeface="AdvGTIMES-R"/>
              </a:rPr>
              <a:t>alokasi</a:t>
            </a:r>
            <a:r>
              <a:rPr lang="en-ID" dirty="0">
                <a:latin typeface="AdvGTIMES-R"/>
              </a:rPr>
              <a:t> </a:t>
            </a:r>
            <a:r>
              <a:rPr lang="en-ID" dirty="0" err="1">
                <a:latin typeface="AdvGTIMES-R"/>
              </a:rPr>
              <a:t>kapasitor</a:t>
            </a:r>
            <a:r>
              <a:rPr lang="en-ID" dirty="0">
                <a:latin typeface="AdvGTIMES-R"/>
              </a:rPr>
              <a:t>, </a:t>
            </a:r>
            <a:r>
              <a:rPr lang="en-ID" dirty="0" err="1">
                <a:latin typeface="AdvGTIMES-R"/>
              </a:rPr>
              <a:t>sensitivitas</a:t>
            </a:r>
            <a:r>
              <a:rPr lang="en-ID" dirty="0">
                <a:latin typeface="AdvGTIMES-R"/>
              </a:rPr>
              <a:t> </a:t>
            </a:r>
            <a:r>
              <a:rPr lang="en-ID" dirty="0" err="1">
                <a:latin typeface="AdvGTIMES-R"/>
              </a:rPr>
              <a:t>dari</a:t>
            </a:r>
            <a:r>
              <a:rPr lang="en-ID" dirty="0">
                <a:latin typeface="AdvGTIMES-R"/>
              </a:rPr>
              <a:t> </a:t>
            </a:r>
            <a:r>
              <a:rPr lang="en-ID" dirty="0" err="1">
                <a:latin typeface="AdvGTIMES-R"/>
              </a:rPr>
              <a:t>fungsi</a:t>
            </a:r>
            <a:r>
              <a:rPr lang="en-ID" dirty="0">
                <a:latin typeface="AdvGTIMES-R"/>
              </a:rPr>
              <a:t> </a:t>
            </a:r>
            <a:r>
              <a:rPr lang="en-ID" dirty="0" err="1">
                <a:latin typeface="AdvGTIMES-R"/>
              </a:rPr>
              <a:t>obyektif</a:t>
            </a:r>
            <a:r>
              <a:rPr lang="en-ID" dirty="0">
                <a:latin typeface="AdvGTIMES-R"/>
              </a:rPr>
              <a:t> </a:t>
            </a:r>
            <a:r>
              <a:rPr lang="en-ID" dirty="0" err="1">
                <a:latin typeface="AdvGTIMES-R"/>
              </a:rPr>
              <a:t>dapat</a:t>
            </a:r>
            <a:r>
              <a:rPr lang="en-ID" dirty="0">
                <a:latin typeface="AdvGTIMES-R"/>
              </a:rPr>
              <a:t> </a:t>
            </a:r>
            <a:r>
              <a:rPr lang="en-ID" dirty="0" err="1">
                <a:latin typeface="AdvGTIMES-R"/>
              </a:rPr>
              <a:t>ditentukan</a:t>
            </a:r>
            <a:r>
              <a:rPr lang="en-ID" dirty="0">
                <a:latin typeface="AdvGTIMES-R"/>
              </a:rPr>
              <a:t> </a:t>
            </a:r>
            <a:r>
              <a:rPr lang="en-ID" dirty="0" err="1">
                <a:latin typeface="AdvGTIMES-R"/>
              </a:rPr>
              <a:t>dengan</a:t>
            </a:r>
            <a:r>
              <a:rPr lang="en-ID" dirty="0">
                <a:latin typeface="AdvGTIMES-R"/>
              </a:rPr>
              <a:t> </a:t>
            </a:r>
            <a:r>
              <a:rPr lang="en-ID" dirty="0" err="1">
                <a:latin typeface="AdvGTIMES-R"/>
              </a:rPr>
              <a:t>penerapan</a:t>
            </a:r>
            <a:r>
              <a:rPr lang="en-ID" dirty="0">
                <a:latin typeface="AdvGTIMES-R"/>
              </a:rPr>
              <a:t> </a:t>
            </a:r>
            <a:r>
              <a:rPr lang="en-ID" dirty="0" err="1">
                <a:latin typeface="AdvGTIMES-R"/>
              </a:rPr>
              <a:t>sebuah</a:t>
            </a:r>
            <a:r>
              <a:rPr lang="en-ID" dirty="0">
                <a:latin typeface="AdvGTIMES-R"/>
              </a:rPr>
              <a:t> bank </a:t>
            </a:r>
            <a:r>
              <a:rPr lang="en-ID" dirty="0" err="1">
                <a:latin typeface="AdvGTIMES-R"/>
              </a:rPr>
              <a:t>kapasitor</a:t>
            </a:r>
            <a:r>
              <a:rPr lang="en-ID" dirty="0">
                <a:latin typeface="AdvGTIMES-R"/>
              </a:rPr>
              <a:t> </a:t>
            </a:r>
            <a:r>
              <a:rPr lang="en-ID" dirty="0" err="1">
                <a:latin typeface="AdvGTIMES-R"/>
              </a:rPr>
              <a:t>dalam</a:t>
            </a:r>
            <a:r>
              <a:rPr lang="en-ID" dirty="0">
                <a:latin typeface="AdvGTIMES-R"/>
              </a:rPr>
              <a:t> </a:t>
            </a:r>
            <a:r>
              <a:rPr lang="en-ID" dirty="0" err="1">
                <a:latin typeface="AdvGTIMES-R"/>
              </a:rPr>
              <a:t>sebuah</a:t>
            </a:r>
            <a:r>
              <a:rPr lang="en-ID" dirty="0">
                <a:latin typeface="AdvGTIMES-R"/>
              </a:rPr>
              <a:t> bus. </a:t>
            </a:r>
            <a:r>
              <a:rPr lang="en-ID" dirty="0" err="1">
                <a:latin typeface="AdvGTIMES-R"/>
              </a:rPr>
              <a:t>Setelah</a:t>
            </a:r>
            <a:r>
              <a:rPr lang="en-ID" dirty="0">
                <a:latin typeface="AdvGTIMES-R"/>
              </a:rPr>
              <a:t> </a:t>
            </a:r>
            <a:r>
              <a:rPr lang="en-ID" dirty="0" err="1">
                <a:latin typeface="AdvGTIMES-R"/>
              </a:rPr>
              <a:t>selesai</a:t>
            </a:r>
            <a:r>
              <a:rPr lang="en-ID" dirty="0">
                <a:latin typeface="AdvGTIMES-R"/>
              </a:rPr>
              <a:t>, </a:t>
            </a:r>
            <a:r>
              <a:rPr lang="en-ID" dirty="0" err="1">
                <a:latin typeface="AdvGTIMES-R"/>
              </a:rPr>
              <a:t>kapasitor</a:t>
            </a:r>
            <a:r>
              <a:rPr lang="en-ID" dirty="0">
                <a:latin typeface="AdvGTIMES-R"/>
              </a:rPr>
              <a:t> </a:t>
            </a:r>
            <a:r>
              <a:rPr lang="en-ID" dirty="0" err="1">
                <a:latin typeface="AdvGTIMES-R"/>
              </a:rPr>
              <a:t>ditambahkan</a:t>
            </a:r>
            <a:r>
              <a:rPr lang="en-ID" dirty="0">
                <a:latin typeface="AdvGTIMES-R"/>
              </a:rPr>
              <a:t> </a:t>
            </a:r>
            <a:r>
              <a:rPr lang="en-ID" dirty="0" err="1">
                <a:latin typeface="AdvGTIMES-R"/>
              </a:rPr>
              <a:t>ke</a:t>
            </a:r>
            <a:r>
              <a:rPr lang="en-ID" dirty="0">
                <a:latin typeface="AdvGTIMES-R"/>
              </a:rPr>
              <a:t> bus yang paling </a:t>
            </a:r>
            <a:r>
              <a:rPr lang="en-ID" dirty="0" err="1">
                <a:latin typeface="AdvGTIMES-R"/>
              </a:rPr>
              <a:t>sensitif</a:t>
            </a:r>
            <a:r>
              <a:rPr lang="en-ID" dirty="0">
                <a:latin typeface="AdvGTIMES-R"/>
              </a:rPr>
              <a:t> </a:t>
            </a:r>
            <a:r>
              <a:rPr lang="en-ID" dirty="0" err="1">
                <a:latin typeface="AdvGTIMES-R"/>
              </a:rPr>
              <a:t>dan</a:t>
            </a:r>
            <a:r>
              <a:rPr lang="en-ID" dirty="0">
                <a:latin typeface="AdvGTIMES-R"/>
              </a:rPr>
              <a:t> </a:t>
            </a:r>
            <a:r>
              <a:rPr lang="en-ID" dirty="0" err="1">
                <a:latin typeface="AdvGTIMES-R"/>
              </a:rPr>
              <a:t>prosedurnya</a:t>
            </a:r>
            <a:r>
              <a:rPr lang="en-ID" dirty="0">
                <a:latin typeface="AdvGTIMES-R"/>
              </a:rPr>
              <a:t> </a:t>
            </a:r>
            <a:r>
              <a:rPr lang="en-ID" dirty="0" err="1">
                <a:latin typeface="AdvGTIMES-R"/>
              </a:rPr>
              <a:t>diulang</a:t>
            </a:r>
            <a:r>
              <a:rPr lang="en-ID" dirty="0">
                <a:latin typeface="AdvGTIMES-R"/>
              </a:rPr>
              <a:t> </a:t>
            </a:r>
            <a:r>
              <a:rPr lang="en-ID" dirty="0" err="1">
                <a:latin typeface="AdvGTIMES-R"/>
              </a:rPr>
              <a:t>sampai</a:t>
            </a:r>
            <a:r>
              <a:rPr lang="en-ID" dirty="0">
                <a:latin typeface="AdvGTIMES-R"/>
              </a:rPr>
              <a:t> </a:t>
            </a:r>
            <a:r>
              <a:rPr lang="en-ID" dirty="0" err="1">
                <a:latin typeface="AdvGTIMES-R"/>
              </a:rPr>
              <a:t>tidak</a:t>
            </a:r>
            <a:r>
              <a:rPr lang="en-ID" dirty="0">
                <a:latin typeface="AdvGTIMES-R"/>
              </a:rPr>
              <a:t> </a:t>
            </a:r>
            <a:r>
              <a:rPr lang="en-ID" dirty="0" err="1">
                <a:latin typeface="AdvGTIMES-R"/>
              </a:rPr>
              <a:t>ada</a:t>
            </a:r>
            <a:r>
              <a:rPr lang="en-ID" dirty="0">
                <a:latin typeface="AdvGTIMES-R"/>
              </a:rPr>
              <a:t> </a:t>
            </a:r>
            <a:r>
              <a:rPr lang="en-ID" dirty="0" err="1">
                <a:latin typeface="AdvGTIMES-R"/>
              </a:rPr>
              <a:t>perbaikan</a:t>
            </a:r>
            <a:r>
              <a:rPr lang="en-ID" dirty="0">
                <a:latin typeface="AdvGTIMES-R"/>
              </a:rPr>
              <a:t> </a:t>
            </a:r>
            <a:r>
              <a:rPr lang="en-ID" dirty="0" err="1">
                <a:latin typeface="AdvGTIMES-R"/>
              </a:rPr>
              <a:t>lebih</a:t>
            </a:r>
            <a:r>
              <a:rPr lang="en-ID" dirty="0">
                <a:latin typeface="AdvGTIMES-R"/>
              </a:rPr>
              <a:t> </a:t>
            </a:r>
            <a:r>
              <a:rPr lang="en-ID" dirty="0" err="1">
                <a:latin typeface="AdvGTIMES-R"/>
              </a:rPr>
              <a:t>lanjut</a:t>
            </a:r>
            <a:r>
              <a:rPr lang="en-ID" dirty="0">
                <a:latin typeface="AdvGTIMES-R"/>
              </a:rPr>
              <a:t> yang </a:t>
            </a:r>
            <a:r>
              <a:rPr lang="en-ID" dirty="0" err="1">
                <a:latin typeface="AdvGTIMES-R"/>
              </a:rPr>
              <a:t>dicapai</a:t>
            </a:r>
            <a:r>
              <a:rPr lang="en-ID" dirty="0">
                <a:latin typeface="AdvGTIMES-R"/>
              </a:rPr>
              <a:t> </a:t>
            </a:r>
            <a:r>
              <a:rPr lang="en-ID" dirty="0" err="1">
                <a:latin typeface="AdvGTIMES-R"/>
              </a:rPr>
              <a:t>dalam</a:t>
            </a:r>
            <a:r>
              <a:rPr lang="en-ID" dirty="0">
                <a:latin typeface="AdvGTIMES-R"/>
              </a:rPr>
              <a:t> </a:t>
            </a:r>
            <a:r>
              <a:rPr lang="en-ID" dirty="0" err="1">
                <a:latin typeface="AdvGTIMES-R"/>
              </a:rPr>
              <a:t>hal</a:t>
            </a:r>
            <a:r>
              <a:rPr lang="en-ID" dirty="0">
                <a:latin typeface="AdvGTIMES-R"/>
              </a:rPr>
              <a:t> </a:t>
            </a:r>
            <a:r>
              <a:rPr lang="en-ID" dirty="0" err="1">
                <a:latin typeface="AdvGTIMES-R"/>
              </a:rPr>
              <a:t>fungsi</a:t>
            </a:r>
            <a:r>
              <a:rPr lang="en-ID" dirty="0">
                <a:latin typeface="AdvGTIMES-R"/>
              </a:rPr>
              <a:t> </a:t>
            </a:r>
            <a:r>
              <a:rPr lang="en-ID" dirty="0" err="1">
                <a:latin typeface="AdvGTIMES-R"/>
              </a:rPr>
              <a:t>objektif</a:t>
            </a:r>
            <a:r>
              <a:rPr lang="en-ID" dirty="0">
                <a:latin typeface="AdvGTIMES-R"/>
              </a:rPr>
              <a:t>.</a:t>
            </a:r>
            <a:endParaRPr lang="en-US" dirty="0"/>
          </a:p>
        </p:txBody>
      </p:sp>
      <p:sp>
        <p:nvSpPr>
          <p:cNvPr id="2" name="Date Placeholder 1"/>
          <p:cNvSpPr>
            <a:spLocks noGrp="1"/>
          </p:cNvSpPr>
          <p:nvPr>
            <p:ph type="dt" sz="half" idx="10"/>
          </p:nvPr>
        </p:nvSpPr>
        <p:spPr/>
        <p:txBody>
          <a:bodyPr/>
          <a:lstStyle/>
          <a:p>
            <a:fld id="{13713CD6-CA10-45F7-9EF5-648B59FB3649}" type="datetime9">
              <a:rPr lang="en-US" smtClean="0"/>
              <a:t>10/18/2017 1:14:56 PM</a:t>
            </a:fld>
            <a:endParaRPr lang="en-US"/>
          </a:p>
        </p:txBody>
      </p:sp>
      <p:sp>
        <p:nvSpPr>
          <p:cNvPr id="7" name="Slide Number Placeholder 6"/>
          <p:cNvSpPr>
            <a:spLocks noGrp="1"/>
          </p:cNvSpPr>
          <p:nvPr>
            <p:ph type="sldNum" sz="quarter" idx="12"/>
          </p:nvPr>
        </p:nvSpPr>
        <p:spPr/>
        <p:txBody>
          <a:bodyPr/>
          <a:lstStyle/>
          <a:p>
            <a:fld id="{C7448EEC-1D14-4DD9-B8EB-772171F61A1D}" type="slidenum">
              <a:rPr lang="en-US" smtClean="0"/>
              <a:t>50</a:t>
            </a:fld>
            <a:endParaRPr lang="en-US"/>
          </a:p>
        </p:txBody>
      </p:sp>
      <p:sp>
        <p:nvSpPr>
          <p:cNvPr id="9" name="Rectangle 8"/>
          <p:cNvSpPr/>
          <p:nvPr/>
        </p:nvSpPr>
        <p:spPr>
          <a:xfrm>
            <a:off x="547116" y="263463"/>
            <a:ext cx="8852916" cy="1477328"/>
          </a:xfrm>
          <a:prstGeom prst="rect">
            <a:avLst/>
          </a:prstGeom>
        </p:spPr>
        <p:txBody>
          <a:bodyPr wrap="square">
            <a:spAutoFit/>
          </a:bodyPr>
          <a:lstStyle/>
          <a:p>
            <a:r>
              <a:rPr lang="en-US" dirty="0">
                <a:latin typeface="AdvGTIMES-R"/>
              </a:rPr>
              <a:t>Di </a:t>
            </a:r>
            <a:r>
              <a:rPr lang="en-US" dirty="0" err="1">
                <a:latin typeface="AdvGTIMES-R"/>
              </a:rPr>
              <a:t>sisi</a:t>
            </a:r>
            <a:r>
              <a:rPr lang="en-US" dirty="0">
                <a:latin typeface="AdvGTIMES-R"/>
              </a:rPr>
              <a:t> lain, </a:t>
            </a:r>
            <a:r>
              <a:rPr lang="en-US" dirty="0" err="1">
                <a:latin typeface="AdvGTIMES-R"/>
              </a:rPr>
              <a:t>banyak</a:t>
            </a:r>
            <a:r>
              <a:rPr lang="en-US" dirty="0">
                <a:latin typeface="AdvGTIMES-R"/>
              </a:rPr>
              <a:t> </a:t>
            </a:r>
            <a:r>
              <a:rPr lang="en-US" dirty="0" err="1">
                <a:latin typeface="AdvGTIMES-R"/>
              </a:rPr>
              <a:t>masalah</a:t>
            </a:r>
            <a:r>
              <a:rPr lang="en-US" dirty="0">
                <a:latin typeface="AdvGTIMES-R"/>
              </a:rPr>
              <a:t> </a:t>
            </a:r>
            <a:r>
              <a:rPr lang="en-US" dirty="0" err="1">
                <a:latin typeface="AdvGTIMES-R"/>
              </a:rPr>
              <a:t>optimasi</a:t>
            </a:r>
            <a:r>
              <a:rPr lang="en-US" dirty="0">
                <a:latin typeface="AdvGTIMES-R"/>
              </a:rPr>
              <a:t> </a:t>
            </a:r>
            <a:r>
              <a:rPr lang="en-US" dirty="0" err="1">
                <a:latin typeface="AdvGTIMES-R"/>
              </a:rPr>
              <a:t>praktis</a:t>
            </a:r>
            <a:r>
              <a:rPr lang="en-US" dirty="0">
                <a:latin typeface="AdvGTIMES-R"/>
              </a:rPr>
              <a:t> </a:t>
            </a:r>
            <a:r>
              <a:rPr lang="en-US" dirty="0" err="1">
                <a:latin typeface="AdvGTIMES-R"/>
              </a:rPr>
              <a:t>tidak</a:t>
            </a:r>
            <a:r>
              <a:rPr lang="en-US" dirty="0">
                <a:latin typeface="AdvGTIMES-R"/>
              </a:rPr>
              <a:t> </a:t>
            </a:r>
            <a:r>
              <a:rPr lang="en-US" dirty="0" err="1">
                <a:latin typeface="AdvGTIMES-R"/>
              </a:rPr>
              <a:t>jatuh</a:t>
            </a:r>
            <a:r>
              <a:rPr lang="en-US" dirty="0">
                <a:latin typeface="AdvGTIMES-R"/>
              </a:rPr>
              <a:t> </a:t>
            </a:r>
            <a:r>
              <a:rPr lang="en-US" dirty="0" err="1">
                <a:latin typeface="AdvGTIMES-R"/>
              </a:rPr>
              <a:t>ketat</a:t>
            </a:r>
            <a:r>
              <a:rPr lang="en-US" dirty="0">
                <a:latin typeface="AdvGTIMES-R"/>
              </a:rPr>
              <a:t> </a:t>
            </a:r>
            <a:r>
              <a:rPr lang="en-US" dirty="0" err="1">
                <a:latin typeface="AdvGTIMES-R"/>
              </a:rPr>
              <a:t>bentuk</a:t>
            </a:r>
            <a:r>
              <a:rPr lang="en-US" dirty="0">
                <a:latin typeface="AdvGTIMES-R"/>
              </a:rPr>
              <a:t> </a:t>
            </a:r>
            <a:r>
              <a:rPr lang="en-US" dirty="0" err="1">
                <a:latin typeface="AdvGTIMES-R"/>
              </a:rPr>
              <a:t>dan</a:t>
            </a:r>
            <a:r>
              <a:rPr lang="en-US" dirty="0">
                <a:latin typeface="AdvGTIMES-R"/>
              </a:rPr>
              <a:t> </a:t>
            </a:r>
            <a:r>
              <a:rPr lang="en-US" dirty="0" err="1">
                <a:latin typeface="AdvGTIMES-R"/>
              </a:rPr>
              <a:t>asumsi</a:t>
            </a:r>
            <a:r>
              <a:rPr lang="en-US" dirty="0">
                <a:latin typeface="AdvGTIMES-R"/>
              </a:rPr>
              <a:t> </a:t>
            </a:r>
            <a:r>
              <a:rPr lang="en-US" dirty="0" err="1">
                <a:latin typeface="AdvGTIMES-R"/>
              </a:rPr>
              <a:t>algoritma</a:t>
            </a:r>
            <a:r>
              <a:rPr lang="en-US" dirty="0">
                <a:latin typeface="AdvGTIMES-R"/>
              </a:rPr>
              <a:t> </a:t>
            </a:r>
            <a:r>
              <a:rPr lang="en-US" dirty="0" err="1">
                <a:latin typeface="AdvGTIMES-R"/>
              </a:rPr>
              <a:t>berbasis</a:t>
            </a:r>
            <a:r>
              <a:rPr lang="en-US" dirty="0">
                <a:latin typeface="AdvGTIMES-R"/>
              </a:rPr>
              <a:t> </a:t>
            </a:r>
            <a:r>
              <a:rPr lang="en-US" dirty="0" err="1">
                <a:latin typeface="AdvGTIMES-R"/>
              </a:rPr>
              <a:t>matematika</a:t>
            </a:r>
            <a:r>
              <a:rPr lang="en-US" dirty="0">
                <a:latin typeface="AdvGTIMES-R"/>
              </a:rPr>
              <a:t>. </a:t>
            </a:r>
            <a:r>
              <a:rPr lang="en-US" dirty="0" err="1">
                <a:latin typeface="AdvGTIMES-R"/>
              </a:rPr>
              <a:t>Apalagi</a:t>
            </a:r>
            <a:r>
              <a:rPr lang="en-US" dirty="0">
                <a:latin typeface="AdvGTIMES-R"/>
              </a:rPr>
              <a:t> </a:t>
            </a:r>
            <a:r>
              <a:rPr lang="en-US" dirty="0" err="1">
                <a:latin typeface="AdvGTIMES-R"/>
              </a:rPr>
              <a:t>jika</a:t>
            </a:r>
            <a:r>
              <a:rPr lang="en-US" dirty="0">
                <a:latin typeface="AdvGTIMES-R"/>
              </a:rPr>
              <a:t> </a:t>
            </a:r>
            <a:r>
              <a:rPr lang="en-US" dirty="0" err="1">
                <a:latin typeface="AdvGTIMES-R"/>
              </a:rPr>
              <a:t>masalahnya</a:t>
            </a:r>
            <a:r>
              <a:rPr lang="en-US" dirty="0">
                <a:latin typeface="AdvGTIMES-R"/>
              </a:rPr>
              <a:t> </a:t>
            </a:r>
            <a:r>
              <a:rPr lang="en-US" dirty="0" err="1">
                <a:latin typeface="AdvGTIMES-R"/>
              </a:rPr>
              <a:t>sangat</a:t>
            </a:r>
            <a:r>
              <a:rPr lang="en-US" dirty="0">
                <a:latin typeface="AdvGTIMES-R"/>
              </a:rPr>
              <a:t> </a:t>
            </a:r>
            <a:r>
              <a:rPr lang="en-US" dirty="0" err="1">
                <a:latin typeface="AdvGTIMES-R"/>
              </a:rPr>
              <a:t>kompleks</a:t>
            </a:r>
            <a:r>
              <a:rPr lang="en-US" dirty="0">
                <a:latin typeface="AdvGTIMES-R"/>
              </a:rPr>
              <a:t>, </a:t>
            </a:r>
            <a:r>
              <a:rPr lang="en-US" dirty="0" err="1">
                <a:latin typeface="AdvGTIMES-R"/>
              </a:rPr>
              <a:t>kita</a:t>
            </a:r>
            <a:r>
              <a:rPr lang="en-US" dirty="0">
                <a:latin typeface="AdvGTIMES-R"/>
              </a:rPr>
              <a:t> </a:t>
            </a:r>
            <a:r>
              <a:rPr lang="en-US" dirty="0" err="1">
                <a:latin typeface="AdvGTIMES-R"/>
              </a:rPr>
              <a:t>mungkin</a:t>
            </a:r>
            <a:r>
              <a:rPr lang="en-US" dirty="0">
                <a:latin typeface="AdvGTIMES-R"/>
              </a:rPr>
              <a:t> </a:t>
            </a:r>
            <a:r>
              <a:rPr lang="en-US" dirty="0" err="1">
                <a:latin typeface="AdvGTIMES-R"/>
              </a:rPr>
              <a:t>tidak</a:t>
            </a:r>
            <a:r>
              <a:rPr lang="en-US" dirty="0">
                <a:latin typeface="AdvGTIMES-R"/>
              </a:rPr>
              <a:t> </a:t>
            </a:r>
            <a:r>
              <a:rPr lang="en-US" dirty="0" err="1">
                <a:latin typeface="AdvGTIMES-R"/>
              </a:rPr>
              <a:t>mudah</a:t>
            </a:r>
            <a:r>
              <a:rPr lang="en-US" dirty="0">
                <a:latin typeface="AdvGTIMES-R"/>
              </a:rPr>
              <a:t> </a:t>
            </a:r>
            <a:r>
              <a:rPr lang="en-US" dirty="0" err="1">
                <a:latin typeface="AdvGTIMES-R"/>
              </a:rPr>
              <a:t>bisa</a:t>
            </a:r>
            <a:r>
              <a:rPr lang="en-US" dirty="0">
                <a:latin typeface="AdvGTIMES-R"/>
              </a:rPr>
              <a:t> </a:t>
            </a:r>
            <a:r>
              <a:rPr lang="en-US" dirty="0" err="1">
                <a:latin typeface="AdvGTIMES-R"/>
              </a:rPr>
              <a:t>menyelesaikannya</a:t>
            </a:r>
            <a:r>
              <a:rPr lang="en-US" dirty="0">
                <a:latin typeface="AdvGTIMES-R"/>
              </a:rPr>
              <a:t> </a:t>
            </a:r>
            <a:r>
              <a:rPr lang="en-US" dirty="0" err="1">
                <a:latin typeface="AdvGTIMES-R"/>
              </a:rPr>
              <a:t>sama</a:t>
            </a:r>
            <a:r>
              <a:rPr lang="en-US" dirty="0">
                <a:latin typeface="AdvGTIMES-R"/>
              </a:rPr>
              <a:t> </a:t>
            </a:r>
            <a:r>
              <a:rPr lang="en-US" dirty="0" err="1">
                <a:latin typeface="AdvGTIMES-R"/>
              </a:rPr>
              <a:t>sekali</a:t>
            </a:r>
            <a:r>
              <a:rPr lang="en-US" dirty="0">
                <a:latin typeface="AdvGTIMES-R"/>
              </a:rPr>
              <a:t>, </a:t>
            </a:r>
            <a:r>
              <a:rPr lang="en-US" dirty="0" err="1">
                <a:latin typeface="AdvGTIMES-R"/>
              </a:rPr>
              <a:t>melalui</a:t>
            </a:r>
            <a:r>
              <a:rPr lang="en-US" dirty="0">
                <a:latin typeface="AdvGTIMES-R"/>
              </a:rPr>
              <a:t> </a:t>
            </a:r>
            <a:r>
              <a:rPr lang="en-US" dirty="0" err="1">
                <a:latin typeface="AdvGTIMES-R"/>
              </a:rPr>
              <a:t>algoritma</a:t>
            </a:r>
            <a:r>
              <a:rPr lang="en-US" dirty="0">
                <a:latin typeface="AdvGTIMES-R"/>
              </a:rPr>
              <a:t> </a:t>
            </a:r>
            <a:r>
              <a:rPr lang="en-US" dirty="0" err="1">
                <a:latin typeface="AdvGTIMES-R"/>
              </a:rPr>
              <a:t>matematika</a:t>
            </a:r>
            <a:r>
              <a:rPr lang="en-US" dirty="0">
                <a:latin typeface="AdvGTIMES-R"/>
              </a:rPr>
              <a:t>. </a:t>
            </a:r>
            <a:r>
              <a:rPr lang="en-US" dirty="0" err="1">
                <a:latin typeface="AdvGTIMES-R"/>
              </a:rPr>
              <a:t>Selain</a:t>
            </a:r>
            <a:r>
              <a:rPr lang="en-US" dirty="0">
                <a:latin typeface="AdvGTIMES-R"/>
              </a:rPr>
              <a:t> </a:t>
            </a:r>
            <a:r>
              <a:rPr lang="en-US" dirty="0" err="1">
                <a:latin typeface="AdvGTIMES-R"/>
              </a:rPr>
              <a:t>itu</a:t>
            </a:r>
            <a:r>
              <a:rPr lang="en-US" dirty="0">
                <a:latin typeface="AdvGTIMES-R"/>
              </a:rPr>
              <a:t>, </a:t>
            </a:r>
            <a:r>
              <a:rPr lang="en-US" dirty="0" err="1">
                <a:latin typeface="AdvGTIMES-R"/>
              </a:rPr>
              <a:t>menemukan</a:t>
            </a:r>
            <a:r>
              <a:rPr lang="en-US" dirty="0">
                <a:latin typeface="AdvGTIMES-R"/>
              </a:rPr>
              <a:t> optimal global </a:t>
            </a:r>
            <a:r>
              <a:rPr lang="en-US" dirty="0" err="1">
                <a:latin typeface="AdvGTIMES-R"/>
              </a:rPr>
              <a:t>diminati</a:t>
            </a:r>
            <a:r>
              <a:rPr lang="en-US" dirty="0">
                <a:latin typeface="AdvGTIMES-R"/>
              </a:rPr>
              <a:t>, </a:t>
            </a:r>
            <a:r>
              <a:rPr lang="en-US" dirty="0" err="1">
                <a:latin typeface="AdvGTIMES-R"/>
              </a:rPr>
              <a:t>seperti</a:t>
            </a:r>
            <a:r>
              <a:rPr lang="en-US" dirty="0">
                <a:latin typeface="AdvGTIMES-R"/>
              </a:rPr>
              <a:t> </a:t>
            </a:r>
            <a:r>
              <a:rPr lang="en-US" dirty="0" err="1">
                <a:latin typeface="AdvGTIMES-R"/>
              </a:rPr>
              <a:t>menemukan</a:t>
            </a:r>
            <a:r>
              <a:rPr lang="en-US" dirty="0">
                <a:latin typeface="AdvGTIMES-R"/>
              </a:rPr>
              <a:t> yang </a:t>
            </a:r>
            <a:r>
              <a:rPr lang="en-US" dirty="0" err="1">
                <a:latin typeface="AdvGTIMES-R"/>
              </a:rPr>
              <a:t>lokal</a:t>
            </a:r>
            <a:r>
              <a:rPr lang="en-US" dirty="0">
                <a:latin typeface="AdvGTIMES-R"/>
              </a:rPr>
              <a:t> </a:t>
            </a:r>
            <a:r>
              <a:rPr lang="en-US" dirty="0" err="1">
                <a:latin typeface="AdvGTIMES-R"/>
              </a:rPr>
              <a:t>akan</a:t>
            </a:r>
            <a:r>
              <a:rPr lang="en-US" dirty="0">
                <a:latin typeface="AdvGTIMES-R"/>
              </a:rPr>
              <a:t> </a:t>
            </a:r>
            <a:r>
              <a:rPr lang="en-US" dirty="0" err="1">
                <a:latin typeface="AdvGTIMES-R"/>
              </a:rPr>
              <a:t>menjadi</a:t>
            </a:r>
            <a:r>
              <a:rPr lang="en-US" dirty="0">
                <a:latin typeface="AdvGTIMES-R"/>
              </a:rPr>
              <a:t> </a:t>
            </a:r>
            <a:r>
              <a:rPr lang="en-US" dirty="0" err="1">
                <a:latin typeface="AdvGTIMES-R"/>
              </a:rPr>
              <a:t>kelemahan</a:t>
            </a:r>
            <a:r>
              <a:rPr lang="en-US" dirty="0">
                <a:latin typeface="AdvGTIMES-R"/>
              </a:rPr>
              <a:t> </a:t>
            </a:r>
            <a:r>
              <a:rPr lang="en-US" dirty="0" err="1">
                <a:latin typeface="AdvGTIMES-R"/>
              </a:rPr>
              <a:t>utama</a:t>
            </a:r>
            <a:r>
              <a:rPr lang="en-US" dirty="0">
                <a:latin typeface="AdvGTIMES-R"/>
              </a:rPr>
              <a:t>.</a:t>
            </a:r>
          </a:p>
        </p:txBody>
      </p:sp>
    </p:spTree>
    <p:extLst>
      <p:ext uri="{BB962C8B-B14F-4D97-AF65-F5344CB8AC3E}">
        <p14:creationId xmlns:p14="http://schemas.microsoft.com/office/powerpoint/2010/main" val="38368055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388" y="255354"/>
            <a:ext cx="8907780" cy="1200329"/>
          </a:xfrm>
          <a:prstGeom prst="rect">
            <a:avLst/>
          </a:prstGeom>
        </p:spPr>
        <p:txBody>
          <a:bodyPr wrap="square">
            <a:spAutoFit/>
          </a:bodyPr>
          <a:lstStyle/>
          <a:p>
            <a:r>
              <a:rPr lang="en-ID" dirty="0" err="1">
                <a:latin typeface="AdvGTIMES-R"/>
              </a:rPr>
              <a:t>Namun</a:t>
            </a:r>
            <a:r>
              <a:rPr lang="en-ID" dirty="0">
                <a:latin typeface="AdvGTIMES-R"/>
              </a:rPr>
              <a:t>, </a:t>
            </a:r>
            <a:r>
              <a:rPr lang="en-ID" dirty="0" err="1">
                <a:latin typeface="AdvGTIMES-R"/>
              </a:rPr>
              <a:t>kebanyakan</a:t>
            </a:r>
            <a:r>
              <a:rPr lang="en-ID" dirty="0">
                <a:latin typeface="AdvGTIMES-R"/>
              </a:rPr>
              <a:t> </a:t>
            </a:r>
            <a:r>
              <a:rPr lang="en-ID" dirty="0" err="1">
                <a:latin typeface="AdvGTIMES-R"/>
              </a:rPr>
              <a:t>algoritma</a:t>
            </a:r>
            <a:r>
              <a:rPr lang="en-ID" dirty="0">
                <a:latin typeface="AdvGTIMES-R"/>
              </a:rPr>
              <a:t> </a:t>
            </a:r>
            <a:r>
              <a:rPr lang="en-ID" dirty="0" err="1">
                <a:latin typeface="AdvGTIMES-R"/>
              </a:rPr>
              <a:t>heuristik</a:t>
            </a:r>
            <a:r>
              <a:rPr lang="en-ID" dirty="0">
                <a:latin typeface="AdvGTIMES-R"/>
              </a:rPr>
              <a:t> </a:t>
            </a:r>
            <a:r>
              <a:rPr lang="en-ID" dirty="0" err="1">
                <a:latin typeface="AdvGTIMES-R"/>
              </a:rPr>
              <a:t>didasarkan</a:t>
            </a:r>
            <a:r>
              <a:rPr lang="en-ID" dirty="0">
                <a:latin typeface="AdvGTIMES-R"/>
              </a:rPr>
              <a:t> </a:t>
            </a:r>
            <a:r>
              <a:rPr lang="en-ID" dirty="0" err="1">
                <a:latin typeface="AdvGTIMES-R"/>
              </a:rPr>
              <a:t>pada</a:t>
            </a:r>
            <a:r>
              <a:rPr lang="en-ID" dirty="0">
                <a:latin typeface="AdvGTIMES-R"/>
              </a:rPr>
              <a:t> </a:t>
            </a:r>
            <a:r>
              <a:rPr lang="en-ID" dirty="0" err="1">
                <a:latin typeface="AdvGTIMES-R"/>
              </a:rPr>
              <a:t>beberapa</a:t>
            </a:r>
            <a:r>
              <a:rPr lang="en-ID" dirty="0">
                <a:latin typeface="AdvGTIMES-R"/>
              </a:rPr>
              <a:t> </a:t>
            </a:r>
            <a:r>
              <a:rPr lang="en-ID" dirty="0" err="1">
                <a:latin typeface="AdvGTIMES-R"/>
              </a:rPr>
              <a:t>perilaku</a:t>
            </a:r>
            <a:r>
              <a:rPr lang="en-ID" dirty="0">
                <a:latin typeface="AdvGTIMES-R"/>
              </a:rPr>
              <a:t> </a:t>
            </a:r>
            <a:r>
              <a:rPr lang="en-ID" dirty="0" err="1">
                <a:latin typeface="AdvGTIMES-R"/>
              </a:rPr>
              <a:t>biologis</a:t>
            </a:r>
            <a:r>
              <a:rPr lang="en-ID" dirty="0">
                <a:latin typeface="AdvGTIMES-R"/>
              </a:rPr>
              <a:t>. </a:t>
            </a:r>
            <a:r>
              <a:rPr lang="en-ID" dirty="0" err="1">
                <a:latin typeface="AdvGTIMES-R"/>
              </a:rPr>
              <a:t>Pada</a:t>
            </a:r>
            <a:r>
              <a:rPr lang="en-ID" dirty="0">
                <a:latin typeface="AdvGTIMES-R"/>
              </a:rPr>
              <a:t> </a:t>
            </a:r>
            <a:r>
              <a:rPr lang="en-ID" dirty="0" err="1">
                <a:latin typeface="AdvGTIMES-R"/>
              </a:rPr>
              <a:t>dasarnya</a:t>
            </a:r>
            <a:r>
              <a:rPr lang="en-ID" dirty="0">
                <a:latin typeface="AdvGTIMES-R"/>
              </a:rPr>
              <a:t>, </a:t>
            </a:r>
            <a:r>
              <a:rPr lang="en-ID" dirty="0" err="1">
                <a:latin typeface="AdvGTIMES-R"/>
              </a:rPr>
              <a:t>semua</a:t>
            </a:r>
            <a:r>
              <a:rPr lang="en-ID" dirty="0">
                <a:latin typeface="AdvGTIMES-R"/>
              </a:rPr>
              <a:t> </a:t>
            </a:r>
            <a:r>
              <a:rPr lang="en-ID" dirty="0" err="1">
                <a:latin typeface="AdvGTIMES-R"/>
              </a:rPr>
              <a:t>dimulai</a:t>
            </a:r>
            <a:r>
              <a:rPr lang="en-ID" dirty="0">
                <a:latin typeface="AdvGTIMES-R"/>
              </a:rPr>
              <a:t> </a:t>
            </a:r>
            <a:r>
              <a:rPr lang="en-ID" dirty="0" err="1">
                <a:latin typeface="AdvGTIMES-R"/>
              </a:rPr>
              <a:t>dari</a:t>
            </a:r>
            <a:r>
              <a:rPr lang="en-ID" dirty="0">
                <a:latin typeface="AdvGTIMES-R"/>
              </a:rPr>
              <a:t> </a:t>
            </a:r>
            <a:r>
              <a:rPr lang="en-ID" dirty="0" err="1">
                <a:latin typeface="AdvGTIMES-R"/>
              </a:rPr>
              <a:t>satu</a:t>
            </a:r>
            <a:r>
              <a:rPr lang="en-ID" dirty="0">
                <a:latin typeface="AdvGTIMES-R"/>
              </a:rPr>
              <a:t> </a:t>
            </a:r>
            <a:r>
              <a:rPr lang="en-ID" dirty="0" err="1">
                <a:latin typeface="AdvGTIMES-R"/>
              </a:rPr>
              <a:t>titik</a:t>
            </a:r>
            <a:r>
              <a:rPr lang="en-ID" dirty="0">
                <a:latin typeface="AdvGTIMES-R"/>
              </a:rPr>
              <a:t> </a:t>
            </a:r>
            <a:r>
              <a:rPr lang="en-ID" dirty="0" err="1">
                <a:latin typeface="AdvGTIMES-R"/>
              </a:rPr>
              <a:t>atau</a:t>
            </a:r>
            <a:r>
              <a:rPr lang="en-ID" dirty="0">
                <a:latin typeface="AdvGTIMES-R"/>
              </a:rPr>
              <a:t> </a:t>
            </a:r>
            <a:r>
              <a:rPr lang="en-ID" dirty="0" err="1">
                <a:latin typeface="AdvGTIMES-R"/>
              </a:rPr>
              <a:t>satu</a:t>
            </a:r>
            <a:r>
              <a:rPr lang="en-ID" dirty="0">
                <a:latin typeface="AdvGTIMES-R"/>
              </a:rPr>
              <a:t> set </a:t>
            </a:r>
            <a:r>
              <a:rPr lang="en-ID" dirty="0" err="1">
                <a:latin typeface="AdvGTIMES-R"/>
              </a:rPr>
              <a:t>titik</a:t>
            </a:r>
            <a:r>
              <a:rPr lang="en-ID" dirty="0">
                <a:latin typeface="AdvGTIMES-R"/>
              </a:rPr>
              <a:t>, </a:t>
            </a:r>
            <a:r>
              <a:rPr lang="en-ID" dirty="0" err="1">
                <a:latin typeface="AdvGTIMES-R"/>
              </a:rPr>
              <a:t>bergerak</a:t>
            </a:r>
            <a:r>
              <a:rPr lang="en-ID" dirty="0">
                <a:latin typeface="AdvGTIMES-R"/>
              </a:rPr>
              <a:t> </a:t>
            </a:r>
            <a:r>
              <a:rPr lang="en-ID" dirty="0" err="1">
                <a:latin typeface="AdvGTIMES-R"/>
              </a:rPr>
              <a:t>menuju</a:t>
            </a:r>
            <a:r>
              <a:rPr lang="en-ID" dirty="0">
                <a:latin typeface="AdvGTIMES-R"/>
              </a:rPr>
              <a:t> </a:t>
            </a:r>
            <a:r>
              <a:rPr lang="en-ID" dirty="0" err="1">
                <a:latin typeface="AdvGTIMES-R"/>
              </a:rPr>
              <a:t>solusi</a:t>
            </a:r>
            <a:r>
              <a:rPr lang="en-ID" dirty="0">
                <a:latin typeface="AdvGTIMES-R"/>
              </a:rPr>
              <a:t> yang </a:t>
            </a:r>
            <a:r>
              <a:rPr lang="en-ID" dirty="0" err="1">
                <a:latin typeface="AdvGTIMES-R"/>
              </a:rPr>
              <a:t>lebih</a:t>
            </a:r>
            <a:r>
              <a:rPr lang="en-ID" dirty="0">
                <a:latin typeface="AdvGTIMES-R"/>
              </a:rPr>
              <a:t> </a:t>
            </a:r>
            <a:r>
              <a:rPr lang="en-ID" dirty="0" err="1">
                <a:latin typeface="AdvGTIMES-R"/>
              </a:rPr>
              <a:t>baik</a:t>
            </a:r>
            <a:r>
              <a:rPr lang="en-ID" dirty="0">
                <a:latin typeface="AdvGTIMES-R"/>
              </a:rPr>
              <a:t>; </a:t>
            </a:r>
            <a:r>
              <a:rPr lang="en-ID" dirty="0" err="1">
                <a:latin typeface="AdvGTIMES-R"/>
              </a:rPr>
              <a:t>melalui</a:t>
            </a:r>
            <a:r>
              <a:rPr lang="en-ID" dirty="0">
                <a:latin typeface="AdvGTIMES-R"/>
              </a:rPr>
              <a:t> </a:t>
            </a:r>
            <a:r>
              <a:rPr lang="en-ID" dirty="0" err="1">
                <a:latin typeface="AdvGTIMES-R"/>
              </a:rPr>
              <a:t>pencarian</a:t>
            </a:r>
            <a:r>
              <a:rPr lang="en-ID" dirty="0">
                <a:latin typeface="AdvGTIMES-R"/>
              </a:rPr>
              <a:t> </a:t>
            </a:r>
            <a:r>
              <a:rPr lang="en-ID" dirty="0" err="1">
                <a:latin typeface="AdvGTIMES-R"/>
              </a:rPr>
              <a:t>terpandu</a:t>
            </a:r>
            <a:r>
              <a:rPr lang="en-ID" dirty="0">
                <a:latin typeface="AdvGTIMES-R"/>
              </a:rPr>
              <a:t> </a:t>
            </a:r>
            <a:r>
              <a:rPr lang="en-ID" dirty="0" err="1">
                <a:latin typeface="AdvGTIMES-R"/>
              </a:rPr>
              <a:t>Hanya</a:t>
            </a:r>
            <a:r>
              <a:rPr lang="en-ID" dirty="0">
                <a:latin typeface="AdvGTIMES-R"/>
              </a:rPr>
              <a:t> </a:t>
            </a:r>
            <a:r>
              <a:rPr lang="en-ID" dirty="0" err="1">
                <a:latin typeface="AdvGTIMES-R"/>
              </a:rPr>
              <a:t>sedikit</a:t>
            </a:r>
            <a:r>
              <a:rPr lang="en-ID" dirty="0">
                <a:latin typeface="AdvGTIMES-R"/>
              </a:rPr>
              <a:t> yang </a:t>
            </a:r>
            <a:r>
              <a:rPr lang="en-ID" dirty="0" err="1">
                <a:latin typeface="AdvGTIMES-R"/>
              </a:rPr>
              <a:t>telah</a:t>
            </a:r>
            <a:r>
              <a:rPr lang="en-ID" dirty="0">
                <a:latin typeface="AdvGTIMES-R"/>
              </a:rPr>
              <a:t> </a:t>
            </a:r>
            <a:r>
              <a:rPr lang="en-ID" dirty="0" err="1">
                <a:latin typeface="AdvGTIMES-R"/>
              </a:rPr>
              <a:t>dikembangkan</a:t>
            </a:r>
            <a:r>
              <a:rPr lang="en-ID" dirty="0">
                <a:latin typeface="AdvGTIMES-R"/>
              </a:rPr>
              <a:t> </a:t>
            </a:r>
            <a:r>
              <a:rPr lang="en-ID" dirty="0" err="1">
                <a:latin typeface="AdvGTIMES-R"/>
              </a:rPr>
              <a:t>sejauh</a:t>
            </a:r>
            <a:r>
              <a:rPr lang="en-ID" dirty="0">
                <a:latin typeface="AdvGTIMES-R"/>
              </a:rPr>
              <a:t> </a:t>
            </a:r>
            <a:r>
              <a:rPr lang="en-ID" dirty="0" err="1">
                <a:latin typeface="AdvGTIMES-R"/>
              </a:rPr>
              <a:t>ini</a:t>
            </a:r>
            <a:r>
              <a:rPr lang="en-ID" dirty="0">
                <a:latin typeface="AdvGTIMES-R"/>
              </a:rPr>
              <a:t>, </a:t>
            </a:r>
            <a:r>
              <a:rPr lang="en-ID" dirty="0" err="1">
                <a:latin typeface="AdvGTIMES-R"/>
              </a:rPr>
              <a:t>beberapa</a:t>
            </a:r>
            <a:r>
              <a:rPr lang="en-ID" dirty="0">
                <a:latin typeface="AdvGTIMES-R"/>
              </a:rPr>
              <a:t> </a:t>
            </a:r>
            <a:r>
              <a:rPr lang="en-ID" dirty="0" err="1">
                <a:latin typeface="AdvGTIMES-R"/>
              </a:rPr>
              <a:t>patut</a:t>
            </a:r>
            <a:r>
              <a:rPr lang="en-ID" dirty="0">
                <a:latin typeface="AdvGTIMES-R"/>
              </a:rPr>
              <a:t> </a:t>
            </a:r>
            <a:r>
              <a:rPr lang="en-ID" dirty="0" err="1">
                <a:latin typeface="AdvGTIMES-R"/>
              </a:rPr>
              <a:t>disebutkan</a:t>
            </a:r>
            <a:r>
              <a:rPr lang="en-ID" dirty="0">
                <a:latin typeface="AdvGTIMES-R"/>
              </a:rPr>
              <a:t> </a:t>
            </a:r>
            <a:r>
              <a:rPr lang="en-ID" dirty="0" err="1">
                <a:latin typeface="AdvGTIMES-R"/>
              </a:rPr>
              <a:t>disini</a:t>
            </a:r>
            <a:endParaRPr lang="en-US" dirty="0"/>
          </a:p>
        </p:txBody>
      </p:sp>
      <p:sp>
        <p:nvSpPr>
          <p:cNvPr id="3" name="Rectangle 2"/>
          <p:cNvSpPr/>
          <p:nvPr/>
        </p:nvSpPr>
        <p:spPr>
          <a:xfrm>
            <a:off x="437388" y="1455683"/>
            <a:ext cx="8578596" cy="1477328"/>
          </a:xfrm>
          <a:prstGeom prst="rect">
            <a:avLst/>
          </a:prstGeom>
        </p:spPr>
        <p:txBody>
          <a:bodyPr wrap="square">
            <a:spAutoFit/>
          </a:bodyPr>
          <a:lstStyle/>
          <a:p>
            <a:r>
              <a:rPr lang="id-ID" dirty="0">
                <a:latin typeface="AdvGTIMES-R"/>
              </a:rPr>
              <a:t>• Genetic Algorithm (GA), berdasarkan genetika dan evolusi,</a:t>
            </a:r>
            <a:br>
              <a:rPr lang="id-ID" dirty="0">
                <a:latin typeface="AdvGTIMES-R"/>
              </a:rPr>
            </a:br>
            <a:r>
              <a:rPr lang="id-ID" dirty="0">
                <a:latin typeface="AdvGTIMES-R"/>
              </a:rPr>
              <a:t>• Simulated Annealing (SA), berdasarkan beberapa prinsip termodinamika,</a:t>
            </a:r>
            <a:br>
              <a:rPr lang="id-ID" dirty="0">
                <a:latin typeface="AdvGTIMES-R"/>
              </a:rPr>
            </a:br>
            <a:r>
              <a:rPr lang="id-ID" dirty="0">
                <a:latin typeface="AdvGTIMES-R"/>
              </a:rPr>
              <a:t>• Particle Swarm (PS), berdasarkan pergerakan burung dan ikan,</a:t>
            </a:r>
            <a:br>
              <a:rPr lang="id-ID" dirty="0">
                <a:latin typeface="AdvGTIMES-R"/>
              </a:rPr>
            </a:br>
            <a:r>
              <a:rPr lang="id-ID" dirty="0">
                <a:latin typeface="AdvGTIMES-R"/>
              </a:rPr>
              <a:t>• Tabu Search (TS), berdasarkan respons memori,</a:t>
            </a:r>
            <a:br>
              <a:rPr lang="id-ID" dirty="0">
                <a:latin typeface="AdvGTIMES-R"/>
              </a:rPr>
            </a:br>
            <a:r>
              <a:rPr lang="id-ID" dirty="0">
                <a:latin typeface="AdvGTIMES-R"/>
              </a:rPr>
              <a:t>• Ant Colony (AC), berdasarkan bagaimana semut berperilaku.</a:t>
            </a:r>
            <a:endParaRPr lang="en-US" dirty="0">
              <a:latin typeface="AdvGTIMES-R"/>
            </a:endParaRPr>
          </a:p>
        </p:txBody>
      </p:sp>
      <p:sp>
        <p:nvSpPr>
          <p:cNvPr id="4" name="Rectangle 3"/>
          <p:cNvSpPr/>
          <p:nvPr/>
        </p:nvSpPr>
        <p:spPr>
          <a:xfrm>
            <a:off x="437388" y="3028664"/>
            <a:ext cx="8907780" cy="923330"/>
          </a:xfrm>
          <a:prstGeom prst="rect">
            <a:avLst/>
          </a:prstGeom>
        </p:spPr>
        <p:txBody>
          <a:bodyPr wrap="square">
            <a:spAutoFit/>
          </a:bodyPr>
          <a:lstStyle/>
          <a:p>
            <a:r>
              <a:rPr lang="en-ID" dirty="0" err="1">
                <a:latin typeface="AdvGTIMES-R"/>
              </a:rPr>
              <a:t>Namun</a:t>
            </a:r>
            <a:r>
              <a:rPr lang="en-ID" dirty="0">
                <a:latin typeface="AdvGTIMES-R"/>
              </a:rPr>
              <a:t>, </a:t>
            </a:r>
            <a:r>
              <a:rPr lang="en-ID" dirty="0" err="1">
                <a:latin typeface="AdvGTIMES-R"/>
              </a:rPr>
              <a:t>teknik</a:t>
            </a:r>
            <a:r>
              <a:rPr lang="en-ID" dirty="0">
                <a:latin typeface="AdvGTIMES-R"/>
              </a:rPr>
              <a:t> lain </a:t>
            </a:r>
            <a:r>
              <a:rPr lang="en-ID" dirty="0" err="1">
                <a:latin typeface="AdvGTIMES-R"/>
              </a:rPr>
              <a:t>mungkin</a:t>
            </a:r>
            <a:r>
              <a:rPr lang="en-ID" dirty="0">
                <a:latin typeface="AdvGTIMES-R"/>
              </a:rPr>
              <a:t> </a:t>
            </a:r>
            <a:r>
              <a:rPr lang="en-ID" dirty="0" err="1">
                <a:latin typeface="AdvGTIMES-R"/>
              </a:rPr>
              <a:t>dikutip</a:t>
            </a:r>
            <a:r>
              <a:rPr lang="en-ID" dirty="0">
                <a:latin typeface="AdvGTIMES-R"/>
              </a:rPr>
              <a:t>. </a:t>
            </a:r>
            <a:r>
              <a:rPr lang="en-ID" dirty="0" err="1">
                <a:latin typeface="AdvGTIMES-R"/>
              </a:rPr>
              <a:t>Namun</a:t>
            </a:r>
            <a:r>
              <a:rPr lang="en-ID" dirty="0">
                <a:latin typeface="AdvGTIMES-R"/>
              </a:rPr>
              <a:t>, kami </a:t>
            </a:r>
            <a:r>
              <a:rPr lang="en-ID" dirty="0" err="1">
                <a:latin typeface="AdvGTIMES-R"/>
              </a:rPr>
              <a:t>membatasi</a:t>
            </a:r>
            <a:r>
              <a:rPr lang="en-ID" dirty="0">
                <a:latin typeface="AdvGTIMES-R"/>
              </a:rPr>
              <a:t> </a:t>
            </a:r>
            <a:r>
              <a:rPr lang="en-ID" dirty="0" err="1">
                <a:latin typeface="AdvGTIMES-R"/>
              </a:rPr>
              <a:t>diskusi</a:t>
            </a:r>
            <a:r>
              <a:rPr lang="en-ID" dirty="0">
                <a:latin typeface="AdvGTIMES-R"/>
              </a:rPr>
              <a:t> kami di </a:t>
            </a:r>
            <a:r>
              <a:rPr lang="en-ID" dirty="0" err="1">
                <a:latin typeface="AdvGTIMES-R"/>
              </a:rPr>
              <a:t>sini</a:t>
            </a:r>
            <a:r>
              <a:rPr lang="en-ID" dirty="0">
                <a:latin typeface="AdvGTIMES-R"/>
              </a:rPr>
              <a:t> </a:t>
            </a:r>
            <a:r>
              <a:rPr lang="en-ID" dirty="0" err="1">
                <a:latin typeface="AdvGTIMES-R"/>
              </a:rPr>
              <a:t>algoritma</a:t>
            </a:r>
            <a:r>
              <a:rPr lang="en-ID" dirty="0">
                <a:latin typeface="AdvGTIMES-R"/>
              </a:rPr>
              <a:t> di </a:t>
            </a:r>
            <a:r>
              <a:rPr lang="en-ID" dirty="0" err="1">
                <a:latin typeface="AdvGTIMES-R"/>
              </a:rPr>
              <a:t>atas</a:t>
            </a:r>
            <a:r>
              <a:rPr lang="en-ID" dirty="0">
                <a:latin typeface="AdvGTIMES-R"/>
              </a:rPr>
              <a:t> </a:t>
            </a:r>
            <a:r>
              <a:rPr lang="en-ID" dirty="0" err="1">
                <a:latin typeface="AdvGTIMES-R"/>
              </a:rPr>
              <a:t>Pembaca</a:t>
            </a:r>
            <a:r>
              <a:rPr lang="en-ID" dirty="0">
                <a:latin typeface="AdvGTIMES-R"/>
              </a:rPr>
              <a:t> yang </a:t>
            </a:r>
            <a:r>
              <a:rPr lang="en-ID" dirty="0" err="1">
                <a:latin typeface="AdvGTIMES-R"/>
              </a:rPr>
              <a:t>berminat</a:t>
            </a:r>
            <a:r>
              <a:rPr lang="en-ID" dirty="0">
                <a:latin typeface="AdvGTIMES-R"/>
              </a:rPr>
              <a:t> </a:t>
            </a:r>
            <a:r>
              <a:rPr lang="en-ID" dirty="0" err="1">
                <a:latin typeface="AdvGTIMES-R"/>
              </a:rPr>
              <a:t>harus</a:t>
            </a:r>
            <a:r>
              <a:rPr lang="en-ID" dirty="0">
                <a:latin typeface="AdvGTIMES-R"/>
              </a:rPr>
              <a:t> </a:t>
            </a:r>
            <a:r>
              <a:rPr lang="en-ID" dirty="0" err="1">
                <a:latin typeface="AdvGTIMES-R"/>
              </a:rPr>
              <a:t>berkonsultasi</a:t>
            </a:r>
            <a:r>
              <a:rPr lang="en-ID" dirty="0">
                <a:latin typeface="AdvGTIMES-R"/>
              </a:rPr>
              <a:t> </a:t>
            </a:r>
            <a:r>
              <a:rPr lang="en-ID" dirty="0" err="1">
                <a:latin typeface="AdvGTIMES-R"/>
              </a:rPr>
              <a:t>dengan</a:t>
            </a:r>
            <a:r>
              <a:rPr lang="en-ID" dirty="0">
                <a:latin typeface="AdvGTIMES-R"/>
              </a:rPr>
              <a:t> </a:t>
            </a:r>
            <a:r>
              <a:rPr lang="en-ID" dirty="0" err="1">
                <a:latin typeface="AdvGTIMES-R"/>
              </a:rPr>
              <a:t>referensi</a:t>
            </a:r>
            <a:r>
              <a:rPr lang="en-ID" dirty="0">
                <a:latin typeface="AdvGTIMES-R"/>
              </a:rPr>
              <a:t> </a:t>
            </a:r>
            <a:r>
              <a:rPr lang="en-ID" dirty="0" err="1">
                <a:latin typeface="AdvGTIMES-R"/>
              </a:rPr>
              <a:t>diakhir</a:t>
            </a:r>
            <a:r>
              <a:rPr lang="en-ID" dirty="0">
                <a:latin typeface="AdvGTIMES-R"/>
              </a:rPr>
              <a:t> </a:t>
            </a:r>
            <a:r>
              <a:rPr lang="en-ID" dirty="0" err="1">
                <a:latin typeface="AdvGTIMES-R"/>
              </a:rPr>
              <a:t>bab</a:t>
            </a:r>
            <a:r>
              <a:rPr lang="en-ID" dirty="0">
                <a:latin typeface="AdvGTIMES-R"/>
              </a:rPr>
              <a:t> </a:t>
            </a:r>
            <a:r>
              <a:rPr lang="en-ID" dirty="0" err="1">
                <a:latin typeface="AdvGTIMES-R"/>
              </a:rPr>
              <a:t>ini</a:t>
            </a:r>
            <a:endParaRPr lang="en-US" dirty="0"/>
          </a:p>
        </p:txBody>
      </p:sp>
      <p:sp>
        <p:nvSpPr>
          <p:cNvPr id="5" name="Rectangle 4"/>
          <p:cNvSpPr/>
          <p:nvPr/>
        </p:nvSpPr>
        <p:spPr>
          <a:xfrm>
            <a:off x="255280" y="4047647"/>
            <a:ext cx="3376374" cy="400110"/>
          </a:xfrm>
          <a:prstGeom prst="rect">
            <a:avLst/>
          </a:prstGeom>
        </p:spPr>
        <p:txBody>
          <a:bodyPr wrap="none">
            <a:spAutoFit/>
          </a:bodyPr>
          <a:lstStyle/>
          <a:p>
            <a:r>
              <a:rPr lang="id-ID" sz="2000" b="1" dirty="0">
                <a:latin typeface="AdvGTIMES-R"/>
              </a:rPr>
              <a:t>2.3.2.1 Algoritma Genetika</a:t>
            </a:r>
            <a:endParaRPr lang="en-US" sz="2000" b="1" dirty="0">
              <a:latin typeface="AdvGTIMES-R"/>
            </a:endParaRPr>
          </a:p>
        </p:txBody>
      </p:sp>
      <p:sp>
        <p:nvSpPr>
          <p:cNvPr id="6" name="Rectangle 5"/>
          <p:cNvSpPr/>
          <p:nvPr/>
        </p:nvSpPr>
        <p:spPr>
          <a:xfrm>
            <a:off x="492252" y="4512632"/>
            <a:ext cx="8807196" cy="1477328"/>
          </a:xfrm>
          <a:prstGeom prst="rect">
            <a:avLst/>
          </a:prstGeom>
        </p:spPr>
        <p:txBody>
          <a:bodyPr wrap="square">
            <a:spAutoFit/>
          </a:bodyPr>
          <a:lstStyle/>
          <a:p>
            <a:r>
              <a:rPr lang="en-ID" dirty="0">
                <a:latin typeface="AdvGTIMES-R"/>
              </a:rPr>
              <a:t>Di </a:t>
            </a:r>
            <a:r>
              <a:rPr lang="en-ID" dirty="0" err="1">
                <a:latin typeface="AdvGTIMES-R"/>
              </a:rPr>
              <a:t>alam</a:t>
            </a:r>
            <a:r>
              <a:rPr lang="en-ID" dirty="0">
                <a:latin typeface="AdvGTIMES-R"/>
              </a:rPr>
              <a:t>, </a:t>
            </a:r>
            <a:r>
              <a:rPr lang="en-ID" dirty="0" err="1">
                <a:latin typeface="AdvGTIMES-R"/>
              </a:rPr>
              <a:t>setiap</a:t>
            </a:r>
            <a:r>
              <a:rPr lang="en-ID" dirty="0">
                <a:latin typeface="AdvGTIMES-R"/>
              </a:rPr>
              <a:t> </a:t>
            </a:r>
            <a:r>
              <a:rPr lang="en-ID" dirty="0" err="1">
                <a:latin typeface="AdvGTIMES-R"/>
              </a:rPr>
              <a:t>spesies</a:t>
            </a:r>
            <a:r>
              <a:rPr lang="en-ID" dirty="0">
                <a:latin typeface="AdvGTIMES-R"/>
              </a:rPr>
              <a:t> </a:t>
            </a:r>
            <a:r>
              <a:rPr lang="en-ID" dirty="0" err="1">
                <a:latin typeface="AdvGTIMES-R"/>
              </a:rPr>
              <a:t>dihadapkan</a:t>
            </a:r>
            <a:r>
              <a:rPr lang="en-ID" dirty="0">
                <a:latin typeface="AdvGTIMES-R"/>
              </a:rPr>
              <a:t> </a:t>
            </a:r>
            <a:r>
              <a:rPr lang="en-ID" dirty="0" err="1">
                <a:latin typeface="AdvGTIMES-R"/>
              </a:rPr>
              <a:t>pada</a:t>
            </a:r>
            <a:r>
              <a:rPr lang="en-ID" dirty="0">
                <a:latin typeface="AdvGTIMES-R"/>
              </a:rPr>
              <a:t> </a:t>
            </a:r>
            <a:r>
              <a:rPr lang="en-ID" dirty="0" err="1">
                <a:latin typeface="AdvGTIMES-R"/>
              </a:rPr>
              <a:t>lingkungan</a:t>
            </a:r>
            <a:r>
              <a:rPr lang="en-ID" dirty="0">
                <a:latin typeface="AdvGTIMES-R"/>
              </a:rPr>
              <a:t> yang </a:t>
            </a:r>
            <a:r>
              <a:rPr lang="en-ID" dirty="0" err="1">
                <a:latin typeface="AdvGTIMES-R"/>
              </a:rPr>
              <a:t>menantang</a:t>
            </a:r>
            <a:r>
              <a:rPr lang="en-ID" dirty="0">
                <a:latin typeface="AdvGTIMES-R"/>
              </a:rPr>
              <a:t> </a:t>
            </a:r>
            <a:r>
              <a:rPr lang="en-ID" dirty="0" err="1">
                <a:latin typeface="AdvGTIMES-R"/>
              </a:rPr>
              <a:t>dan</a:t>
            </a:r>
            <a:r>
              <a:rPr lang="en-ID" dirty="0">
                <a:latin typeface="AdvGTIMES-R"/>
              </a:rPr>
              <a:t> </a:t>
            </a:r>
            <a:r>
              <a:rPr lang="en-ID" dirty="0" err="1">
                <a:latin typeface="AdvGTIMES-R"/>
              </a:rPr>
              <a:t>harus</a:t>
            </a:r>
            <a:r>
              <a:rPr lang="en-ID" dirty="0">
                <a:latin typeface="AdvGTIMES-R"/>
              </a:rPr>
              <a:t> </a:t>
            </a:r>
            <a:r>
              <a:rPr lang="en-ID" dirty="0" err="1">
                <a:latin typeface="AdvGTIMES-R"/>
              </a:rPr>
              <a:t>beradaptasi</a:t>
            </a:r>
            <a:r>
              <a:rPr lang="en-ID" dirty="0">
                <a:latin typeface="AdvGTIMES-R"/>
              </a:rPr>
              <a:t> </a:t>
            </a:r>
            <a:r>
              <a:rPr lang="en-ID" dirty="0" err="1">
                <a:latin typeface="AdvGTIMES-R"/>
              </a:rPr>
              <a:t>dengan</a:t>
            </a:r>
            <a:r>
              <a:rPr lang="en-ID" dirty="0">
                <a:latin typeface="AdvGTIMES-R"/>
              </a:rPr>
              <a:t> </a:t>
            </a:r>
            <a:r>
              <a:rPr lang="en-ID" dirty="0" err="1">
                <a:latin typeface="AdvGTIMES-R"/>
              </a:rPr>
              <a:t>sendirinya</a:t>
            </a:r>
            <a:r>
              <a:rPr lang="en-ID" dirty="0">
                <a:latin typeface="AdvGTIMES-R"/>
              </a:rPr>
              <a:t> </a:t>
            </a:r>
            <a:r>
              <a:rPr lang="en-ID" dirty="0" err="1">
                <a:latin typeface="AdvGTIMES-R"/>
              </a:rPr>
              <a:t>untuk</a:t>
            </a:r>
            <a:r>
              <a:rPr lang="en-ID" dirty="0">
                <a:latin typeface="AdvGTIMES-R"/>
              </a:rPr>
              <a:t> </a:t>
            </a:r>
            <a:r>
              <a:rPr lang="en-ID" dirty="0" err="1">
                <a:latin typeface="AdvGTIMES-R"/>
              </a:rPr>
              <a:t>kemungkinan</a:t>
            </a:r>
            <a:r>
              <a:rPr lang="en-ID" dirty="0">
                <a:latin typeface="AdvGTIMES-R"/>
              </a:rPr>
              <a:t> </a:t>
            </a:r>
            <a:r>
              <a:rPr lang="en-ID" dirty="0" err="1">
                <a:latin typeface="AdvGTIMES-R"/>
              </a:rPr>
              <a:t>bertahan</a:t>
            </a:r>
            <a:r>
              <a:rPr lang="en-ID" dirty="0">
                <a:latin typeface="AdvGTIMES-R"/>
              </a:rPr>
              <a:t> </a:t>
            </a:r>
            <a:r>
              <a:rPr lang="en-ID" dirty="0" err="1">
                <a:latin typeface="AdvGTIMES-R"/>
              </a:rPr>
              <a:t>maksimal</a:t>
            </a:r>
            <a:r>
              <a:rPr lang="en-ID" dirty="0">
                <a:latin typeface="AdvGTIMES-R"/>
              </a:rPr>
              <a:t>. </a:t>
            </a:r>
            <a:r>
              <a:rPr lang="en-ID" dirty="0" err="1">
                <a:latin typeface="AdvGTIMES-R"/>
              </a:rPr>
              <a:t>Seiring</a:t>
            </a:r>
            <a:r>
              <a:rPr lang="en-ID" dirty="0">
                <a:latin typeface="AdvGTIMES-R"/>
              </a:rPr>
              <a:t> </a:t>
            </a:r>
            <a:r>
              <a:rPr lang="en-ID" dirty="0" err="1">
                <a:latin typeface="AdvGTIMES-R"/>
              </a:rPr>
              <a:t>berjalannya</a:t>
            </a:r>
            <a:r>
              <a:rPr lang="en-ID" dirty="0">
                <a:latin typeface="AdvGTIMES-R"/>
              </a:rPr>
              <a:t> </a:t>
            </a:r>
            <a:r>
              <a:rPr lang="en-ID" dirty="0" err="1">
                <a:latin typeface="AdvGTIMES-R"/>
              </a:rPr>
              <a:t>waktu</a:t>
            </a:r>
            <a:r>
              <a:rPr lang="en-ID" dirty="0">
                <a:latin typeface="AdvGTIMES-R"/>
              </a:rPr>
              <a:t>, </a:t>
            </a:r>
            <a:r>
              <a:rPr lang="en-ID" dirty="0" err="1">
                <a:latin typeface="AdvGTIMES-R"/>
              </a:rPr>
              <a:t>spesies</a:t>
            </a:r>
            <a:r>
              <a:rPr lang="en-ID" dirty="0">
                <a:latin typeface="AdvGTIMES-R"/>
              </a:rPr>
              <a:t> </a:t>
            </a:r>
            <a:r>
              <a:rPr lang="en-ID" dirty="0" err="1">
                <a:latin typeface="AdvGTIMES-R"/>
              </a:rPr>
              <a:t>dengan</a:t>
            </a:r>
            <a:r>
              <a:rPr lang="en-ID" dirty="0">
                <a:latin typeface="AdvGTIMES-R"/>
              </a:rPr>
              <a:t> </a:t>
            </a:r>
            <a:r>
              <a:rPr lang="en-ID" dirty="0" err="1">
                <a:latin typeface="AdvGTIMES-R"/>
              </a:rPr>
              <a:t>karakteristik</a:t>
            </a:r>
            <a:r>
              <a:rPr lang="en-ID" dirty="0">
                <a:latin typeface="AdvGTIMES-R"/>
              </a:rPr>
              <a:t> yang </a:t>
            </a:r>
            <a:r>
              <a:rPr lang="en-ID" dirty="0" err="1">
                <a:latin typeface="AdvGTIMES-R"/>
              </a:rPr>
              <a:t>membaik</a:t>
            </a:r>
            <a:r>
              <a:rPr lang="en-ID" dirty="0">
                <a:latin typeface="AdvGTIMES-R"/>
              </a:rPr>
              <a:t> </a:t>
            </a:r>
            <a:r>
              <a:rPr lang="en-ID" dirty="0" err="1">
                <a:latin typeface="AdvGTIMES-R"/>
              </a:rPr>
              <a:t>bertahan</a:t>
            </a:r>
            <a:r>
              <a:rPr lang="en-ID" dirty="0">
                <a:latin typeface="AdvGTIMES-R"/>
              </a:rPr>
              <a:t>. </a:t>
            </a:r>
            <a:r>
              <a:rPr lang="en-ID" dirty="0" err="1">
                <a:latin typeface="AdvGTIMES-R"/>
              </a:rPr>
              <a:t>Sebenarnya</a:t>
            </a:r>
            <a:r>
              <a:rPr lang="en-ID" dirty="0">
                <a:latin typeface="AdvGTIMES-R"/>
              </a:rPr>
              <a:t>, </a:t>
            </a:r>
            <a:r>
              <a:rPr lang="en-ID" dirty="0" err="1">
                <a:latin typeface="AdvGTIMES-R"/>
              </a:rPr>
              <a:t>tipe</a:t>
            </a:r>
            <a:r>
              <a:rPr lang="en-ID" dirty="0">
                <a:latin typeface="AdvGTIMES-R"/>
              </a:rPr>
              <a:t> yang </a:t>
            </a:r>
            <a:r>
              <a:rPr lang="en-ID" dirty="0" err="1">
                <a:latin typeface="AdvGTIMES-R"/>
              </a:rPr>
              <a:t>disebut</a:t>
            </a:r>
            <a:r>
              <a:rPr lang="en-ID" dirty="0">
                <a:latin typeface="AdvGTIMES-R"/>
              </a:rPr>
              <a:t> </a:t>
            </a:r>
            <a:r>
              <a:rPr lang="en-ID" dirty="0" err="1">
                <a:latin typeface="AdvGTIMES-R"/>
              </a:rPr>
              <a:t>pencocokan</a:t>
            </a:r>
            <a:r>
              <a:rPr lang="en-ID" dirty="0">
                <a:latin typeface="AdvGTIMES-R"/>
              </a:rPr>
              <a:t>  </a:t>
            </a:r>
            <a:r>
              <a:rPr lang="en-ID" dirty="0" err="1">
                <a:latin typeface="AdvGTIMES-R"/>
              </a:rPr>
              <a:t>bertahan</a:t>
            </a:r>
            <a:r>
              <a:rPr lang="en-ID" dirty="0">
                <a:latin typeface="AdvGTIMES-R"/>
              </a:rPr>
              <a:t>. </a:t>
            </a:r>
            <a:r>
              <a:rPr lang="en-ID" dirty="0" err="1">
                <a:latin typeface="AdvGTIMES-R"/>
              </a:rPr>
              <a:t>Jenis</a:t>
            </a:r>
            <a:r>
              <a:rPr lang="en-ID" dirty="0">
                <a:latin typeface="AdvGTIMES-R"/>
              </a:rPr>
              <a:t> </a:t>
            </a:r>
            <a:r>
              <a:rPr lang="en-ID" dirty="0" err="1">
                <a:latin typeface="AdvGTIMES-R"/>
              </a:rPr>
              <a:t>fenomena</a:t>
            </a:r>
            <a:r>
              <a:rPr lang="en-ID" dirty="0">
                <a:latin typeface="AdvGTIMES-R"/>
              </a:rPr>
              <a:t> yang </a:t>
            </a:r>
            <a:r>
              <a:rPr lang="en-ID" dirty="0" err="1">
                <a:latin typeface="AdvGTIMES-R"/>
              </a:rPr>
              <a:t>terjadi</a:t>
            </a:r>
            <a:r>
              <a:rPr lang="en-ID" dirty="0">
                <a:latin typeface="AdvGTIMES-R"/>
              </a:rPr>
              <a:t> di </a:t>
            </a:r>
            <a:r>
              <a:rPr lang="en-ID" dirty="0" err="1">
                <a:latin typeface="AdvGTIMES-R"/>
              </a:rPr>
              <a:t>alam</a:t>
            </a:r>
            <a:r>
              <a:rPr lang="en-ID" dirty="0">
                <a:latin typeface="AdvGTIMES-R"/>
              </a:rPr>
              <a:t> </a:t>
            </a:r>
            <a:r>
              <a:rPr lang="en-ID" dirty="0" err="1">
                <a:latin typeface="AdvGTIMES-R"/>
              </a:rPr>
              <a:t>ini</a:t>
            </a:r>
            <a:r>
              <a:rPr lang="en-ID" dirty="0">
                <a:latin typeface="AdvGTIMES-R"/>
              </a:rPr>
              <a:t> </a:t>
            </a:r>
            <a:r>
              <a:rPr lang="en-ID" dirty="0" err="1">
                <a:latin typeface="AdvGTIMES-R"/>
              </a:rPr>
              <a:t>adalah</a:t>
            </a:r>
            <a:r>
              <a:rPr lang="en-ID" dirty="0">
                <a:latin typeface="AdvGTIMES-R"/>
              </a:rPr>
              <a:t> </a:t>
            </a:r>
            <a:r>
              <a:rPr lang="en-ID" dirty="0" err="1">
                <a:latin typeface="AdvGTIMES-R"/>
              </a:rPr>
              <a:t>dasar</a:t>
            </a:r>
            <a:r>
              <a:rPr lang="en-ID" dirty="0">
                <a:latin typeface="AdvGTIMES-R"/>
              </a:rPr>
              <a:t> </a:t>
            </a:r>
            <a:r>
              <a:rPr lang="en-ID" dirty="0" err="1">
                <a:latin typeface="AdvGTIMES-R"/>
              </a:rPr>
              <a:t>evolusi</a:t>
            </a:r>
            <a:r>
              <a:rPr lang="en-ID" dirty="0">
                <a:latin typeface="AdvGTIMES-R"/>
              </a:rPr>
              <a:t> </a:t>
            </a:r>
            <a:r>
              <a:rPr lang="en-ID" dirty="0" err="1">
                <a:latin typeface="AdvGTIMES-R"/>
              </a:rPr>
              <a:t>berbasis</a:t>
            </a:r>
            <a:r>
              <a:rPr lang="en-ID" dirty="0">
                <a:latin typeface="AdvGTIMES-R"/>
              </a:rPr>
              <a:t> GA</a:t>
            </a:r>
            <a:endParaRPr lang="en-US" dirty="0"/>
          </a:p>
        </p:txBody>
      </p:sp>
      <p:sp>
        <p:nvSpPr>
          <p:cNvPr id="7" name="Date Placeholder 6"/>
          <p:cNvSpPr>
            <a:spLocks noGrp="1"/>
          </p:cNvSpPr>
          <p:nvPr>
            <p:ph type="dt" sz="half" idx="10"/>
          </p:nvPr>
        </p:nvSpPr>
        <p:spPr/>
        <p:txBody>
          <a:bodyPr/>
          <a:lstStyle/>
          <a:p>
            <a:fld id="{F620A963-E5C6-4168-9DAF-A79F94903F08}" type="datetime9">
              <a:rPr lang="en-US" smtClean="0"/>
              <a:t>10/18/2017 1:14:56 PM</a:t>
            </a:fld>
            <a:endParaRPr lang="en-US"/>
          </a:p>
        </p:txBody>
      </p:sp>
      <p:sp>
        <p:nvSpPr>
          <p:cNvPr id="8" name="Slide Number Placeholder 7"/>
          <p:cNvSpPr>
            <a:spLocks noGrp="1"/>
          </p:cNvSpPr>
          <p:nvPr>
            <p:ph type="sldNum" sz="quarter" idx="12"/>
          </p:nvPr>
        </p:nvSpPr>
        <p:spPr/>
        <p:txBody>
          <a:bodyPr/>
          <a:lstStyle/>
          <a:p>
            <a:fld id="{C7448EEC-1D14-4DD9-B8EB-772171F61A1D}" type="slidenum">
              <a:rPr lang="en-US" smtClean="0"/>
              <a:t>51</a:t>
            </a:fld>
            <a:endParaRPr lang="en-US"/>
          </a:p>
        </p:txBody>
      </p:sp>
    </p:spTree>
    <p:extLst>
      <p:ext uri="{BB962C8B-B14F-4D97-AF65-F5344CB8AC3E}">
        <p14:creationId xmlns:p14="http://schemas.microsoft.com/office/powerpoint/2010/main" val="18293512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3504" y="3598502"/>
            <a:ext cx="8988552" cy="1477328"/>
          </a:xfrm>
          <a:prstGeom prst="rect">
            <a:avLst/>
          </a:prstGeom>
        </p:spPr>
        <p:txBody>
          <a:bodyPr wrap="square">
            <a:spAutoFit/>
          </a:bodyPr>
          <a:lstStyle/>
          <a:p>
            <a:r>
              <a:rPr lang="en-ID" dirty="0">
                <a:latin typeface="AdvGTIMES-R"/>
              </a:rPr>
              <a:t>Kami </a:t>
            </a:r>
            <a:r>
              <a:rPr lang="en-ID" dirty="0" err="1">
                <a:latin typeface="AdvGTIMES-R"/>
              </a:rPr>
              <a:t>mencatat</a:t>
            </a:r>
            <a:r>
              <a:rPr lang="en-ID" dirty="0">
                <a:latin typeface="AdvGTIMES-R"/>
              </a:rPr>
              <a:t> </a:t>
            </a:r>
            <a:r>
              <a:rPr lang="en-ID" dirty="0" err="1">
                <a:latin typeface="AdvGTIMES-R"/>
              </a:rPr>
              <a:t>bahwa</a:t>
            </a:r>
            <a:r>
              <a:rPr lang="en-ID" dirty="0">
                <a:latin typeface="AdvGTIMES-R"/>
              </a:rPr>
              <a:t> GA </a:t>
            </a:r>
            <a:r>
              <a:rPr lang="en-ID" dirty="0" err="1">
                <a:latin typeface="AdvGTIMES-R"/>
              </a:rPr>
              <a:t>hanya</a:t>
            </a:r>
            <a:r>
              <a:rPr lang="en-ID" dirty="0">
                <a:latin typeface="AdvGTIMES-R"/>
              </a:rPr>
              <a:t> </a:t>
            </a:r>
            <a:r>
              <a:rPr lang="en-ID" dirty="0" err="1">
                <a:latin typeface="AdvGTIMES-R"/>
              </a:rPr>
              <a:t>menggunakan</a:t>
            </a:r>
            <a:r>
              <a:rPr lang="en-ID" dirty="0">
                <a:latin typeface="AdvGTIMES-R"/>
              </a:rPr>
              <a:t> </a:t>
            </a:r>
            <a:r>
              <a:rPr lang="en-ID" dirty="0" err="1">
                <a:latin typeface="AdvGTIMES-R"/>
              </a:rPr>
              <a:t>informasi</a:t>
            </a:r>
            <a:r>
              <a:rPr lang="en-ID" dirty="0">
                <a:latin typeface="AdvGTIMES-R"/>
              </a:rPr>
              <a:t> </a:t>
            </a:r>
            <a:r>
              <a:rPr lang="en-ID" dirty="0" err="1">
                <a:latin typeface="AdvGTIMES-R"/>
              </a:rPr>
              <a:t>fungsi</a:t>
            </a:r>
            <a:r>
              <a:rPr lang="en-ID" dirty="0">
                <a:latin typeface="AdvGTIMES-R"/>
              </a:rPr>
              <a:t> </a:t>
            </a:r>
            <a:r>
              <a:rPr lang="en-ID" dirty="0" err="1">
                <a:latin typeface="AdvGTIMES-R"/>
              </a:rPr>
              <a:t>objektif</a:t>
            </a:r>
            <a:r>
              <a:rPr lang="en-ID" dirty="0">
                <a:latin typeface="AdvGTIMES-R"/>
              </a:rPr>
              <a:t> </a:t>
            </a:r>
            <a:r>
              <a:rPr lang="en-ID" dirty="0" err="1">
                <a:latin typeface="AdvGTIMES-R"/>
              </a:rPr>
              <a:t>dan</a:t>
            </a:r>
            <a:r>
              <a:rPr lang="en-ID" dirty="0">
                <a:latin typeface="AdvGTIMES-R"/>
              </a:rPr>
              <a:t> </a:t>
            </a:r>
            <a:r>
              <a:rPr lang="en-ID" dirty="0" err="1">
                <a:latin typeface="AdvGTIMES-R"/>
              </a:rPr>
              <a:t>bukan</a:t>
            </a:r>
            <a:r>
              <a:rPr lang="en-ID" dirty="0">
                <a:latin typeface="AdvGTIMES-R"/>
              </a:rPr>
              <a:t> </a:t>
            </a:r>
            <a:r>
              <a:rPr lang="en-ID" dirty="0" err="1">
                <a:latin typeface="AdvGTIMES-R"/>
              </a:rPr>
              <a:t>derivatif</a:t>
            </a:r>
            <a:r>
              <a:rPr lang="en-ID" dirty="0">
                <a:latin typeface="AdvGTIMES-R"/>
              </a:rPr>
              <a:t>. </a:t>
            </a:r>
            <a:r>
              <a:rPr lang="en-ID" dirty="0" err="1">
                <a:latin typeface="AdvGTIMES-R"/>
              </a:rPr>
              <a:t>Seperti</a:t>
            </a:r>
            <a:r>
              <a:rPr lang="en-ID" dirty="0">
                <a:latin typeface="AdvGTIMES-R"/>
              </a:rPr>
              <a:t> </a:t>
            </a:r>
            <a:r>
              <a:rPr lang="en-ID" dirty="0" err="1">
                <a:latin typeface="AdvGTIMES-R"/>
              </a:rPr>
              <a:t>secara</a:t>
            </a:r>
            <a:r>
              <a:rPr lang="en-ID" dirty="0">
                <a:latin typeface="AdvGTIMES-R"/>
              </a:rPr>
              <a:t> </a:t>
            </a:r>
            <a:r>
              <a:rPr lang="en-ID" dirty="0" err="1">
                <a:latin typeface="AdvGTIMES-R"/>
              </a:rPr>
              <a:t>acak</a:t>
            </a:r>
            <a:r>
              <a:rPr lang="en-ID" dirty="0">
                <a:latin typeface="AdvGTIMES-R"/>
              </a:rPr>
              <a:t>, </a:t>
            </a:r>
            <a:r>
              <a:rPr lang="en-ID" dirty="0" err="1">
                <a:latin typeface="AdvGTIMES-R"/>
              </a:rPr>
              <a:t>namun</a:t>
            </a:r>
            <a:r>
              <a:rPr lang="en-ID" dirty="0">
                <a:latin typeface="AdvGTIMES-R"/>
              </a:rPr>
              <a:t> </a:t>
            </a:r>
            <a:r>
              <a:rPr lang="en-ID" dirty="0" err="1">
                <a:latin typeface="AdvGTIMES-R"/>
              </a:rPr>
              <a:t>dengan</a:t>
            </a:r>
            <a:r>
              <a:rPr lang="en-ID" dirty="0">
                <a:latin typeface="AdvGTIMES-R"/>
              </a:rPr>
              <a:t> </a:t>
            </a:r>
            <a:r>
              <a:rPr lang="en-ID" dirty="0" err="1">
                <a:latin typeface="AdvGTIMES-R"/>
              </a:rPr>
              <a:t>cara</a:t>
            </a:r>
            <a:r>
              <a:rPr lang="en-ID" dirty="0">
                <a:latin typeface="AdvGTIMES-R"/>
              </a:rPr>
              <a:t> </a:t>
            </a:r>
            <a:r>
              <a:rPr lang="en-ID" dirty="0" err="1">
                <a:latin typeface="AdvGTIMES-R"/>
              </a:rPr>
              <a:t>terpandu</a:t>
            </a:r>
            <a:r>
              <a:rPr lang="en-ID" dirty="0">
                <a:latin typeface="AdvGTIMES-R"/>
              </a:rPr>
              <a:t>, </a:t>
            </a:r>
            <a:r>
              <a:rPr lang="en-ID" dirty="0" err="1">
                <a:latin typeface="AdvGTIMES-R"/>
              </a:rPr>
              <a:t>pencarian</a:t>
            </a:r>
            <a:r>
              <a:rPr lang="en-ID" dirty="0">
                <a:latin typeface="AdvGTIMES-R"/>
              </a:rPr>
              <a:t> </a:t>
            </a:r>
            <a:r>
              <a:rPr lang="en-ID" dirty="0" err="1">
                <a:latin typeface="AdvGTIMES-R"/>
              </a:rPr>
              <a:t>ruang</a:t>
            </a:r>
            <a:r>
              <a:rPr lang="en-ID" dirty="0">
                <a:latin typeface="AdvGTIMES-R"/>
              </a:rPr>
              <a:t> yang </a:t>
            </a:r>
            <a:r>
              <a:rPr lang="en-ID" dirty="0" err="1">
                <a:latin typeface="AdvGTIMES-R"/>
              </a:rPr>
              <a:t>layak</a:t>
            </a:r>
            <a:r>
              <a:rPr lang="en-ID" dirty="0">
                <a:latin typeface="AdvGTIMES-R"/>
              </a:rPr>
              <a:t>, </a:t>
            </a:r>
            <a:r>
              <a:rPr lang="en-ID" dirty="0" err="1">
                <a:latin typeface="AdvGTIMES-R"/>
              </a:rPr>
              <a:t>Kemungkinan</a:t>
            </a:r>
            <a:r>
              <a:rPr lang="en-ID" dirty="0">
                <a:latin typeface="AdvGTIMES-R"/>
              </a:rPr>
              <a:t> </a:t>
            </a:r>
            <a:r>
              <a:rPr lang="en-ID" dirty="0" err="1">
                <a:latin typeface="AdvGTIMES-R"/>
              </a:rPr>
              <a:t>mencapai</a:t>
            </a:r>
            <a:r>
              <a:rPr lang="en-ID" dirty="0">
                <a:latin typeface="AdvGTIMES-R"/>
              </a:rPr>
              <a:t> </a:t>
            </a:r>
            <a:r>
              <a:rPr lang="en-ID" dirty="0" err="1">
                <a:latin typeface="AdvGTIMES-R"/>
              </a:rPr>
              <a:t>sekitar</a:t>
            </a:r>
            <a:r>
              <a:rPr lang="en-ID" dirty="0">
                <a:latin typeface="AdvGTIMES-R"/>
              </a:rPr>
              <a:t> optimum global </a:t>
            </a:r>
            <a:r>
              <a:rPr lang="en-ID" dirty="0" err="1">
                <a:latin typeface="AdvGTIMES-R"/>
              </a:rPr>
              <a:t>tinggi</a:t>
            </a:r>
            <a:r>
              <a:rPr lang="en-ID" dirty="0">
                <a:latin typeface="AdvGTIMES-R"/>
              </a:rPr>
              <a:t>; </a:t>
            </a:r>
            <a:r>
              <a:rPr lang="en-ID" dirty="0" err="1">
                <a:latin typeface="AdvGTIMES-R"/>
              </a:rPr>
              <a:t>meskipun</a:t>
            </a:r>
            <a:r>
              <a:rPr lang="en-ID" dirty="0">
                <a:latin typeface="AdvGTIMES-R"/>
              </a:rPr>
              <a:t> </a:t>
            </a:r>
            <a:r>
              <a:rPr lang="en-ID" dirty="0" err="1">
                <a:latin typeface="AdvGTIMES-R"/>
              </a:rPr>
              <a:t>Konvergen</a:t>
            </a:r>
            <a:r>
              <a:rPr lang="en-ID" dirty="0">
                <a:latin typeface="AdvGTIMES-R"/>
              </a:rPr>
              <a:t> </a:t>
            </a:r>
            <a:r>
              <a:rPr lang="en-ID" dirty="0" err="1">
                <a:latin typeface="AdvGTIMES-R"/>
              </a:rPr>
              <a:t>ke</a:t>
            </a:r>
            <a:r>
              <a:rPr lang="en-ID" dirty="0">
                <a:latin typeface="AdvGTIMES-R"/>
              </a:rPr>
              <a:t> optimal global </a:t>
            </a:r>
            <a:r>
              <a:rPr lang="en-ID" dirty="0" err="1">
                <a:latin typeface="AdvGTIMES-R"/>
              </a:rPr>
              <a:t>itu</a:t>
            </a:r>
            <a:r>
              <a:rPr lang="en-ID" dirty="0">
                <a:latin typeface="AdvGTIMES-R"/>
              </a:rPr>
              <a:t> </a:t>
            </a:r>
            <a:r>
              <a:rPr lang="en-ID" dirty="0" err="1">
                <a:latin typeface="AdvGTIMES-R"/>
              </a:rPr>
              <a:t>sendiri</a:t>
            </a:r>
            <a:r>
              <a:rPr lang="en-ID" dirty="0">
                <a:latin typeface="AdvGTIMES-R"/>
              </a:rPr>
              <a:t> </a:t>
            </a:r>
            <a:r>
              <a:rPr lang="en-ID" dirty="0" err="1">
                <a:latin typeface="AdvGTIMES-R"/>
              </a:rPr>
              <a:t>tidak</a:t>
            </a:r>
            <a:r>
              <a:rPr lang="en-ID" dirty="0">
                <a:latin typeface="AdvGTIMES-R"/>
              </a:rPr>
              <a:t> </a:t>
            </a:r>
            <a:r>
              <a:rPr lang="en-ID" dirty="0" err="1">
                <a:latin typeface="AdvGTIMES-R"/>
              </a:rPr>
              <a:t>mungkin</a:t>
            </a:r>
            <a:r>
              <a:rPr lang="en-ID" dirty="0">
                <a:latin typeface="AdvGTIMES-R"/>
              </a:rPr>
              <a:t> </a:t>
            </a:r>
            <a:r>
              <a:rPr lang="en-ID" dirty="0" err="1">
                <a:latin typeface="AdvGTIMES-R"/>
              </a:rPr>
              <a:t>terjadi</a:t>
            </a:r>
            <a:r>
              <a:rPr lang="en-ID" dirty="0">
                <a:latin typeface="AdvGTIMES-R"/>
              </a:rPr>
              <a:t>. </a:t>
            </a:r>
            <a:r>
              <a:rPr lang="en-ID" dirty="0" err="1">
                <a:latin typeface="AdvGTIMES-R"/>
              </a:rPr>
              <a:t>Seleksi</a:t>
            </a:r>
            <a:r>
              <a:rPr lang="en-ID" dirty="0">
                <a:latin typeface="AdvGTIMES-R"/>
              </a:rPr>
              <a:t>, crossover </a:t>
            </a:r>
            <a:r>
              <a:rPr lang="en-ID" dirty="0" err="1">
                <a:latin typeface="AdvGTIMES-R"/>
              </a:rPr>
              <a:t>dan</a:t>
            </a:r>
            <a:r>
              <a:rPr lang="en-ID" dirty="0">
                <a:latin typeface="AdvGTIMES-R"/>
              </a:rPr>
              <a:t> </a:t>
            </a:r>
            <a:r>
              <a:rPr lang="en-ID" dirty="0" err="1">
                <a:latin typeface="AdvGTIMES-R"/>
              </a:rPr>
              <a:t>mutasi</a:t>
            </a:r>
            <a:r>
              <a:rPr lang="en-ID" dirty="0">
                <a:latin typeface="AdvGTIMES-R"/>
              </a:rPr>
              <a:t> </a:t>
            </a:r>
            <a:r>
              <a:rPr lang="en-ID" dirty="0" err="1">
                <a:latin typeface="AdvGTIMES-R"/>
              </a:rPr>
              <a:t>sebagai</a:t>
            </a:r>
            <a:r>
              <a:rPr lang="en-ID" dirty="0">
                <a:latin typeface="AdvGTIMES-R"/>
              </a:rPr>
              <a:t> </a:t>
            </a:r>
            <a:r>
              <a:rPr lang="en-ID" dirty="0" err="1">
                <a:latin typeface="AdvGTIMES-R"/>
              </a:rPr>
              <a:t>tiga</a:t>
            </a:r>
            <a:r>
              <a:rPr lang="en-ID" dirty="0">
                <a:latin typeface="AdvGTIMES-R"/>
              </a:rPr>
              <a:t> operator GA </a:t>
            </a:r>
            <a:r>
              <a:rPr lang="en-ID" dirty="0" err="1">
                <a:latin typeface="AdvGTIMES-R"/>
              </a:rPr>
              <a:t>utama</a:t>
            </a:r>
            <a:r>
              <a:rPr lang="en-ID" dirty="0">
                <a:latin typeface="AdvGTIMES-R"/>
              </a:rPr>
              <a:t> </a:t>
            </a:r>
            <a:r>
              <a:rPr lang="en-ID" dirty="0" err="1">
                <a:latin typeface="AdvGTIMES-R"/>
              </a:rPr>
              <a:t>dijelaskan</a:t>
            </a:r>
            <a:r>
              <a:rPr lang="en-ID" dirty="0">
                <a:latin typeface="AdvGTIMES-R"/>
              </a:rPr>
              <a:t> </a:t>
            </a:r>
            <a:r>
              <a:rPr lang="en-ID" dirty="0" err="1">
                <a:latin typeface="AdvGTIMES-R"/>
              </a:rPr>
              <a:t>selanjutnya</a:t>
            </a:r>
            <a:r>
              <a:rPr lang="en-ID" dirty="0">
                <a:latin typeface="AdvGTIMES-R"/>
              </a:rPr>
              <a:t>.</a:t>
            </a:r>
            <a:endParaRPr lang="en-US" dirty="0"/>
          </a:p>
        </p:txBody>
      </p:sp>
      <p:sp>
        <p:nvSpPr>
          <p:cNvPr id="3" name="Rectangle 2"/>
          <p:cNvSpPr/>
          <p:nvPr/>
        </p:nvSpPr>
        <p:spPr>
          <a:xfrm>
            <a:off x="603504" y="512261"/>
            <a:ext cx="9052560" cy="923330"/>
          </a:xfrm>
          <a:prstGeom prst="rect">
            <a:avLst/>
          </a:prstGeom>
        </p:spPr>
        <p:txBody>
          <a:bodyPr wrap="square">
            <a:spAutoFit/>
          </a:bodyPr>
          <a:lstStyle/>
          <a:p>
            <a:r>
              <a:rPr lang="en-ID" dirty="0" err="1">
                <a:latin typeface="AdvGTIMES-R"/>
              </a:rPr>
              <a:t>Algoritma</a:t>
            </a:r>
            <a:r>
              <a:rPr lang="en-ID" dirty="0">
                <a:latin typeface="AdvGTIMES-R"/>
              </a:rPr>
              <a:t> </a:t>
            </a:r>
            <a:r>
              <a:rPr lang="en-ID" dirty="0" err="1">
                <a:latin typeface="AdvGTIMES-R"/>
              </a:rPr>
              <a:t>genetika</a:t>
            </a:r>
            <a:r>
              <a:rPr lang="en-ID" dirty="0">
                <a:latin typeface="AdvGTIMES-R"/>
              </a:rPr>
              <a:t> </a:t>
            </a:r>
            <a:r>
              <a:rPr lang="en-ID" dirty="0" err="1">
                <a:latin typeface="AdvGTIMES-R"/>
              </a:rPr>
              <a:t>terutama</a:t>
            </a:r>
            <a:r>
              <a:rPr lang="en-ID" dirty="0">
                <a:latin typeface="AdvGTIMES-R"/>
              </a:rPr>
              <a:t> </a:t>
            </a:r>
            <a:r>
              <a:rPr lang="en-ID" dirty="0" err="1">
                <a:latin typeface="AdvGTIMES-R"/>
              </a:rPr>
              <a:t>dikembangkan</a:t>
            </a:r>
            <a:r>
              <a:rPr lang="en-ID" dirty="0">
                <a:latin typeface="AdvGTIMES-R"/>
              </a:rPr>
              <a:t> </a:t>
            </a:r>
            <a:r>
              <a:rPr lang="en-ID" dirty="0" err="1">
                <a:latin typeface="AdvGTIMES-R"/>
              </a:rPr>
              <a:t>oleh</a:t>
            </a:r>
            <a:r>
              <a:rPr lang="en-ID" dirty="0">
                <a:latin typeface="AdvGTIMES-R"/>
              </a:rPr>
              <a:t> </a:t>
            </a:r>
            <a:r>
              <a:rPr lang="en-ID" dirty="0" err="1">
                <a:latin typeface="AdvGTIMES-R"/>
              </a:rPr>
              <a:t>Belanda</a:t>
            </a:r>
            <a:r>
              <a:rPr lang="en-ID" dirty="0">
                <a:latin typeface="AdvGTIMES-R"/>
              </a:rPr>
              <a:t>. </a:t>
            </a:r>
            <a:r>
              <a:rPr lang="en-ID" dirty="0" err="1">
                <a:latin typeface="AdvGTIMES-R"/>
              </a:rPr>
              <a:t>Variabel</a:t>
            </a:r>
            <a:r>
              <a:rPr lang="en-ID" dirty="0">
                <a:latin typeface="AdvGTIMES-R"/>
              </a:rPr>
              <a:t> </a:t>
            </a:r>
            <a:r>
              <a:rPr lang="en-ID" dirty="0" err="1">
                <a:latin typeface="AdvGTIMES-R"/>
              </a:rPr>
              <a:t>keputusan</a:t>
            </a:r>
            <a:r>
              <a:rPr lang="en-ID" dirty="0">
                <a:latin typeface="AdvGTIMES-R"/>
              </a:rPr>
              <a:t> </a:t>
            </a:r>
            <a:r>
              <a:rPr lang="en-ID" dirty="0" err="1">
                <a:latin typeface="AdvGTIMES-R"/>
              </a:rPr>
              <a:t>untuk</a:t>
            </a:r>
            <a:r>
              <a:rPr lang="en-ID" dirty="0">
                <a:latin typeface="AdvGTIMES-R"/>
              </a:rPr>
              <a:t> </a:t>
            </a:r>
            <a:r>
              <a:rPr lang="en-ID" dirty="0" err="1">
                <a:latin typeface="AdvGTIMES-R"/>
              </a:rPr>
              <a:t>ditemukan</a:t>
            </a:r>
            <a:r>
              <a:rPr lang="en-ID" dirty="0">
                <a:latin typeface="AdvGTIMES-R"/>
              </a:rPr>
              <a:t> </a:t>
            </a:r>
            <a:r>
              <a:rPr lang="en-ID" dirty="0" err="1">
                <a:latin typeface="AdvGTIMES-R"/>
              </a:rPr>
              <a:t>adalah</a:t>
            </a:r>
            <a:r>
              <a:rPr lang="en-ID" dirty="0">
                <a:latin typeface="AdvGTIMES-R"/>
              </a:rPr>
              <a:t> </a:t>
            </a:r>
            <a:r>
              <a:rPr lang="en-ID" dirty="0" err="1">
                <a:latin typeface="AdvGTIMES-R"/>
              </a:rPr>
              <a:t>kode</a:t>
            </a:r>
            <a:r>
              <a:rPr lang="en-ID" dirty="0">
                <a:latin typeface="AdvGTIMES-R"/>
              </a:rPr>
              <a:t> </a:t>
            </a:r>
            <a:r>
              <a:rPr lang="en-ID" dirty="0" err="1">
                <a:latin typeface="AdvGTIMES-R"/>
              </a:rPr>
              <a:t>biner</a:t>
            </a:r>
            <a:r>
              <a:rPr lang="en-ID" dirty="0">
                <a:latin typeface="AdvGTIMES-R"/>
              </a:rPr>
              <a:t>, </a:t>
            </a:r>
            <a:r>
              <a:rPr lang="en-ID" dirty="0" err="1">
                <a:latin typeface="AdvGTIMES-R"/>
              </a:rPr>
              <a:t>kode</a:t>
            </a:r>
            <a:r>
              <a:rPr lang="en-ID" dirty="0">
                <a:latin typeface="AdvGTIMES-R"/>
              </a:rPr>
              <a:t> </a:t>
            </a:r>
            <a:r>
              <a:rPr lang="en-ID" dirty="0" err="1">
                <a:latin typeface="AdvGTIMES-R"/>
              </a:rPr>
              <a:t>nilai</a:t>
            </a:r>
            <a:r>
              <a:rPr lang="en-ID" dirty="0">
                <a:latin typeface="AdvGTIMES-R"/>
              </a:rPr>
              <a:t> real </a:t>
            </a:r>
            <a:r>
              <a:rPr lang="en-ID" dirty="0" err="1">
                <a:latin typeface="AdvGTIMES-R"/>
              </a:rPr>
              <a:t>atau</a:t>
            </a:r>
            <a:r>
              <a:rPr lang="en-ID" dirty="0">
                <a:latin typeface="AdvGTIMES-R"/>
              </a:rPr>
              <a:t> </a:t>
            </a:r>
            <a:r>
              <a:rPr lang="en-ID" dirty="0" err="1">
                <a:latin typeface="AdvGTIMES-R"/>
              </a:rPr>
              <a:t>kode</a:t>
            </a:r>
            <a:r>
              <a:rPr lang="en-ID" dirty="0">
                <a:latin typeface="AdvGTIMES-R"/>
              </a:rPr>
              <a:t> </a:t>
            </a:r>
            <a:r>
              <a:rPr lang="en-ID" dirty="0" err="1">
                <a:latin typeface="AdvGTIMES-R"/>
              </a:rPr>
              <a:t>bulat</a:t>
            </a:r>
            <a:r>
              <a:rPr lang="en-ID" dirty="0">
                <a:latin typeface="AdvGTIMES-R"/>
              </a:rPr>
              <a:t>, </a:t>
            </a:r>
            <a:r>
              <a:rPr lang="en-ID" dirty="0" err="1">
                <a:latin typeface="AdvGTIMES-R"/>
              </a:rPr>
              <a:t>dalam</a:t>
            </a:r>
            <a:r>
              <a:rPr lang="en-ID" dirty="0">
                <a:latin typeface="AdvGTIMES-R"/>
              </a:rPr>
              <a:t> </a:t>
            </a:r>
            <a:r>
              <a:rPr lang="en-ID" dirty="0" err="1">
                <a:latin typeface="AdvGTIMES-R"/>
              </a:rPr>
              <a:t>bentuk</a:t>
            </a:r>
            <a:r>
              <a:rPr lang="en-ID" dirty="0">
                <a:latin typeface="AdvGTIMES-R"/>
              </a:rPr>
              <a:t> string gen. String </a:t>
            </a:r>
            <a:r>
              <a:rPr lang="en-ID" dirty="0" err="1">
                <a:latin typeface="AdvGTIMES-R"/>
              </a:rPr>
              <a:t>ini</a:t>
            </a:r>
            <a:r>
              <a:rPr lang="en-ID" dirty="0">
                <a:latin typeface="AdvGTIMES-R"/>
              </a:rPr>
              <a:t> </a:t>
            </a:r>
            <a:r>
              <a:rPr lang="en-ID" dirty="0" err="1">
                <a:latin typeface="AdvGTIMES-R"/>
              </a:rPr>
              <a:t>disebut</a:t>
            </a:r>
            <a:r>
              <a:rPr lang="en-ID" dirty="0">
                <a:latin typeface="AdvGTIMES-R"/>
              </a:rPr>
              <a:t> </a:t>
            </a:r>
            <a:r>
              <a:rPr lang="en-ID" dirty="0" err="1">
                <a:latin typeface="AdvGTIMES-R"/>
              </a:rPr>
              <a:t>kromosom</a:t>
            </a:r>
            <a:r>
              <a:rPr lang="en-ID" dirty="0">
                <a:latin typeface="AdvGTIMES-R"/>
              </a:rPr>
              <a:t> </a:t>
            </a:r>
            <a:r>
              <a:rPr lang="en-ID" dirty="0" err="1">
                <a:latin typeface="AdvGTIMES-R"/>
              </a:rPr>
              <a:t>masalah</a:t>
            </a:r>
            <a:r>
              <a:rPr lang="en-ID" dirty="0">
                <a:latin typeface="AdvGTIMES-R"/>
              </a:rPr>
              <a:t>, </a:t>
            </a:r>
            <a:r>
              <a:rPr lang="en-ID" dirty="0" err="1">
                <a:latin typeface="AdvGTIMES-R"/>
              </a:rPr>
              <a:t>dipilih</a:t>
            </a:r>
            <a:r>
              <a:rPr lang="en-ID" dirty="0">
                <a:latin typeface="AdvGTIMES-R"/>
              </a:rPr>
              <a:t> </a:t>
            </a:r>
            <a:r>
              <a:rPr lang="en-ID" dirty="0" err="1">
                <a:latin typeface="AdvGTIMES-R"/>
              </a:rPr>
              <a:t>dari</a:t>
            </a:r>
            <a:r>
              <a:rPr lang="en-ID" dirty="0">
                <a:latin typeface="AdvGTIMES-R"/>
              </a:rPr>
              <a:t> yang </a:t>
            </a:r>
            <a:r>
              <a:rPr lang="en-ID" dirty="0" err="1">
                <a:latin typeface="AdvGTIMES-R"/>
              </a:rPr>
              <a:t>disebut</a:t>
            </a:r>
            <a:r>
              <a:rPr lang="en-ID" dirty="0">
                <a:latin typeface="AdvGTIMES-R"/>
              </a:rPr>
              <a:t> </a:t>
            </a:r>
            <a:r>
              <a:rPr lang="en-ID" dirty="0" err="1">
                <a:latin typeface="AdvGTIMES-R"/>
              </a:rPr>
              <a:t>kumpulan</a:t>
            </a:r>
            <a:r>
              <a:rPr lang="en-ID" dirty="0">
                <a:latin typeface="AdvGTIMES-R"/>
              </a:rPr>
              <a:t> </a:t>
            </a:r>
            <a:r>
              <a:rPr lang="en-ID" dirty="0" err="1">
                <a:latin typeface="AdvGTIMES-R"/>
              </a:rPr>
              <a:t>populasi</a:t>
            </a:r>
            <a:r>
              <a:rPr lang="en-ID" dirty="0">
                <a:latin typeface="AdvGTIMES-R"/>
              </a:rPr>
              <a:t>. </a:t>
            </a:r>
          </a:p>
        </p:txBody>
      </p:sp>
      <p:sp>
        <p:nvSpPr>
          <p:cNvPr id="4" name="Date Placeholder 3"/>
          <p:cNvSpPr>
            <a:spLocks noGrp="1"/>
          </p:cNvSpPr>
          <p:nvPr>
            <p:ph type="dt" sz="half" idx="10"/>
          </p:nvPr>
        </p:nvSpPr>
        <p:spPr/>
        <p:txBody>
          <a:bodyPr/>
          <a:lstStyle/>
          <a:p>
            <a:fld id="{C068A531-A658-4E3A-BEA5-E1E65B69672C}" type="datetime9">
              <a:rPr lang="en-US" smtClean="0"/>
              <a:t>10/18/2017 1:14:56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52</a:t>
            </a:fld>
            <a:endParaRPr lang="en-US"/>
          </a:p>
        </p:txBody>
      </p:sp>
      <p:sp>
        <p:nvSpPr>
          <p:cNvPr id="6" name="Rectangle 5"/>
          <p:cNvSpPr/>
          <p:nvPr/>
        </p:nvSpPr>
        <p:spPr>
          <a:xfrm>
            <a:off x="603504" y="1501384"/>
            <a:ext cx="8778240" cy="2031325"/>
          </a:xfrm>
          <a:prstGeom prst="rect">
            <a:avLst/>
          </a:prstGeom>
        </p:spPr>
        <p:txBody>
          <a:bodyPr wrap="square">
            <a:spAutoFit/>
          </a:bodyPr>
          <a:lstStyle/>
          <a:p>
            <a:r>
              <a:rPr lang="en-ID" dirty="0" err="1">
                <a:latin typeface="AdvGTIMES-R"/>
              </a:rPr>
              <a:t>Fungsi</a:t>
            </a:r>
            <a:r>
              <a:rPr lang="en-ID" dirty="0">
                <a:latin typeface="AdvGTIMES-R"/>
              </a:rPr>
              <a:t> </a:t>
            </a:r>
            <a:r>
              <a:rPr lang="en-ID" dirty="0" err="1">
                <a:latin typeface="AdvGTIMES-R"/>
              </a:rPr>
              <a:t>objektif</a:t>
            </a:r>
            <a:r>
              <a:rPr lang="en-ID" dirty="0">
                <a:latin typeface="AdvGTIMES-R"/>
              </a:rPr>
              <a:t> </a:t>
            </a:r>
            <a:r>
              <a:rPr lang="en-ID" dirty="0" err="1">
                <a:latin typeface="AdvGTIMES-R"/>
              </a:rPr>
              <a:t>dihitung</a:t>
            </a:r>
            <a:r>
              <a:rPr lang="en-ID" dirty="0">
                <a:latin typeface="AdvGTIMES-R"/>
              </a:rPr>
              <a:t> </a:t>
            </a:r>
            <a:r>
              <a:rPr lang="en-ID" dirty="0" err="1">
                <a:latin typeface="AdvGTIMES-R"/>
              </a:rPr>
              <a:t>untuk</a:t>
            </a:r>
            <a:r>
              <a:rPr lang="en-ID" dirty="0">
                <a:latin typeface="AdvGTIMES-R"/>
              </a:rPr>
              <a:t> </a:t>
            </a:r>
            <a:r>
              <a:rPr lang="en-ID" dirty="0" err="1">
                <a:latin typeface="AdvGTIMES-R"/>
              </a:rPr>
              <a:t>kromosom</a:t>
            </a:r>
            <a:r>
              <a:rPr lang="en-ID" dirty="0">
                <a:latin typeface="AdvGTIMES-R"/>
              </a:rPr>
              <a:t> </a:t>
            </a:r>
            <a:r>
              <a:rPr lang="en-ID" dirty="0" err="1">
                <a:latin typeface="AdvGTIMES-R"/>
              </a:rPr>
              <a:t>ini</a:t>
            </a:r>
            <a:r>
              <a:rPr lang="en-ID" dirty="0">
                <a:latin typeface="AdvGTIMES-R"/>
              </a:rPr>
              <a:t> </a:t>
            </a:r>
            <a:r>
              <a:rPr lang="en-ID" dirty="0" err="1">
                <a:latin typeface="AdvGTIMES-R"/>
              </a:rPr>
              <a:t>sebagai</a:t>
            </a:r>
            <a:r>
              <a:rPr lang="en-ID" dirty="0">
                <a:latin typeface="AdvGTIMES-R"/>
              </a:rPr>
              <a:t> </a:t>
            </a:r>
            <a:r>
              <a:rPr lang="en-ID" dirty="0" err="1">
                <a:latin typeface="AdvGTIMES-R"/>
              </a:rPr>
              <a:t>masalah</a:t>
            </a:r>
            <a:r>
              <a:rPr lang="en-ID" dirty="0">
                <a:latin typeface="AdvGTIMES-R"/>
              </a:rPr>
              <a:t> </a:t>
            </a:r>
            <a:r>
              <a:rPr lang="en-ID" dirty="0" err="1">
                <a:latin typeface="AdvGTIMES-R"/>
              </a:rPr>
              <a:t>fungsi</a:t>
            </a:r>
            <a:r>
              <a:rPr lang="en-ID" dirty="0">
                <a:latin typeface="AdvGTIMES-R"/>
              </a:rPr>
              <a:t> fitness. </a:t>
            </a:r>
            <a:r>
              <a:rPr lang="en-ID" dirty="0" err="1">
                <a:latin typeface="AdvGTIMES-R"/>
              </a:rPr>
              <a:t>Setelah</a:t>
            </a:r>
            <a:r>
              <a:rPr lang="en-ID" dirty="0">
                <a:latin typeface="AdvGTIMES-R"/>
              </a:rPr>
              <a:t> </a:t>
            </a:r>
            <a:r>
              <a:rPr lang="en-ID" dirty="0" err="1">
                <a:latin typeface="AdvGTIMES-R"/>
              </a:rPr>
              <a:t>menetapkan</a:t>
            </a:r>
            <a:r>
              <a:rPr lang="en-ID" dirty="0">
                <a:latin typeface="AdvGTIMES-R"/>
              </a:rPr>
              <a:t> </a:t>
            </a:r>
            <a:r>
              <a:rPr lang="en-ID" dirty="0" err="1">
                <a:latin typeface="AdvGTIMES-R"/>
              </a:rPr>
              <a:t>populasi</a:t>
            </a:r>
            <a:r>
              <a:rPr lang="en-ID" dirty="0">
                <a:latin typeface="AdvGTIMES-R"/>
              </a:rPr>
              <a:t> </a:t>
            </a:r>
            <a:r>
              <a:rPr lang="en-ID" dirty="0" err="1">
                <a:latin typeface="AdvGTIMES-R"/>
              </a:rPr>
              <a:t>awal</a:t>
            </a:r>
            <a:r>
              <a:rPr lang="en-ID" dirty="0">
                <a:latin typeface="AdvGTIMES-R"/>
              </a:rPr>
              <a:t>, </a:t>
            </a:r>
            <a:r>
              <a:rPr lang="en-ID" dirty="0" err="1">
                <a:latin typeface="AdvGTIMES-R"/>
              </a:rPr>
              <a:t>pilih</a:t>
            </a:r>
            <a:r>
              <a:rPr lang="en-ID" dirty="0">
                <a:latin typeface="AdvGTIMES-R"/>
              </a:rPr>
              <a:t> </a:t>
            </a:r>
            <a:r>
              <a:rPr lang="en-ID" dirty="0" err="1">
                <a:latin typeface="AdvGTIMES-R"/>
              </a:rPr>
              <a:t>kromosom</a:t>
            </a:r>
            <a:r>
              <a:rPr lang="en-ID" dirty="0">
                <a:latin typeface="AdvGTIMES-R"/>
              </a:rPr>
              <a:t> </a:t>
            </a:r>
            <a:r>
              <a:rPr lang="en-ID" dirty="0" err="1">
                <a:latin typeface="AdvGTIMES-R"/>
              </a:rPr>
              <a:t>dan</a:t>
            </a:r>
            <a:r>
              <a:rPr lang="en-ID" dirty="0">
                <a:latin typeface="AdvGTIMES-R"/>
              </a:rPr>
              <a:t> </a:t>
            </a:r>
            <a:r>
              <a:rPr lang="en-ID" dirty="0" err="1">
                <a:latin typeface="AdvGTIMES-R"/>
              </a:rPr>
              <a:t>menghitung</a:t>
            </a:r>
            <a:r>
              <a:rPr lang="en-ID" dirty="0">
                <a:latin typeface="AdvGTIMES-R"/>
              </a:rPr>
              <a:t> </a:t>
            </a:r>
            <a:r>
              <a:rPr lang="en-ID" dirty="0" err="1">
                <a:latin typeface="AdvGTIMES-R"/>
              </a:rPr>
              <a:t>kebugarannya</a:t>
            </a:r>
            <a:r>
              <a:rPr lang="en-ID" dirty="0">
                <a:latin typeface="AdvGTIMES-R"/>
              </a:rPr>
              <a:t>, </a:t>
            </a:r>
            <a:r>
              <a:rPr lang="en-ID" dirty="0" err="1">
                <a:latin typeface="AdvGTIMES-R"/>
              </a:rPr>
              <a:t>populasi</a:t>
            </a:r>
            <a:r>
              <a:rPr lang="en-ID" dirty="0">
                <a:latin typeface="AdvGTIMES-R"/>
              </a:rPr>
              <a:t> </a:t>
            </a:r>
            <a:r>
              <a:rPr lang="en-ID" dirty="0" err="1">
                <a:latin typeface="AdvGTIMES-R"/>
              </a:rPr>
              <a:t>berikutnya</a:t>
            </a:r>
            <a:r>
              <a:rPr lang="en-ID" dirty="0">
                <a:latin typeface="AdvGTIMES-R"/>
              </a:rPr>
              <a:t> </a:t>
            </a:r>
            <a:r>
              <a:rPr lang="en-ID" dirty="0" err="1">
                <a:latin typeface="AdvGTIMES-R"/>
              </a:rPr>
              <a:t>dihasilkan</a:t>
            </a:r>
            <a:r>
              <a:rPr lang="en-ID" dirty="0">
                <a:latin typeface="AdvGTIMES-R"/>
              </a:rPr>
              <a:t>; </a:t>
            </a:r>
            <a:r>
              <a:rPr lang="en-ID" dirty="0" err="1">
                <a:latin typeface="AdvGTIMES-R"/>
              </a:rPr>
              <a:t>berdasarkan</a:t>
            </a:r>
            <a:r>
              <a:rPr lang="en-ID" dirty="0">
                <a:latin typeface="AdvGTIMES-R"/>
              </a:rPr>
              <a:t> </a:t>
            </a:r>
            <a:r>
              <a:rPr lang="en-ID" dirty="0" err="1">
                <a:latin typeface="AdvGTIMES-R"/>
              </a:rPr>
              <a:t>prosedur</a:t>
            </a:r>
            <a:r>
              <a:rPr lang="en-ID" dirty="0">
                <a:latin typeface="AdvGTIMES-R"/>
              </a:rPr>
              <a:t> yang </a:t>
            </a:r>
            <a:r>
              <a:rPr lang="en-ID" dirty="0" err="1">
                <a:latin typeface="AdvGTIMES-R"/>
              </a:rPr>
              <a:t>diuraikan</a:t>
            </a:r>
            <a:r>
              <a:rPr lang="en-ID" dirty="0">
                <a:latin typeface="AdvGTIMES-R"/>
              </a:rPr>
              <a:t> </a:t>
            </a:r>
            <a:r>
              <a:rPr lang="en-ID" dirty="0" err="1">
                <a:latin typeface="AdvGTIMES-R"/>
              </a:rPr>
              <a:t>kemudian</a:t>
            </a:r>
            <a:r>
              <a:rPr lang="en-ID" dirty="0">
                <a:latin typeface="AdvGTIMES-R"/>
              </a:rPr>
              <a:t>. </a:t>
            </a:r>
            <a:r>
              <a:rPr lang="en-ID" dirty="0" err="1">
                <a:latin typeface="AdvGTIMES-R"/>
              </a:rPr>
              <a:t>Kromosom</a:t>
            </a:r>
            <a:r>
              <a:rPr lang="en-ID" dirty="0">
                <a:latin typeface="AdvGTIMES-R"/>
              </a:rPr>
              <a:t> </a:t>
            </a:r>
            <a:r>
              <a:rPr lang="en-ID" dirty="0" err="1">
                <a:latin typeface="AdvGTIMES-R"/>
              </a:rPr>
              <a:t>awal</a:t>
            </a:r>
            <a:r>
              <a:rPr lang="en-ID" dirty="0">
                <a:latin typeface="AdvGTIMES-R"/>
              </a:rPr>
              <a:t> </a:t>
            </a:r>
            <a:r>
              <a:rPr lang="en-ID" dirty="0" err="1">
                <a:latin typeface="AdvGTIMES-R"/>
              </a:rPr>
              <a:t>disebut</a:t>
            </a:r>
            <a:r>
              <a:rPr lang="en-ID" dirty="0">
                <a:latin typeface="AdvGTIMES-R"/>
              </a:rPr>
              <a:t> </a:t>
            </a:r>
            <a:r>
              <a:rPr lang="en-ID" dirty="0" err="1">
                <a:latin typeface="AdvGTIMES-R"/>
              </a:rPr>
              <a:t>sebagai</a:t>
            </a:r>
            <a:r>
              <a:rPr lang="en-ID" dirty="0">
                <a:latin typeface="AdvGTIMES-R"/>
              </a:rPr>
              <a:t> orang </a:t>
            </a:r>
            <a:r>
              <a:rPr lang="en-ID" dirty="0" err="1">
                <a:latin typeface="AdvGTIMES-R"/>
              </a:rPr>
              <a:t>tua</a:t>
            </a:r>
            <a:r>
              <a:rPr lang="en-ID" dirty="0">
                <a:latin typeface="AdvGTIMES-R"/>
              </a:rPr>
              <a:t> </a:t>
            </a:r>
            <a:r>
              <a:rPr lang="en-ID" dirty="0" err="1">
                <a:latin typeface="AdvGTIMES-R"/>
              </a:rPr>
              <a:t>dan</a:t>
            </a:r>
            <a:r>
              <a:rPr lang="en-ID" dirty="0">
                <a:latin typeface="AdvGTIMES-R"/>
              </a:rPr>
              <a:t> </a:t>
            </a:r>
            <a:r>
              <a:rPr lang="en-ID" dirty="0" err="1">
                <a:latin typeface="AdvGTIMES-R"/>
              </a:rPr>
              <a:t>Kromosom</a:t>
            </a:r>
            <a:r>
              <a:rPr lang="en-ID" dirty="0">
                <a:latin typeface="AdvGTIMES-R"/>
              </a:rPr>
              <a:t> </a:t>
            </a:r>
            <a:r>
              <a:rPr lang="en-ID" dirty="0" err="1">
                <a:latin typeface="AdvGTIMES-R"/>
              </a:rPr>
              <a:t>regenerasi</a:t>
            </a:r>
            <a:r>
              <a:rPr lang="en-ID" dirty="0">
                <a:latin typeface="AdvGTIMES-R"/>
              </a:rPr>
              <a:t> </a:t>
            </a:r>
            <a:r>
              <a:rPr lang="en-ID" dirty="0" err="1">
                <a:latin typeface="AdvGTIMES-R"/>
              </a:rPr>
              <a:t>disebut</a:t>
            </a:r>
            <a:r>
              <a:rPr lang="en-ID" dirty="0">
                <a:latin typeface="AdvGTIMES-R"/>
              </a:rPr>
              <a:t> </a:t>
            </a:r>
            <a:r>
              <a:rPr lang="en-ID" dirty="0" err="1">
                <a:latin typeface="AdvGTIMES-R"/>
              </a:rPr>
              <a:t>keturunan</a:t>
            </a:r>
            <a:r>
              <a:rPr lang="en-ID" dirty="0">
                <a:latin typeface="AdvGTIMES-R"/>
              </a:rPr>
              <a:t>. </a:t>
            </a:r>
            <a:r>
              <a:rPr lang="en-ID" dirty="0" err="1">
                <a:latin typeface="AdvGTIMES-R"/>
              </a:rPr>
              <a:t>Seperti</a:t>
            </a:r>
            <a:r>
              <a:rPr lang="en-ID" dirty="0">
                <a:latin typeface="AdvGTIMES-R"/>
              </a:rPr>
              <a:t> yang </a:t>
            </a:r>
            <a:r>
              <a:rPr lang="en-ID" dirty="0" err="1">
                <a:latin typeface="AdvGTIMES-R"/>
              </a:rPr>
              <a:t>akan</a:t>
            </a:r>
            <a:r>
              <a:rPr lang="en-ID" dirty="0">
                <a:latin typeface="AdvGTIMES-R"/>
              </a:rPr>
              <a:t> </a:t>
            </a:r>
            <a:r>
              <a:rPr lang="en-ID" dirty="0" err="1">
                <a:latin typeface="AdvGTIMES-R"/>
              </a:rPr>
              <a:t>kita</a:t>
            </a:r>
            <a:r>
              <a:rPr lang="en-ID" dirty="0">
                <a:latin typeface="AdvGTIMES-R"/>
              </a:rPr>
              <a:t> </a:t>
            </a:r>
            <a:r>
              <a:rPr lang="en-ID" dirty="0" err="1">
                <a:latin typeface="AdvGTIMES-R"/>
              </a:rPr>
              <a:t>lihat</a:t>
            </a:r>
            <a:r>
              <a:rPr lang="en-ID" dirty="0">
                <a:latin typeface="AdvGTIMES-R"/>
              </a:rPr>
              <a:t>, </a:t>
            </a:r>
            <a:r>
              <a:rPr lang="en-ID" dirty="0" err="1">
                <a:latin typeface="AdvGTIMES-R"/>
              </a:rPr>
              <a:t>regenerasi</a:t>
            </a:r>
            <a:r>
              <a:rPr lang="en-ID" dirty="0">
                <a:latin typeface="AdvGTIMES-R"/>
              </a:rPr>
              <a:t> </a:t>
            </a:r>
            <a:r>
              <a:rPr lang="en-ID" dirty="0" err="1">
                <a:latin typeface="AdvGTIMES-R"/>
              </a:rPr>
              <a:t>hasilnya</a:t>
            </a:r>
            <a:r>
              <a:rPr lang="en-ID" dirty="0">
                <a:latin typeface="AdvGTIMES-R"/>
              </a:rPr>
              <a:t> </a:t>
            </a:r>
            <a:r>
              <a:rPr lang="en-ID" dirty="0" err="1">
                <a:latin typeface="AdvGTIMES-R"/>
              </a:rPr>
              <a:t>kromosom</a:t>
            </a:r>
            <a:r>
              <a:rPr lang="en-ID" dirty="0">
                <a:latin typeface="AdvGTIMES-R"/>
              </a:rPr>
              <a:t> </a:t>
            </a:r>
            <a:r>
              <a:rPr lang="en-ID" dirty="0" err="1">
                <a:latin typeface="AdvGTIMES-R"/>
              </a:rPr>
              <a:t>dengan</a:t>
            </a:r>
            <a:r>
              <a:rPr lang="en-ID" dirty="0">
                <a:latin typeface="AdvGTIMES-R"/>
              </a:rPr>
              <a:t> </a:t>
            </a:r>
            <a:r>
              <a:rPr lang="en-ID" dirty="0" err="1">
                <a:latin typeface="AdvGTIMES-R"/>
              </a:rPr>
              <a:t>nilai</a:t>
            </a:r>
            <a:r>
              <a:rPr lang="en-ID" dirty="0">
                <a:latin typeface="AdvGTIMES-R"/>
              </a:rPr>
              <a:t> fitness yang </a:t>
            </a:r>
            <a:r>
              <a:rPr lang="en-ID" dirty="0" err="1">
                <a:latin typeface="AdvGTIMES-R"/>
              </a:rPr>
              <a:t>lebih</a:t>
            </a:r>
            <a:r>
              <a:rPr lang="en-ID" dirty="0">
                <a:latin typeface="AdvGTIMES-R"/>
              </a:rPr>
              <a:t> </a:t>
            </a:r>
            <a:r>
              <a:rPr lang="en-ID" dirty="0" err="1">
                <a:latin typeface="AdvGTIMES-R"/>
              </a:rPr>
              <a:t>baik</a:t>
            </a:r>
            <a:r>
              <a:rPr lang="en-ID" dirty="0">
                <a:latin typeface="AdvGTIMES-R"/>
              </a:rPr>
              <a:t>. </a:t>
            </a:r>
            <a:r>
              <a:rPr lang="en-ID" dirty="0" err="1">
                <a:latin typeface="AdvGTIMES-R"/>
              </a:rPr>
              <a:t>Algoritma</a:t>
            </a:r>
            <a:r>
              <a:rPr lang="en-ID" dirty="0">
                <a:latin typeface="AdvGTIMES-R"/>
              </a:rPr>
              <a:t> </a:t>
            </a:r>
            <a:r>
              <a:rPr lang="en-ID" dirty="0" err="1">
                <a:latin typeface="AdvGTIMES-R"/>
              </a:rPr>
              <a:t>berjalan</a:t>
            </a:r>
            <a:r>
              <a:rPr lang="en-ID" dirty="0">
                <a:latin typeface="AdvGTIMES-R"/>
              </a:rPr>
              <a:t> </a:t>
            </a:r>
            <a:r>
              <a:rPr lang="en-ID" dirty="0" err="1">
                <a:latin typeface="AdvGTIMES-R"/>
              </a:rPr>
              <a:t>sampai</a:t>
            </a:r>
            <a:r>
              <a:rPr lang="en-ID" dirty="0">
                <a:latin typeface="AdvGTIMES-R"/>
              </a:rPr>
              <a:t> </a:t>
            </a:r>
            <a:r>
              <a:rPr lang="en-ID" dirty="0" err="1">
                <a:latin typeface="AdvGTIMES-R"/>
              </a:rPr>
              <a:t>tidak</a:t>
            </a:r>
            <a:r>
              <a:rPr lang="en-ID" dirty="0">
                <a:latin typeface="AdvGTIMES-R"/>
              </a:rPr>
              <a:t> </a:t>
            </a:r>
            <a:r>
              <a:rPr lang="en-ID" dirty="0" err="1">
                <a:latin typeface="AdvGTIMES-R"/>
              </a:rPr>
              <a:t>ada</a:t>
            </a:r>
            <a:r>
              <a:rPr lang="en-ID" dirty="0">
                <a:latin typeface="AdvGTIMES-R"/>
              </a:rPr>
              <a:t> </a:t>
            </a:r>
            <a:r>
              <a:rPr lang="en-ID" dirty="0" err="1">
                <a:latin typeface="AdvGTIMES-R"/>
              </a:rPr>
              <a:t>perbaikan</a:t>
            </a:r>
            <a:r>
              <a:rPr lang="en-ID" dirty="0">
                <a:latin typeface="AdvGTIMES-R"/>
              </a:rPr>
              <a:t> </a:t>
            </a:r>
            <a:r>
              <a:rPr lang="en-ID" dirty="0" err="1">
                <a:latin typeface="AdvGTIMES-R"/>
              </a:rPr>
              <a:t>lebih</a:t>
            </a:r>
            <a:r>
              <a:rPr lang="en-ID" dirty="0">
                <a:latin typeface="AdvGTIMES-R"/>
              </a:rPr>
              <a:t> </a:t>
            </a:r>
            <a:r>
              <a:rPr lang="en-ID" dirty="0" err="1">
                <a:latin typeface="AdvGTIMES-R"/>
              </a:rPr>
              <a:t>lanjut</a:t>
            </a:r>
            <a:r>
              <a:rPr lang="en-ID" dirty="0">
                <a:latin typeface="AdvGTIMES-R"/>
              </a:rPr>
              <a:t> </a:t>
            </a:r>
            <a:r>
              <a:rPr lang="en-ID" dirty="0" err="1">
                <a:latin typeface="AdvGTIMES-R"/>
              </a:rPr>
              <a:t>dicapai</a:t>
            </a:r>
            <a:r>
              <a:rPr lang="en-ID" dirty="0">
                <a:latin typeface="AdvGTIMES-R"/>
              </a:rPr>
              <a:t> </a:t>
            </a:r>
            <a:r>
              <a:rPr lang="en-ID" dirty="0" err="1">
                <a:latin typeface="AdvGTIMES-R"/>
              </a:rPr>
              <a:t>pada</a:t>
            </a:r>
            <a:r>
              <a:rPr lang="en-ID" dirty="0">
                <a:latin typeface="AdvGTIMES-R"/>
              </a:rPr>
              <a:t> </a:t>
            </a:r>
            <a:r>
              <a:rPr lang="en-ID" dirty="0" err="1">
                <a:latin typeface="AdvGTIMES-R"/>
              </a:rPr>
              <a:t>fungsi</a:t>
            </a:r>
            <a:r>
              <a:rPr lang="en-ID" dirty="0">
                <a:latin typeface="AdvGTIMES-R"/>
              </a:rPr>
              <a:t> fitness.</a:t>
            </a:r>
          </a:p>
        </p:txBody>
      </p:sp>
    </p:spTree>
    <p:extLst>
      <p:ext uri="{BB962C8B-B14F-4D97-AF65-F5344CB8AC3E}">
        <p14:creationId xmlns:p14="http://schemas.microsoft.com/office/powerpoint/2010/main" val="3909433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1792" y="415695"/>
            <a:ext cx="9015984" cy="2585323"/>
          </a:xfrm>
          <a:prstGeom prst="rect">
            <a:avLst/>
          </a:prstGeom>
        </p:spPr>
        <p:txBody>
          <a:bodyPr wrap="square">
            <a:spAutoFit/>
          </a:bodyPr>
          <a:lstStyle/>
          <a:p>
            <a:pPr marL="285750" indent="-285750">
              <a:buFont typeface="Arial" panose="020B0604020202020204" pitchFamily="34" charset="0"/>
              <a:buChar char="•"/>
            </a:pPr>
            <a:r>
              <a:rPr lang="en-ID" dirty="0" err="1">
                <a:latin typeface="AdvGTIMES-IT"/>
              </a:rPr>
              <a:t>Pilihan</a:t>
            </a:r>
            <a:r>
              <a:rPr lang="en-ID" dirty="0">
                <a:latin typeface="AdvGTIMES-IT"/>
              </a:rPr>
              <a:t>. </a:t>
            </a:r>
            <a:r>
              <a:rPr lang="en-ID" dirty="0" err="1">
                <a:latin typeface="AdvGTIMES-IT"/>
              </a:rPr>
              <a:t>Berdasarkan</a:t>
            </a:r>
            <a:r>
              <a:rPr lang="en-ID" dirty="0">
                <a:latin typeface="AdvGTIMES-IT"/>
              </a:rPr>
              <a:t> </a:t>
            </a:r>
            <a:r>
              <a:rPr lang="en-ID" dirty="0" err="1">
                <a:latin typeface="AdvGTIMES-IT"/>
              </a:rPr>
              <a:t>struktur</a:t>
            </a:r>
            <a:r>
              <a:rPr lang="en-ID" dirty="0">
                <a:latin typeface="AdvGTIMES-IT"/>
              </a:rPr>
              <a:t> </a:t>
            </a:r>
            <a:r>
              <a:rPr lang="en-ID" dirty="0" err="1">
                <a:latin typeface="AdvGTIMES-IT"/>
              </a:rPr>
              <a:t>kromosom</a:t>
            </a:r>
            <a:r>
              <a:rPr lang="en-ID" dirty="0">
                <a:latin typeface="AdvGTIMES-IT"/>
              </a:rPr>
              <a:t> yang </a:t>
            </a:r>
            <a:r>
              <a:rPr lang="en-ID" dirty="0" err="1">
                <a:latin typeface="AdvGTIMES-IT"/>
              </a:rPr>
              <a:t>didefinisikan</a:t>
            </a:r>
            <a:r>
              <a:rPr lang="en-ID" dirty="0">
                <a:latin typeface="AdvGTIMES-IT"/>
              </a:rPr>
              <a:t>, </a:t>
            </a:r>
            <a:r>
              <a:rPr lang="en-ID" dirty="0" err="1">
                <a:latin typeface="AdvGTIMES-IT"/>
              </a:rPr>
              <a:t>populasi</a:t>
            </a:r>
            <a:r>
              <a:rPr lang="en-ID" dirty="0">
                <a:latin typeface="AdvGTIMES-IT"/>
              </a:rPr>
              <a:t> </a:t>
            </a:r>
            <a:r>
              <a:rPr lang="en-ID" dirty="0" err="1">
                <a:latin typeface="AdvGTIMES-IT"/>
              </a:rPr>
              <a:t>kromosom</a:t>
            </a:r>
            <a:r>
              <a:rPr lang="en-ID" dirty="0">
                <a:latin typeface="AdvGTIMES-IT"/>
              </a:rPr>
              <a:t> </a:t>
            </a:r>
            <a:r>
              <a:rPr lang="en-ID" dirty="0" err="1">
                <a:latin typeface="AdvGTIMES-IT"/>
              </a:rPr>
              <a:t>pada</a:t>
            </a:r>
            <a:r>
              <a:rPr lang="en-ID" dirty="0">
                <a:latin typeface="AdvGTIMES-IT"/>
              </a:rPr>
              <a:t> </a:t>
            </a:r>
            <a:r>
              <a:rPr lang="en-ID" dirty="0" err="1">
                <a:latin typeface="AdvGTIMES-IT"/>
              </a:rPr>
              <a:t>awalnya</a:t>
            </a:r>
            <a:r>
              <a:rPr lang="en-ID" dirty="0">
                <a:latin typeface="AdvGTIMES-IT"/>
              </a:rPr>
              <a:t> </a:t>
            </a:r>
            <a:r>
              <a:rPr lang="en-ID" dirty="0" err="1">
                <a:latin typeface="AdvGTIMES-IT"/>
              </a:rPr>
              <a:t>dihasilkan</a:t>
            </a:r>
            <a:r>
              <a:rPr lang="en-ID" dirty="0">
                <a:latin typeface="AdvGTIMES-IT"/>
              </a:rPr>
              <a:t>, </a:t>
            </a:r>
            <a:r>
              <a:rPr lang="en-ID" dirty="0" err="1">
                <a:latin typeface="AdvGTIMES-IT"/>
              </a:rPr>
              <a:t>baik</a:t>
            </a:r>
            <a:r>
              <a:rPr lang="en-ID" dirty="0">
                <a:latin typeface="AdvGTIMES-IT"/>
              </a:rPr>
              <a:t> </a:t>
            </a:r>
            <a:r>
              <a:rPr lang="en-ID" dirty="0" err="1">
                <a:latin typeface="AdvGTIMES-IT"/>
              </a:rPr>
              <a:t>secara</a:t>
            </a:r>
            <a:r>
              <a:rPr lang="en-ID" dirty="0">
                <a:latin typeface="AdvGTIMES-IT"/>
              </a:rPr>
              <a:t> </a:t>
            </a:r>
            <a:r>
              <a:rPr lang="en-ID" dirty="0" err="1">
                <a:latin typeface="AdvGTIMES-IT"/>
              </a:rPr>
              <a:t>acak</a:t>
            </a:r>
            <a:r>
              <a:rPr lang="en-ID" dirty="0">
                <a:latin typeface="AdvGTIMES-IT"/>
              </a:rPr>
              <a:t> </a:t>
            </a:r>
            <a:r>
              <a:rPr lang="en-ID" dirty="0" err="1">
                <a:latin typeface="AdvGTIMES-IT"/>
              </a:rPr>
              <a:t>maupun</a:t>
            </a:r>
            <a:r>
              <a:rPr lang="en-ID" dirty="0">
                <a:latin typeface="AdvGTIMES-IT"/>
              </a:rPr>
              <a:t> </a:t>
            </a:r>
            <a:r>
              <a:rPr lang="en-ID" dirty="0" err="1">
                <a:latin typeface="AdvGTIMES-IT"/>
              </a:rPr>
              <a:t>cerdas</a:t>
            </a:r>
            <a:r>
              <a:rPr lang="en-ID" dirty="0">
                <a:latin typeface="AdvGTIMES-IT"/>
              </a:rPr>
              <a:t>. 30-100 </a:t>
            </a:r>
            <a:r>
              <a:rPr lang="en-ID" dirty="0" err="1">
                <a:latin typeface="AdvGTIMES-IT"/>
              </a:rPr>
              <a:t>kromosom</a:t>
            </a:r>
            <a:r>
              <a:rPr lang="en-ID" dirty="0">
                <a:latin typeface="AdvGTIMES-IT"/>
              </a:rPr>
              <a:t> </a:t>
            </a:r>
            <a:r>
              <a:rPr lang="en-ID" dirty="0" err="1">
                <a:latin typeface="AdvGTIMES-IT"/>
              </a:rPr>
              <a:t>dapat</a:t>
            </a:r>
            <a:r>
              <a:rPr lang="en-ID" dirty="0">
                <a:latin typeface="AdvGTIMES-IT"/>
              </a:rPr>
              <a:t> </a:t>
            </a:r>
            <a:r>
              <a:rPr lang="en-ID" dirty="0" err="1">
                <a:latin typeface="AdvGTIMES-IT"/>
              </a:rPr>
              <a:t>dipertimbangkan</a:t>
            </a:r>
            <a:r>
              <a:rPr lang="en-ID" dirty="0">
                <a:latin typeface="AdvGTIMES-IT"/>
              </a:rPr>
              <a:t>. </a:t>
            </a:r>
            <a:r>
              <a:rPr lang="en-ID" dirty="0" err="1">
                <a:latin typeface="AdvGTIMES-IT"/>
              </a:rPr>
              <a:t>Kemudian</a:t>
            </a:r>
            <a:r>
              <a:rPr lang="en-ID" dirty="0">
                <a:latin typeface="AdvGTIMES-IT"/>
              </a:rPr>
              <a:t>, </a:t>
            </a:r>
            <a:r>
              <a:rPr lang="en-ID" dirty="0" err="1">
                <a:latin typeface="AdvGTIMES-IT"/>
              </a:rPr>
              <a:t>kita</a:t>
            </a:r>
            <a:r>
              <a:rPr lang="en-ID" dirty="0">
                <a:latin typeface="AdvGTIMES-IT"/>
              </a:rPr>
              <a:t> </a:t>
            </a:r>
            <a:r>
              <a:rPr lang="en-ID" dirty="0" err="1">
                <a:latin typeface="AdvGTIMES-IT"/>
              </a:rPr>
              <a:t>dapat</a:t>
            </a:r>
            <a:r>
              <a:rPr lang="en-ID" dirty="0">
                <a:latin typeface="AdvGTIMES-IT"/>
              </a:rPr>
              <a:t> </a:t>
            </a:r>
            <a:r>
              <a:rPr lang="en-ID" dirty="0" err="1">
                <a:latin typeface="AdvGTIMES-IT"/>
              </a:rPr>
              <a:t>memilih</a:t>
            </a:r>
            <a:r>
              <a:rPr lang="en-ID" dirty="0">
                <a:latin typeface="AdvGTIMES-IT"/>
              </a:rPr>
              <a:t> </a:t>
            </a:r>
            <a:r>
              <a:rPr lang="en-ID" dirty="0" err="1">
                <a:latin typeface="AdvGTIMES-IT"/>
              </a:rPr>
              <a:t>dua</a:t>
            </a:r>
            <a:r>
              <a:rPr lang="en-ID" dirty="0">
                <a:latin typeface="AdvGTIMES-IT"/>
              </a:rPr>
              <a:t> </a:t>
            </a:r>
            <a:r>
              <a:rPr lang="en-ID" dirty="0" err="1">
                <a:latin typeface="AdvGTIMES-IT"/>
              </a:rPr>
              <a:t>kromosom</a:t>
            </a:r>
            <a:r>
              <a:rPr lang="en-ID" dirty="0">
                <a:latin typeface="AdvGTIMES-IT"/>
              </a:rPr>
              <a:t> </a:t>
            </a:r>
            <a:r>
              <a:rPr lang="en-ID" dirty="0" err="1">
                <a:latin typeface="AdvGTIMES-IT"/>
              </a:rPr>
              <a:t>sebagai</a:t>
            </a:r>
            <a:r>
              <a:rPr lang="en-ID" dirty="0">
                <a:latin typeface="AdvGTIMES-IT"/>
              </a:rPr>
              <a:t> orang </a:t>
            </a:r>
            <a:r>
              <a:rPr lang="en-ID" dirty="0" err="1">
                <a:latin typeface="AdvGTIMES-IT"/>
              </a:rPr>
              <a:t>tua</a:t>
            </a:r>
            <a:r>
              <a:rPr lang="en-ID" dirty="0">
                <a:latin typeface="AdvGTIMES-IT"/>
              </a:rPr>
              <a:t> </a:t>
            </a:r>
            <a:r>
              <a:rPr lang="en-ID" dirty="0" err="1">
                <a:latin typeface="AdvGTIMES-IT"/>
              </a:rPr>
              <a:t>untuk</a:t>
            </a:r>
            <a:r>
              <a:rPr lang="en-ID" dirty="0">
                <a:latin typeface="AdvGTIMES-IT"/>
              </a:rPr>
              <a:t> proses </a:t>
            </a:r>
            <a:r>
              <a:rPr lang="en-ID" dirty="0" err="1">
                <a:latin typeface="AdvGTIMES-IT"/>
              </a:rPr>
              <a:t>lebih</a:t>
            </a:r>
            <a:r>
              <a:rPr lang="en-ID" dirty="0">
                <a:latin typeface="AdvGTIMES-IT"/>
              </a:rPr>
              <a:t> </a:t>
            </a:r>
            <a:r>
              <a:rPr lang="en-ID" dirty="0" err="1">
                <a:latin typeface="AdvGTIMES-IT"/>
              </a:rPr>
              <a:t>lanjut</a:t>
            </a:r>
            <a:r>
              <a:rPr lang="en-ID" dirty="0">
                <a:latin typeface="AdvGTIMES-IT"/>
              </a:rPr>
              <a:t>. </a:t>
            </a:r>
            <a:r>
              <a:rPr lang="en-ID" dirty="0" err="1">
                <a:latin typeface="AdvGTIMES-IT"/>
              </a:rPr>
              <a:t>Nilai</a:t>
            </a:r>
            <a:r>
              <a:rPr lang="en-ID" dirty="0">
                <a:latin typeface="AdvGTIMES-IT"/>
              </a:rPr>
              <a:t> fitness </a:t>
            </a:r>
            <a:r>
              <a:rPr lang="en-ID" dirty="0" err="1">
                <a:latin typeface="AdvGTIMES-IT"/>
              </a:rPr>
              <a:t>digunakan</a:t>
            </a:r>
            <a:r>
              <a:rPr lang="en-ID" dirty="0">
                <a:latin typeface="AdvGTIMES-IT"/>
              </a:rPr>
              <a:t> </a:t>
            </a:r>
            <a:r>
              <a:rPr lang="en-ID" dirty="0" err="1">
                <a:latin typeface="AdvGTIMES-IT"/>
              </a:rPr>
              <a:t>sebagai</a:t>
            </a:r>
            <a:r>
              <a:rPr lang="en-ID" dirty="0">
                <a:latin typeface="AdvGTIMES-IT"/>
              </a:rPr>
              <a:t> </a:t>
            </a:r>
            <a:r>
              <a:rPr lang="en-ID" dirty="0" err="1">
                <a:latin typeface="AdvGTIMES-IT"/>
              </a:rPr>
              <a:t>kriteria</a:t>
            </a:r>
            <a:r>
              <a:rPr lang="en-ID" dirty="0">
                <a:latin typeface="AdvGTIMES-IT"/>
              </a:rPr>
              <a:t> </a:t>
            </a:r>
            <a:r>
              <a:rPr lang="en-ID" dirty="0" err="1">
                <a:latin typeface="AdvGTIMES-IT"/>
              </a:rPr>
              <a:t>seleksi</a:t>
            </a:r>
            <a:r>
              <a:rPr lang="en-ID" dirty="0">
                <a:latin typeface="AdvGTIMES-IT"/>
              </a:rPr>
              <a:t> orang </a:t>
            </a:r>
            <a:r>
              <a:rPr lang="en-ID" dirty="0" err="1">
                <a:latin typeface="AdvGTIMES-IT"/>
              </a:rPr>
              <a:t>tua</a:t>
            </a:r>
            <a:r>
              <a:rPr lang="en-ID" dirty="0">
                <a:latin typeface="AdvGTIMES-IT"/>
              </a:rPr>
              <a:t>.</a:t>
            </a:r>
          </a:p>
          <a:p>
            <a:pPr marL="285750" indent="-285750">
              <a:buFont typeface="Arial" panose="020B0604020202020204" pitchFamily="34" charset="0"/>
              <a:buChar char="•"/>
            </a:pPr>
            <a:r>
              <a:rPr lang="en-ID" dirty="0">
                <a:latin typeface="AdvGTIMES-IT"/>
              </a:rPr>
              <a:t>Crossover. </a:t>
            </a:r>
            <a:r>
              <a:rPr lang="en-ID" dirty="0" err="1">
                <a:latin typeface="AdvGTIMES-IT"/>
              </a:rPr>
              <a:t>Begitu</a:t>
            </a:r>
            <a:r>
              <a:rPr lang="en-ID" dirty="0">
                <a:latin typeface="AdvGTIMES-IT"/>
              </a:rPr>
              <a:t> orang </a:t>
            </a:r>
            <a:r>
              <a:rPr lang="en-ID" dirty="0" err="1">
                <a:latin typeface="AdvGTIMES-IT"/>
              </a:rPr>
              <a:t>tua</a:t>
            </a:r>
            <a:r>
              <a:rPr lang="en-ID" dirty="0">
                <a:latin typeface="AdvGTIMES-IT"/>
              </a:rPr>
              <a:t> </a:t>
            </a:r>
            <a:r>
              <a:rPr lang="en-ID" dirty="0" err="1">
                <a:latin typeface="AdvGTIMES-IT"/>
              </a:rPr>
              <a:t>dipilih</a:t>
            </a:r>
            <a:r>
              <a:rPr lang="en-ID" dirty="0">
                <a:latin typeface="AdvGTIMES-IT"/>
              </a:rPr>
              <a:t>, </a:t>
            </a:r>
            <a:r>
              <a:rPr lang="en-ID" dirty="0" err="1">
                <a:latin typeface="AdvGTIMES-IT"/>
              </a:rPr>
              <a:t>kita</a:t>
            </a:r>
            <a:r>
              <a:rPr lang="en-ID" dirty="0">
                <a:latin typeface="AdvGTIMES-IT"/>
              </a:rPr>
              <a:t> </a:t>
            </a:r>
            <a:r>
              <a:rPr lang="en-ID" dirty="0" err="1">
                <a:latin typeface="AdvGTIMES-IT"/>
              </a:rPr>
              <a:t>harus</a:t>
            </a:r>
            <a:r>
              <a:rPr lang="en-ID" dirty="0">
                <a:latin typeface="AdvGTIMES-IT"/>
              </a:rPr>
              <a:t> </a:t>
            </a:r>
            <a:r>
              <a:rPr lang="en-ID" dirty="0" err="1">
                <a:latin typeface="AdvGTIMES-IT"/>
              </a:rPr>
              <a:t>menghasilkan</a:t>
            </a:r>
            <a:r>
              <a:rPr lang="en-ID" dirty="0">
                <a:latin typeface="AdvGTIMES-IT"/>
              </a:rPr>
              <a:t> string </a:t>
            </a:r>
            <a:r>
              <a:rPr lang="en-ID" dirty="0" err="1">
                <a:latin typeface="AdvGTIMES-IT"/>
              </a:rPr>
              <a:t>baru</a:t>
            </a:r>
            <a:r>
              <a:rPr lang="en-ID" dirty="0">
                <a:latin typeface="AdvGTIMES-IT"/>
              </a:rPr>
              <a:t>; </a:t>
            </a:r>
            <a:r>
              <a:rPr lang="en-ID" dirty="0" err="1">
                <a:latin typeface="AdvGTIMES-IT"/>
              </a:rPr>
              <a:t>offsprings</a:t>
            </a:r>
            <a:r>
              <a:rPr lang="en-ID" dirty="0">
                <a:latin typeface="AdvGTIMES-IT"/>
              </a:rPr>
              <a:t>, </a:t>
            </a:r>
            <a:r>
              <a:rPr lang="en-ID" dirty="0" err="1">
                <a:latin typeface="AdvGTIMES-IT"/>
              </a:rPr>
              <a:t>melalui</a:t>
            </a:r>
            <a:r>
              <a:rPr lang="en-ID" dirty="0">
                <a:latin typeface="AdvGTIMES-IT"/>
              </a:rPr>
              <a:t> </a:t>
            </a:r>
            <a:r>
              <a:rPr lang="en-ID" dirty="0" err="1">
                <a:latin typeface="AdvGTIMES-IT"/>
              </a:rPr>
              <a:t>dua</a:t>
            </a:r>
            <a:r>
              <a:rPr lang="en-ID" dirty="0">
                <a:latin typeface="AdvGTIMES-IT"/>
              </a:rPr>
              <a:t> </a:t>
            </a:r>
            <a:r>
              <a:rPr lang="en-ID" dirty="0" err="1">
                <a:latin typeface="AdvGTIMES-IT"/>
              </a:rPr>
              <a:t>jenis</a:t>
            </a:r>
            <a:r>
              <a:rPr lang="en-ID" dirty="0">
                <a:latin typeface="AdvGTIMES-IT"/>
              </a:rPr>
              <a:t> operator. </a:t>
            </a:r>
            <a:r>
              <a:rPr lang="en-ID" dirty="0" err="1">
                <a:latin typeface="AdvGTIMES-IT"/>
              </a:rPr>
              <a:t>Disebut</a:t>
            </a:r>
            <a:r>
              <a:rPr lang="en-ID" dirty="0">
                <a:latin typeface="AdvGTIMES-IT"/>
              </a:rPr>
              <a:t> Crossover  </a:t>
            </a:r>
            <a:r>
              <a:rPr lang="en-ID" dirty="0" err="1">
                <a:latin typeface="AdvGTIMES-IT"/>
              </a:rPr>
              <a:t>bekerja</a:t>
            </a:r>
            <a:r>
              <a:rPr lang="en-ID" dirty="0">
                <a:latin typeface="AdvGTIMES-IT"/>
              </a:rPr>
              <a:t> </a:t>
            </a:r>
            <a:r>
              <a:rPr lang="en-ID" dirty="0" err="1">
                <a:latin typeface="AdvGTIMES-IT"/>
              </a:rPr>
              <a:t>pada</a:t>
            </a:r>
            <a:r>
              <a:rPr lang="en-ID" dirty="0">
                <a:latin typeface="AdvGTIMES-IT"/>
              </a:rPr>
              <a:t> </a:t>
            </a:r>
            <a:r>
              <a:rPr lang="en-ID" dirty="0" err="1">
                <a:latin typeface="AdvGTIMES-IT"/>
              </a:rPr>
              <a:t>prinsip</a:t>
            </a:r>
            <a:r>
              <a:rPr lang="en-ID" dirty="0">
                <a:latin typeface="AdvGTIMES-IT"/>
              </a:rPr>
              <a:t> interchanging </a:t>
            </a:r>
            <a:r>
              <a:rPr lang="en-ID" dirty="0" err="1">
                <a:latin typeface="AdvGTIMES-IT"/>
              </a:rPr>
              <a:t>nilai-nilai</a:t>
            </a:r>
            <a:r>
              <a:rPr lang="en-ID" dirty="0">
                <a:latin typeface="AdvGTIMES-IT"/>
              </a:rPr>
              <a:t> </a:t>
            </a:r>
            <a:r>
              <a:rPr lang="en-ID" dirty="0" err="1">
                <a:latin typeface="AdvGTIMES-IT"/>
              </a:rPr>
              <a:t>setelah</a:t>
            </a:r>
            <a:r>
              <a:rPr lang="en-ID" dirty="0">
                <a:latin typeface="AdvGTIMES-IT"/>
              </a:rPr>
              <a:t> </a:t>
            </a:r>
            <a:r>
              <a:rPr lang="en-ID" dirty="0" err="1">
                <a:latin typeface="AdvGTIMES-IT"/>
              </a:rPr>
              <a:t>posisi</a:t>
            </a:r>
            <a:r>
              <a:rPr lang="en-ID" dirty="0">
                <a:latin typeface="AdvGTIMES-IT"/>
              </a:rPr>
              <a:t> </a:t>
            </a:r>
            <a:r>
              <a:rPr lang="en-ID" dirty="0" err="1">
                <a:latin typeface="AdvGTIMES-IT"/>
              </a:rPr>
              <a:t>tertentu</a:t>
            </a:r>
            <a:r>
              <a:rPr lang="en-ID" dirty="0">
                <a:latin typeface="AdvGTIMES-IT"/>
              </a:rPr>
              <a:t>. </a:t>
            </a:r>
            <a:r>
              <a:rPr lang="en-ID" dirty="0" err="1">
                <a:latin typeface="AdvGTIMES-IT"/>
              </a:rPr>
              <a:t>Misalnya</a:t>
            </a:r>
            <a:r>
              <a:rPr lang="en-ID" dirty="0">
                <a:latin typeface="AdvGTIMES-IT"/>
              </a:rPr>
              <a:t> </a:t>
            </a:r>
            <a:r>
              <a:rPr lang="en-ID" dirty="0" err="1">
                <a:latin typeface="AdvGTIMES-IT"/>
              </a:rPr>
              <a:t>jika</a:t>
            </a:r>
            <a:r>
              <a:rPr lang="en-ID" dirty="0">
                <a:latin typeface="AdvGTIMES-IT"/>
              </a:rPr>
              <a:t> A </a:t>
            </a:r>
            <a:r>
              <a:rPr lang="en-ID" dirty="0" err="1">
                <a:latin typeface="AdvGTIMES-IT"/>
              </a:rPr>
              <a:t>dan</a:t>
            </a:r>
            <a:r>
              <a:rPr lang="en-ID" dirty="0">
                <a:latin typeface="AdvGTIMES-IT"/>
              </a:rPr>
              <a:t> B </a:t>
            </a:r>
            <a:r>
              <a:rPr lang="en-ID" dirty="0" err="1">
                <a:latin typeface="AdvGTIMES-IT"/>
              </a:rPr>
              <a:t>adalah</a:t>
            </a:r>
            <a:r>
              <a:rPr lang="en-ID" dirty="0">
                <a:latin typeface="AdvGTIMES-IT"/>
              </a:rPr>
              <a:t> </a:t>
            </a:r>
            <a:r>
              <a:rPr lang="en-ID" dirty="0" err="1">
                <a:latin typeface="AdvGTIMES-IT"/>
              </a:rPr>
              <a:t>dua</a:t>
            </a:r>
            <a:r>
              <a:rPr lang="en-ID" dirty="0">
                <a:latin typeface="AdvGTIMES-IT"/>
              </a:rPr>
              <a:t> </a:t>
            </a:r>
            <a:r>
              <a:rPr lang="en-ID" dirty="0" err="1">
                <a:latin typeface="AdvGTIMES-IT"/>
              </a:rPr>
              <a:t>kromosom</a:t>
            </a:r>
            <a:r>
              <a:rPr lang="en-ID" dirty="0">
                <a:latin typeface="AdvGTIMES-IT"/>
              </a:rPr>
              <a:t> </a:t>
            </a:r>
            <a:r>
              <a:rPr lang="en-ID" dirty="0" err="1">
                <a:latin typeface="AdvGTIMES-IT"/>
              </a:rPr>
              <a:t>terpilih</a:t>
            </a:r>
            <a:r>
              <a:rPr lang="en-ID" dirty="0">
                <a:latin typeface="AdvGTIMES-IT"/>
              </a:rPr>
              <a:t> </a:t>
            </a:r>
            <a:r>
              <a:rPr lang="en-ID" dirty="0" err="1">
                <a:latin typeface="AdvGTIMES-IT"/>
              </a:rPr>
              <a:t>pertama</a:t>
            </a:r>
            <a:endParaRPr lang="en-US" dirty="0"/>
          </a:p>
        </p:txBody>
      </p:sp>
      <p:pic>
        <p:nvPicPr>
          <p:cNvPr id="3" name="Picture 2"/>
          <p:cNvPicPr>
            <a:picLocks noChangeAspect="1"/>
          </p:cNvPicPr>
          <p:nvPr/>
        </p:nvPicPr>
        <p:blipFill>
          <a:blip r:embed="rId2"/>
          <a:stretch>
            <a:fillRect/>
          </a:stretch>
        </p:blipFill>
        <p:spPr>
          <a:xfrm>
            <a:off x="1032915" y="3052201"/>
            <a:ext cx="5431818" cy="1042668"/>
          </a:xfrm>
          <a:prstGeom prst="rect">
            <a:avLst/>
          </a:prstGeom>
        </p:spPr>
      </p:pic>
      <p:pic>
        <p:nvPicPr>
          <p:cNvPr id="4" name="Picture 3"/>
          <p:cNvPicPr>
            <a:picLocks noChangeAspect="1"/>
          </p:cNvPicPr>
          <p:nvPr/>
        </p:nvPicPr>
        <p:blipFill>
          <a:blip r:embed="rId3"/>
          <a:stretch>
            <a:fillRect/>
          </a:stretch>
        </p:blipFill>
        <p:spPr>
          <a:xfrm>
            <a:off x="1032915" y="4698981"/>
            <a:ext cx="5729862" cy="954977"/>
          </a:xfrm>
          <a:prstGeom prst="rect">
            <a:avLst/>
          </a:prstGeom>
        </p:spPr>
      </p:pic>
      <p:sp>
        <p:nvSpPr>
          <p:cNvPr id="5" name="Rectangle 4"/>
          <p:cNvSpPr/>
          <p:nvPr/>
        </p:nvSpPr>
        <p:spPr>
          <a:xfrm>
            <a:off x="621792" y="4212259"/>
            <a:ext cx="8586216" cy="369332"/>
          </a:xfrm>
          <a:prstGeom prst="rect">
            <a:avLst/>
          </a:prstGeom>
        </p:spPr>
        <p:txBody>
          <a:bodyPr wrap="square">
            <a:spAutoFit/>
          </a:bodyPr>
          <a:lstStyle/>
          <a:p>
            <a:r>
              <a:rPr lang="id-ID" dirty="0">
                <a:latin typeface="AdvGTIMES-R"/>
              </a:rPr>
              <a:t>dan operator crossover diterapkan pada posisi 6, maka tampak seperti offsprings</a:t>
            </a:r>
            <a:endParaRPr lang="en-US" dirty="0">
              <a:latin typeface="AdvGTIMES-R"/>
            </a:endParaRPr>
          </a:p>
        </p:txBody>
      </p:sp>
      <p:sp>
        <p:nvSpPr>
          <p:cNvPr id="6" name="Date Placeholder 5"/>
          <p:cNvSpPr>
            <a:spLocks noGrp="1"/>
          </p:cNvSpPr>
          <p:nvPr>
            <p:ph type="dt" sz="half" idx="10"/>
          </p:nvPr>
        </p:nvSpPr>
        <p:spPr/>
        <p:txBody>
          <a:bodyPr/>
          <a:lstStyle/>
          <a:p>
            <a:fld id="{160DFE14-A917-4FB1-BF8E-9419C2A8F32E}" type="datetime9">
              <a:rPr lang="en-US" smtClean="0"/>
              <a:t>10/18/2017 1:14:56 PM</a:t>
            </a:fld>
            <a:endParaRPr lang="en-US"/>
          </a:p>
        </p:txBody>
      </p:sp>
      <p:sp>
        <p:nvSpPr>
          <p:cNvPr id="7" name="Slide Number Placeholder 6"/>
          <p:cNvSpPr>
            <a:spLocks noGrp="1"/>
          </p:cNvSpPr>
          <p:nvPr>
            <p:ph type="sldNum" sz="quarter" idx="12"/>
          </p:nvPr>
        </p:nvSpPr>
        <p:spPr/>
        <p:txBody>
          <a:bodyPr/>
          <a:lstStyle/>
          <a:p>
            <a:fld id="{C7448EEC-1D14-4DD9-B8EB-772171F61A1D}" type="slidenum">
              <a:rPr lang="en-US" smtClean="0"/>
              <a:t>53</a:t>
            </a:fld>
            <a:endParaRPr lang="en-US"/>
          </a:p>
        </p:txBody>
      </p:sp>
    </p:spTree>
    <p:extLst>
      <p:ext uri="{BB962C8B-B14F-4D97-AF65-F5344CB8AC3E}">
        <p14:creationId xmlns:p14="http://schemas.microsoft.com/office/powerpoint/2010/main" val="20592020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124" y="358616"/>
            <a:ext cx="8752332" cy="923330"/>
          </a:xfrm>
          <a:prstGeom prst="rect">
            <a:avLst/>
          </a:prstGeom>
        </p:spPr>
        <p:txBody>
          <a:bodyPr wrap="square">
            <a:spAutoFit/>
          </a:bodyPr>
          <a:lstStyle/>
          <a:p>
            <a:r>
              <a:rPr lang="id-ID" dirty="0">
                <a:latin typeface="AdvGTIMES-R"/>
              </a:rPr>
              <a:t>Jenis regenerasi ini dilakukan secara acak pada berbagai posisi. Akibatnya, populasi baru kromosom dihasilkan di mana, sekali lagi, proses seleksi dapat dimulai kembali.</a:t>
            </a:r>
            <a:endParaRPr lang="en-US" dirty="0">
              <a:latin typeface="AdvGTIMES-R"/>
            </a:endParaRPr>
          </a:p>
        </p:txBody>
      </p:sp>
      <p:sp>
        <p:nvSpPr>
          <p:cNvPr id="3" name="Rectangle 2"/>
          <p:cNvSpPr/>
          <p:nvPr/>
        </p:nvSpPr>
        <p:spPr>
          <a:xfrm>
            <a:off x="464820" y="1441395"/>
            <a:ext cx="8834628" cy="1477328"/>
          </a:xfrm>
          <a:prstGeom prst="rect">
            <a:avLst/>
          </a:prstGeom>
        </p:spPr>
        <p:txBody>
          <a:bodyPr wrap="square">
            <a:spAutoFit/>
          </a:bodyPr>
          <a:lstStyle/>
          <a:p>
            <a:pPr marL="285750" indent="-285750">
              <a:buFont typeface="Arial" panose="020B0604020202020204" pitchFamily="34" charset="0"/>
              <a:buChar char="•"/>
            </a:pPr>
            <a:r>
              <a:rPr lang="id-ID" dirty="0">
                <a:latin typeface="AdvGTIMES-R"/>
              </a:rPr>
              <a:t>Mutasi. Kelemahan yang melekat pada operator crossover adalah kenyataan bahwa pada beberapa posisi tertentu, nilai gen tidak dapat berubah sama sekali. Untuk menghindari masalah ini, operator mutasi mencoba mengubah nilai gen, secara acak dari 1 menjadi 0 dan sebaliknya. Kita harus menyebutkan, bagaimanapun, bahwa hal ini dilakukan cukup jarang.</a:t>
            </a:r>
            <a:endParaRPr lang="en-US" dirty="0">
              <a:latin typeface="AdvGTIMES-R"/>
            </a:endParaRPr>
          </a:p>
        </p:txBody>
      </p:sp>
      <p:sp>
        <p:nvSpPr>
          <p:cNvPr id="4" name="Rectangle 3"/>
          <p:cNvSpPr/>
          <p:nvPr/>
        </p:nvSpPr>
        <p:spPr>
          <a:xfrm>
            <a:off x="464820" y="2990749"/>
            <a:ext cx="8898636" cy="1200329"/>
          </a:xfrm>
          <a:prstGeom prst="rect">
            <a:avLst/>
          </a:prstGeom>
        </p:spPr>
        <p:txBody>
          <a:bodyPr wrap="square">
            <a:spAutoFit/>
          </a:bodyPr>
          <a:lstStyle/>
          <a:p>
            <a:r>
              <a:rPr lang="en-ID" dirty="0">
                <a:latin typeface="AdvGTIMES-R"/>
              </a:rPr>
              <a:t>Kita </a:t>
            </a:r>
            <a:r>
              <a:rPr lang="en-ID" dirty="0" err="1">
                <a:latin typeface="AdvGTIMES-R"/>
              </a:rPr>
              <a:t>harus</a:t>
            </a:r>
            <a:r>
              <a:rPr lang="en-ID" dirty="0">
                <a:latin typeface="AdvGTIMES-R"/>
              </a:rPr>
              <a:t> </a:t>
            </a:r>
            <a:r>
              <a:rPr lang="en-ID" dirty="0" err="1">
                <a:latin typeface="AdvGTIMES-R"/>
              </a:rPr>
              <a:t>menyebutkan</a:t>
            </a:r>
            <a:r>
              <a:rPr lang="en-ID" dirty="0">
                <a:latin typeface="AdvGTIMES-R"/>
              </a:rPr>
              <a:t> </a:t>
            </a:r>
            <a:r>
              <a:rPr lang="en-ID" dirty="0" err="1">
                <a:latin typeface="AdvGTIMES-R"/>
              </a:rPr>
              <a:t>bahwa</a:t>
            </a:r>
            <a:r>
              <a:rPr lang="en-ID" dirty="0">
                <a:latin typeface="AdvGTIMES-R"/>
              </a:rPr>
              <a:t> operator yang </a:t>
            </a:r>
            <a:r>
              <a:rPr lang="en-ID" dirty="0" err="1">
                <a:latin typeface="AdvGTIMES-R"/>
              </a:rPr>
              <a:t>didefinisikan</a:t>
            </a:r>
            <a:r>
              <a:rPr lang="en-ID" dirty="0">
                <a:latin typeface="AdvGTIMES-R"/>
              </a:rPr>
              <a:t> di </a:t>
            </a:r>
            <a:r>
              <a:rPr lang="en-ID" dirty="0" err="1">
                <a:latin typeface="AdvGTIMES-R"/>
              </a:rPr>
              <a:t>atas</a:t>
            </a:r>
            <a:r>
              <a:rPr lang="en-ID" dirty="0">
                <a:latin typeface="AdvGTIMES-R"/>
              </a:rPr>
              <a:t> </a:t>
            </a:r>
            <a:r>
              <a:rPr lang="en-ID" dirty="0" err="1">
                <a:latin typeface="AdvGTIMES-R"/>
              </a:rPr>
              <a:t>adalah</a:t>
            </a:r>
            <a:r>
              <a:rPr lang="en-ID" dirty="0">
                <a:latin typeface="AdvGTIMES-R"/>
              </a:rPr>
              <a:t> </a:t>
            </a:r>
            <a:r>
              <a:rPr lang="en-ID" dirty="0" err="1">
                <a:latin typeface="AdvGTIMES-R"/>
              </a:rPr>
              <a:t>tipe</a:t>
            </a:r>
            <a:r>
              <a:rPr lang="en-ID" dirty="0">
                <a:latin typeface="AdvGTIMES-R"/>
              </a:rPr>
              <a:t> yang paling </a:t>
            </a:r>
            <a:r>
              <a:rPr lang="en-ID" dirty="0" err="1">
                <a:latin typeface="AdvGTIMES-R"/>
              </a:rPr>
              <a:t>sederhana</a:t>
            </a:r>
            <a:r>
              <a:rPr lang="en-ID" dirty="0">
                <a:latin typeface="AdvGTIMES-R"/>
              </a:rPr>
              <a:t>. </a:t>
            </a:r>
            <a:r>
              <a:rPr lang="en-ID" dirty="0" err="1">
                <a:latin typeface="AdvGTIMES-R"/>
              </a:rPr>
              <a:t>Dalam</a:t>
            </a:r>
            <a:r>
              <a:rPr lang="en-ID" dirty="0">
                <a:latin typeface="AdvGTIMES-R"/>
              </a:rPr>
              <a:t> </a:t>
            </a:r>
            <a:r>
              <a:rPr lang="en-ID" dirty="0" err="1">
                <a:latin typeface="AdvGTIMES-R"/>
              </a:rPr>
              <a:t>prakteknya</a:t>
            </a:r>
            <a:r>
              <a:rPr lang="en-ID" dirty="0">
                <a:latin typeface="AdvGTIMES-R"/>
              </a:rPr>
              <a:t>, operator yang </a:t>
            </a:r>
            <a:r>
              <a:rPr lang="en-ID" dirty="0" err="1">
                <a:latin typeface="AdvGTIMES-R"/>
              </a:rPr>
              <a:t>lebih</a:t>
            </a:r>
            <a:r>
              <a:rPr lang="en-ID" dirty="0">
                <a:latin typeface="AdvGTIMES-R"/>
              </a:rPr>
              <a:t> </a:t>
            </a:r>
            <a:r>
              <a:rPr lang="en-ID" dirty="0" err="1">
                <a:latin typeface="AdvGTIMES-R"/>
              </a:rPr>
              <a:t>canggih</a:t>
            </a:r>
            <a:r>
              <a:rPr lang="en-ID" dirty="0">
                <a:latin typeface="AdvGTIMES-R"/>
              </a:rPr>
              <a:t> </a:t>
            </a:r>
            <a:r>
              <a:rPr lang="en-ID" dirty="0" err="1">
                <a:latin typeface="AdvGTIMES-R"/>
              </a:rPr>
              <a:t>dikembangkan</a:t>
            </a:r>
            <a:r>
              <a:rPr lang="en-ID" dirty="0">
                <a:latin typeface="AdvGTIMES-R"/>
              </a:rPr>
              <a:t> </a:t>
            </a:r>
            <a:r>
              <a:rPr lang="en-ID" dirty="0" err="1">
                <a:latin typeface="AdvGTIMES-R"/>
              </a:rPr>
              <a:t>untuk</a:t>
            </a:r>
            <a:r>
              <a:rPr lang="en-ID" dirty="0">
                <a:latin typeface="AdvGTIMES-R"/>
              </a:rPr>
              <a:t> </a:t>
            </a:r>
            <a:r>
              <a:rPr lang="en-ID" dirty="0" err="1">
                <a:latin typeface="AdvGTIMES-R"/>
              </a:rPr>
              <a:t>meningkatkan</a:t>
            </a:r>
            <a:r>
              <a:rPr lang="en-ID" dirty="0">
                <a:latin typeface="AdvGTIMES-R"/>
              </a:rPr>
              <a:t> </a:t>
            </a:r>
            <a:r>
              <a:rPr lang="en-ID" dirty="0" err="1">
                <a:latin typeface="AdvGTIMES-R"/>
              </a:rPr>
              <a:t>kinerja</a:t>
            </a:r>
            <a:r>
              <a:rPr lang="en-ID" dirty="0">
                <a:latin typeface="AdvGTIMES-R"/>
              </a:rPr>
              <a:t> GA. </a:t>
            </a:r>
            <a:r>
              <a:rPr lang="en-ID" dirty="0" err="1">
                <a:latin typeface="AdvGTIMES-R"/>
              </a:rPr>
              <a:t>Saat</a:t>
            </a:r>
            <a:r>
              <a:rPr lang="en-ID" dirty="0">
                <a:latin typeface="AdvGTIMES-R"/>
              </a:rPr>
              <a:t> </a:t>
            </a:r>
            <a:r>
              <a:rPr lang="en-ID" dirty="0" err="1">
                <a:latin typeface="AdvGTIMES-R"/>
              </a:rPr>
              <a:t>ini</a:t>
            </a:r>
            <a:r>
              <a:rPr lang="en-ID" dirty="0">
                <a:latin typeface="AdvGTIMES-R"/>
              </a:rPr>
              <a:t>, GA </a:t>
            </a:r>
            <a:r>
              <a:rPr lang="en-ID" dirty="0" err="1">
                <a:latin typeface="AdvGTIMES-R"/>
              </a:rPr>
              <a:t>telah</a:t>
            </a:r>
            <a:r>
              <a:rPr lang="en-ID" dirty="0">
                <a:latin typeface="AdvGTIMES-R"/>
              </a:rPr>
              <a:t> </a:t>
            </a:r>
            <a:r>
              <a:rPr lang="en-ID" dirty="0" err="1">
                <a:latin typeface="AdvGTIMES-R"/>
              </a:rPr>
              <a:t>mendapat</a:t>
            </a:r>
            <a:r>
              <a:rPr lang="en-ID" dirty="0">
                <a:latin typeface="AdvGTIMES-R"/>
              </a:rPr>
              <a:t> </a:t>
            </a:r>
            <a:r>
              <a:rPr lang="en-ID" dirty="0" err="1">
                <a:latin typeface="AdvGTIMES-R"/>
              </a:rPr>
              <a:t>perhatian</a:t>
            </a:r>
            <a:r>
              <a:rPr lang="en-ID" dirty="0">
                <a:latin typeface="AdvGTIMES-R"/>
              </a:rPr>
              <a:t> </a:t>
            </a:r>
            <a:r>
              <a:rPr lang="en-ID" dirty="0" err="1">
                <a:latin typeface="AdvGTIMES-R"/>
              </a:rPr>
              <a:t>luas</a:t>
            </a:r>
            <a:r>
              <a:rPr lang="en-ID" dirty="0">
                <a:latin typeface="AdvGTIMES-R"/>
              </a:rPr>
              <a:t> </a:t>
            </a:r>
            <a:r>
              <a:rPr lang="en-ID" dirty="0" err="1">
                <a:latin typeface="AdvGTIMES-R"/>
              </a:rPr>
              <a:t>dalam</a:t>
            </a:r>
            <a:r>
              <a:rPr lang="en-ID" dirty="0">
                <a:latin typeface="AdvGTIMES-R"/>
              </a:rPr>
              <a:t> </a:t>
            </a:r>
            <a:r>
              <a:rPr lang="en-ID" dirty="0" err="1">
                <a:latin typeface="AdvGTIMES-R"/>
              </a:rPr>
              <a:t>literatur</a:t>
            </a:r>
            <a:r>
              <a:rPr lang="en-ID" dirty="0">
                <a:latin typeface="AdvGTIMES-R"/>
              </a:rPr>
              <a:t> </a:t>
            </a:r>
            <a:r>
              <a:rPr lang="en-ID" dirty="0" err="1">
                <a:latin typeface="AdvGTIMES-R"/>
              </a:rPr>
              <a:t>sistem</a:t>
            </a:r>
            <a:r>
              <a:rPr lang="en-ID" dirty="0">
                <a:latin typeface="AdvGTIMES-R"/>
              </a:rPr>
              <a:t> </a:t>
            </a:r>
            <a:r>
              <a:rPr lang="en-ID" dirty="0" err="1">
                <a:latin typeface="AdvGTIMES-R"/>
              </a:rPr>
              <a:t>tenaga</a:t>
            </a:r>
            <a:r>
              <a:rPr lang="en-ID" dirty="0">
                <a:latin typeface="AdvGTIMES-R"/>
              </a:rPr>
              <a:t>.</a:t>
            </a:r>
            <a:endParaRPr lang="en-US" dirty="0"/>
          </a:p>
        </p:txBody>
      </p:sp>
      <p:sp>
        <p:nvSpPr>
          <p:cNvPr id="5" name="Date Placeholder 4"/>
          <p:cNvSpPr>
            <a:spLocks noGrp="1"/>
          </p:cNvSpPr>
          <p:nvPr>
            <p:ph type="dt" sz="half" idx="10"/>
          </p:nvPr>
        </p:nvSpPr>
        <p:spPr/>
        <p:txBody>
          <a:bodyPr/>
          <a:lstStyle/>
          <a:p>
            <a:fld id="{145BF727-67A7-429B-A31B-815533E582F2}" type="datetime9">
              <a:rPr lang="en-US" smtClean="0"/>
              <a:t>10/18/2017 1:14:56 PM</a:t>
            </a:fld>
            <a:endParaRPr lang="en-US"/>
          </a:p>
        </p:txBody>
      </p:sp>
      <p:sp>
        <p:nvSpPr>
          <p:cNvPr id="6" name="Slide Number Placeholder 5"/>
          <p:cNvSpPr>
            <a:spLocks noGrp="1"/>
          </p:cNvSpPr>
          <p:nvPr>
            <p:ph type="sldNum" sz="quarter" idx="12"/>
          </p:nvPr>
        </p:nvSpPr>
        <p:spPr/>
        <p:txBody>
          <a:bodyPr/>
          <a:lstStyle/>
          <a:p>
            <a:fld id="{C7448EEC-1D14-4DD9-B8EB-772171F61A1D}" type="slidenum">
              <a:rPr lang="en-US" smtClean="0"/>
              <a:t>54</a:t>
            </a:fld>
            <a:endParaRPr lang="en-US"/>
          </a:p>
        </p:txBody>
      </p:sp>
    </p:spTree>
    <p:extLst>
      <p:ext uri="{BB962C8B-B14F-4D97-AF65-F5344CB8AC3E}">
        <p14:creationId xmlns:p14="http://schemas.microsoft.com/office/powerpoint/2010/main" val="7354834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816" y="226814"/>
            <a:ext cx="3392404" cy="400110"/>
          </a:xfrm>
          <a:prstGeom prst="rect">
            <a:avLst/>
          </a:prstGeom>
        </p:spPr>
        <p:txBody>
          <a:bodyPr wrap="none">
            <a:spAutoFit/>
          </a:bodyPr>
          <a:lstStyle/>
          <a:p>
            <a:r>
              <a:rPr lang="id-ID" sz="2000" b="1" dirty="0">
                <a:latin typeface="AdvGTIMES-R"/>
              </a:rPr>
              <a:t>2.3.2.2 Simulasi Annealing</a:t>
            </a:r>
            <a:endParaRPr lang="en-US" sz="2000" b="1" dirty="0">
              <a:latin typeface="AdvGTIMES-R"/>
            </a:endParaRPr>
          </a:p>
        </p:txBody>
      </p:sp>
      <p:sp>
        <p:nvSpPr>
          <p:cNvPr id="3" name="Rectangle 2"/>
          <p:cNvSpPr/>
          <p:nvPr/>
        </p:nvSpPr>
        <p:spPr>
          <a:xfrm>
            <a:off x="539496" y="612648"/>
            <a:ext cx="8677656" cy="1754326"/>
          </a:xfrm>
          <a:prstGeom prst="rect">
            <a:avLst/>
          </a:prstGeom>
        </p:spPr>
        <p:txBody>
          <a:bodyPr wrap="square">
            <a:spAutoFit/>
          </a:bodyPr>
          <a:lstStyle/>
          <a:p>
            <a:r>
              <a:rPr lang="id-ID" dirty="0">
                <a:latin typeface="AdvGTIMES-R"/>
              </a:rPr>
              <a:t>Simulated Annealing adalah algoritma yang fleksibel dalam menangani masalah optimasi kombinatorial. Ini dapat diterapkan pada masalah kompleks, yang melibatkan fungsi nondifferentiable, discontinuous dan non-convex. Annealing adalah proses alami untuk mendinginkan bahan cair; dari suhu tinggi Jika proses pendinginan dilakukan di bawah kondisi ekuilibrium termal, hasil anil dalam pembentukan kristal.</a:t>
            </a:r>
            <a:endParaRPr lang="en-US" dirty="0">
              <a:latin typeface="AdvGTIMES-R"/>
            </a:endParaRPr>
          </a:p>
        </p:txBody>
      </p:sp>
      <p:sp>
        <p:nvSpPr>
          <p:cNvPr id="4" name="Rectangle 3"/>
          <p:cNvSpPr/>
          <p:nvPr/>
        </p:nvSpPr>
        <p:spPr>
          <a:xfrm>
            <a:off x="539496" y="2383476"/>
            <a:ext cx="8677656" cy="1754326"/>
          </a:xfrm>
          <a:prstGeom prst="rect">
            <a:avLst/>
          </a:prstGeom>
        </p:spPr>
        <p:txBody>
          <a:bodyPr wrap="square">
            <a:spAutoFit/>
          </a:bodyPr>
          <a:lstStyle/>
          <a:p>
            <a:r>
              <a:rPr lang="id-ID" dirty="0">
                <a:latin typeface="AdvGTIMES-R"/>
              </a:rPr>
              <a:t>Pembentukan kristal sempurna setara dengan keadaan energi minimum. Pada tahun 1980an, prinsip-prinsip yang disebut di atas pertama kali muncul sebagai algoritma untuk memecahkan masalah optimasi. Telah dicatat bahwa korespondensi dapat didefinisikan antara keadaan fisik suatu masalah dan ruang solusi dari masalah optimasi. Energi bebas dari masalah ini mungkin sesuai dengan fungsi objektif dari masalah optimasi.</a:t>
            </a:r>
            <a:endParaRPr lang="en-US" dirty="0">
              <a:latin typeface="AdvGTIMES-R"/>
            </a:endParaRPr>
          </a:p>
        </p:txBody>
      </p:sp>
      <p:sp>
        <p:nvSpPr>
          <p:cNvPr id="5" name="Date Placeholder 4"/>
          <p:cNvSpPr>
            <a:spLocks noGrp="1"/>
          </p:cNvSpPr>
          <p:nvPr>
            <p:ph type="dt" sz="half" idx="10"/>
          </p:nvPr>
        </p:nvSpPr>
        <p:spPr/>
        <p:txBody>
          <a:bodyPr/>
          <a:lstStyle/>
          <a:p>
            <a:fld id="{AC6CACCC-7044-41C3-8645-854CA4C418F7}" type="datetime9">
              <a:rPr lang="en-US" smtClean="0"/>
              <a:t>10/18/2017 1:14:56 PM</a:t>
            </a:fld>
            <a:endParaRPr lang="en-US"/>
          </a:p>
        </p:txBody>
      </p:sp>
      <p:sp>
        <p:nvSpPr>
          <p:cNvPr id="6" name="Slide Number Placeholder 5"/>
          <p:cNvSpPr>
            <a:spLocks noGrp="1"/>
          </p:cNvSpPr>
          <p:nvPr>
            <p:ph type="sldNum" sz="quarter" idx="12"/>
          </p:nvPr>
        </p:nvSpPr>
        <p:spPr/>
        <p:txBody>
          <a:bodyPr/>
          <a:lstStyle/>
          <a:p>
            <a:fld id="{C7448EEC-1D14-4DD9-B8EB-772171F61A1D}" type="slidenum">
              <a:rPr lang="en-US" smtClean="0"/>
              <a:t>55</a:t>
            </a:fld>
            <a:endParaRPr lang="en-US"/>
          </a:p>
        </p:txBody>
      </p:sp>
      <p:sp>
        <p:nvSpPr>
          <p:cNvPr id="7" name="Rectangle 6"/>
          <p:cNvSpPr/>
          <p:nvPr/>
        </p:nvSpPr>
        <p:spPr>
          <a:xfrm>
            <a:off x="539496" y="4320647"/>
            <a:ext cx="8677656" cy="646331"/>
          </a:xfrm>
          <a:prstGeom prst="rect">
            <a:avLst/>
          </a:prstGeom>
        </p:spPr>
        <p:txBody>
          <a:bodyPr wrap="square">
            <a:spAutoFit/>
          </a:bodyPr>
          <a:lstStyle/>
          <a:p>
            <a:r>
              <a:rPr lang="id-ID" dirty="0">
                <a:latin typeface="AdvGTIMES-R"/>
              </a:rPr>
              <a:t>Sebelum melangkah lebih jauh, pertama kita harus membahas algoritma Metropolis </a:t>
            </a:r>
            <a:r>
              <a:rPr lang="id-ID" dirty="0" smtClean="0">
                <a:latin typeface="AdvGTIMES-R"/>
              </a:rPr>
              <a:t>sebagai</a:t>
            </a:r>
            <a:r>
              <a:rPr lang="en-ID" dirty="0" smtClean="0">
                <a:latin typeface="AdvGTIMES-R"/>
              </a:rPr>
              <a:t> </a:t>
            </a:r>
            <a:r>
              <a:rPr lang="id-ID" dirty="0" smtClean="0">
                <a:latin typeface="AdvGTIMES-R"/>
              </a:rPr>
              <a:t>dasar </a:t>
            </a:r>
            <a:r>
              <a:rPr lang="id-ID" dirty="0">
                <a:latin typeface="AdvGTIMES-R"/>
              </a:rPr>
              <a:t>algoritma SA.</a:t>
            </a:r>
            <a:endParaRPr lang="en-US" dirty="0">
              <a:latin typeface="AdvGTIMES-R"/>
            </a:endParaRPr>
          </a:p>
        </p:txBody>
      </p:sp>
    </p:spTree>
    <p:extLst>
      <p:ext uri="{BB962C8B-B14F-4D97-AF65-F5344CB8AC3E}">
        <p14:creationId xmlns:p14="http://schemas.microsoft.com/office/powerpoint/2010/main" val="42799300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E1F122-202B-4E48-910F-03A67D9DFB6A}" type="datetime9">
              <a:rPr lang="en-US" smtClean="0"/>
              <a:t>10/18/2017 1:14:56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56</a:t>
            </a:fld>
            <a:endParaRPr lang="en-US"/>
          </a:p>
        </p:txBody>
      </p:sp>
      <p:sp>
        <p:nvSpPr>
          <p:cNvPr id="4" name="Rectangle 3"/>
          <p:cNvSpPr/>
          <p:nvPr/>
        </p:nvSpPr>
        <p:spPr>
          <a:xfrm>
            <a:off x="528828" y="302181"/>
            <a:ext cx="8770620" cy="3139321"/>
          </a:xfrm>
          <a:prstGeom prst="rect">
            <a:avLst/>
          </a:prstGeom>
        </p:spPr>
        <p:txBody>
          <a:bodyPr wrap="square">
            <a:spAutoFit/>
          </a:bodyPr>
          <a:lstStyle/>
          <a:p>
            <a:pPr marL="285750" indent="-285750">
              <a:buFont typeface="Arial" panose="020B0604020202020204" pitchFamily="34" charset="0"/>
              <a:buChar char="•"/>
            </a:pPr>
            <a:r>
              <a:rPr lang="id-ID" dirty="0">
                <a:latin typeface="AdvGTIMES-R"/>
              </a:rPr>
              <a:t>Algoritma Metropolis Partikel yang membentuk material memiliki tingkat energi yang berbeda, sesuai dengan distribusi probabilitas dan berdasarkan suhu mereka (T). Algoritma Metropolis bekerja berdasarkan prinsip menghasilkan negara baru Sj; dari keadaan semula Si; dengan energi Ei. Keadaan baru ini dihasilkan oleh sebuah mekanisme, yang terdiri dari perturbasi kecil di negara bagian semula. Perturbasi sebenarnya diperoleh dengan memindahkan salah satu partikel yang dipilih dengan metode Monte </a:t>
            </a:r>
            <a:r>
              <a:rPr lang="id-ID" dirty="0" smtClean="0">
                <a:latin typeface="AdvGTIMES-R"/>
              </a:rPr>
              <a:t>Carlo</a:t>
            </a:r>
            <a:r>
              <a:rPr lang="en-ID" dirty="0" smtClean="0">
                <a:latin typeface="AdvGTIMES-R"/>
              </a:rPr>
              <a:t>. </a:t>
            </a:r>
            <a:r>
              <a:rPr lang="id-ID" dirty="0" smtClean="0">
                <a:latin typeface="AdvGTIMES-R"/>
              </a:rPr>
              <a:t>Untuk </a:t>
            </a:r>
            <a:r>
              <a:rPr lang="id-ID" dirty="0">
                <a:latin typeface="AdvGTIMES-R"/>
              </a:rPr>
              <a:t>energi negara baru, Ej (ditemukan secara probabilistik), selisih Ej </a:t>
            </a:r>
            <a:r>
              <a:rPr lang="id-ID" dirty="0" smtClean="0">
                <a:latin typeface="AdvGTIMES-R"/>
              </a:rPr>
              <a:t>– Ei</a:t>
            </a:r>
            <a:r>
              <a:rPr lang="en-ID" dirty="0" smtClean="0">
                <a:latin typeface="AdvGTIMES-R"/>
              </a:rPr>
              <a:t> </a:t>
            </a:r>
            <a:r>
              <a:rPr lang="id-ID" dirty="0" smtClean="0">
                <a:latin typeface="AdvGTIMES-R"/>
              </a:rPr>
              <a:t>diperiksa </a:t>
            </a:r>
            <a:r>
              <a:rPr lang="id-ID" dirty="0">
                <a:latin typeface="AdvGTIMES-R"/>
              </a:rPr>
              <a:t>kurang dari atau sama dengan nol untuk menerima keadaan baru Sj</a:t>
            </a:r>
            <a:r>
              <a:rPr lang="id-ID" dirty="0" smtClean="0">
                <a:latin typeface="AdvGTIMES-R"/>
              </a:rPr>
              <a:t>.</a:t>
            </a:r>
            <a:r>
              <a:rPr lang="en-ID" dirty="0" smtClean="0">
                <a:latin typeface="AdvGTIMES-R"/>
              </a:rPr>
              <a:t> </a:t>
            </a:r>
            <a:r>
              <a:rPr lang="id-ID" dirty="0" smtClean="0">
                <a:latin typeface="AdvGTIMES-R"/>
              </a:rPr>
              <a:t>Jika </a:t>
            </a:r>
            <a:r>
              <a:rPr lang="id-ID" dirty="0">
                <a:latin typeface="AdvGTIMES-R"/>
              </a:rPr>
              <a:t>perbedaan ini positif, tetap Sj diterima; tapi dengan probabilitas yang diberikan oleh</a:t>
            </a:r>
            <a:endParaRPr lang="en-US" dirty="0">
              <a:latin typeface="AdvGTIMES-R"/>
            </a:endParaRPr>
          </a:p>
          <a:p>
            <a:endParaRPr lang="en-US" dirty="0">
              <a:latin typeface="AdvGTIMES-R"/>
            </a:endParaRPr>
          </a:p>
        </p:txBody>
      </p:sp>
      <p:pic>
        <p:nvPicPr>
          <p:cNvPr id="6" name="Picture 5"/>
          <p:cNvPicPr>
            <a:picLocks noChangeAspect="1"/>
          </p:cNvPicPr>
          <p:nvPr/>
        </p:nvPicPr>
        <p:blipFill>
          <a:blip r:embed="rId2"/>
          <a:stretch>
            <a:fillRect/>
          </a:stretch>
        </p:blipFill>
        <p:spPr>
          <a:xfrm>
            <a:off x="2107777" y="3239714"/>
            <a:ext cx="6105675" cy="502023"/>
          </a:xfrm>
          <a:prstGeom prst="rect">
            <a:avLst/>
          </a:prstGeom>
        </p:spPr>
      </p:pic>
      <p:sp>
        <p:nvSpPr>
          <p:cNvPr id="7" name="Rectangle 6"/>
          <p:cNvSpPr/>
          <p:nvPr/>
        </p:nvSpPr>
        <p:spPr>
          <a:xfrm>
            <a:off x="859536" y="3962738"/>
            <a:ext cx="8455474" cy="923330"/>
          </a:xfrm>
          <a:prstGeom prst="rect">
            <a:avLst/>
          </a:prstGeom>
        </p:spPr>
        <p:txBody>
          <a:bodyPr wrap="square">
            <a:spAutoFit/>
          </a:bodyPr>
          <a:lstStyle/>
          <a:p>
            <a:r>
              <a:rPr lang="id-ID" dirty="0">
                <a:latin typeface="AdvGTIMES-R"/>
              </a:rPr>
              <a:t>dimana T adalah suhu material dan kB adalah konstanta Boltzmann. </a:t>
            </a:r>
            <a:r>
              <a:rPr lang="id-ID" dirty="0" smtClean="0">
                <a:latin typeface="AdvGTIMES-R"/>
              </a:rPr>
              <a:t>Itu</a:t>
            </a:r>
            <a:r>
              <a:rPr lang="en-ID" dirty="0" smtClean="0">
                <a:latin typeface="AdvGTIMES-R"/>
              </a:rPr>
              <a:t> </a:t>
            </a:r>
            <a:r>
              <a:rPr lang="id-ID" dirty="0" smtClean="0">
                <a:latin typeface="AdvGTIMES-R"/>
              </a:rPr>
              <a:t>Proses </a:t>
            </a:r>
            <a:r>
              <a:rPr lang="id-ID" dirty="0">
                <a:latin typeface="AdvGTIMES-R"/>
              </a:rPr>
              <a:t>yang diberikan di atas biasanya membutuhkan sejumlah besar transisi status di </a:t>
            </a:r>
            <a:r>
              <a:rPr lang="id-ID" dirty="0" smtClean="0">
                <a:latin typeface="AdvGTIMES-R"/>
              </a:rPr>
              <a:t>Indonesia</a:t>
            </a:r>
            <a:r>
              <a:rPr lang="en-ID" dirty="0" smtClean="0">
                <a:latin typeface="AdvGTIMES-R"/>
              </a:rPr>
              <a:t> </a:t>
            </a:r>
            <a:r>
              <a:rPr lang="id-ID" dirty="0" smtClean="0">
                <a:latin typeface="AdvGTIMES-R"/>
              </a:rPr>
              <a:t>mencapai </a:t>
            </a:r>
            <a:r>
              <a:rPr lang="id-ID" dirty="0">
                <a:latin typeface="AdvGTIMES-R"/>
              </a:rPr>
              <a:t>negara dengan tingkat energi terendah.</a:t>
            </a:r>
            <a:endParaRPr lang="en-US" dirty="0">
              <a:latin typeface="AdvGTIMES-R"/>
            </a:endParaRPr>
          </a:p>
        </p:txBody>
      </p:sp>
      <p:sp>
        <p:nvSpPr>
          <p:cNvPr id="8" name="Rectangle 7"/>
          <p:cNvSpPr/>
          <p:nvPr/>
        </p:nvSpPr>
        <p:spPr>
          <a:xfrm>
            <a:off x="528828" y="4944307"/>
            <a:ext cx="8770620" cy="923330"/>
          </a:xfrm>
          <a:prstGeom prst="rect">
            <a:avLst/>
          </a:prstGeom>
        </p:spPr>
        <p:txBody>
          <a:bodyPr wrap="square">
            <a:spAutoFit/>
          </a:bodyPr>
          <a:lstStyle/>
          <a:p>
            <a:r>
              <a:rPr lang="id-ID" dirty="0">
                <a:latin typeface="AdvGTIMES-R"/>
              </a:rPr>
              <a:t>Prinsip-prinsip di atas diikuti dalam memecahkan masalah optimasi. SA</a:t>
            </a:r>
            <a:br>
              <a:rPr lang="id-ID" dirty="0">
                <a:latin typeface="AdvGTIMES-R"/>
              </a:rPr>
            </a:br>
            <a:r>
              <a:rPr lang="id-ID" dirty="0">
                <a:latin typeface="AdvGTIMES-R"/>
              </a:rPr>
              <a:t>Pada dasarnya terdiri dari dua mekanisme utama. Salah satunya adalah generasi </a:t>
            </a:r>
            <a:r>
              <a:rPr lang="id-ID" dirty="0" smtClean="0">
                <a:latin typeface="AdvGTIMES-R"/>
              </a:rPr>
              <a:t>alternative</a:t>
            </a:r>
            <a:r>
              <a:rPr lang="en-ID" dirty="0" smtClean="0">
                <a:latin typeface="AdvGTIMES-R"/>
              </a:rPr>
              <a:t> </a:t>
            </a:r>
            <a:r>
              <a:rPr lang="id-ID" dirty="0" smtClean="0">
                <a:latin typeface="AdvGTIMES-R"/>
              </a:rPr>
              <a:t>(</a:t>
            </a:r>
            <a:r>
              <a:rPr lang="id-ID" dirty="0">
                <a:latin typeface="AdvGTIMES-R"/>
              </a:rPr>
              <a:t>negara bagian) dan yang lainnya adalah peraturan penerimaan.</a:t>
            </a:r>
            <a:endParaRPr lang="en-US" dirty="0">
              <a:latin typeface="AdvGTIMES-R"/>
            </a:endParaRPr>
          </a:p>
        </p:txBody>
      </p:sp>
    </p:spTree>
    <p:extLst>
      <p:ext uri="{BB962C8B-B14F-4D97-AF65-F5344CB8AC3E}">
        <p14:creationId xmlns:p14="http://schemas.microsoft.com/office/powerpoint/2010/main" val="26807999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789283-7613-4227-91D0-8BB293C38080}" type="datetime9">
              <a:rPr lang="en-US" smtClean="0"/>
              <a:t>10/18/2017 1:14:56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57</a:t>
            </a:fld>
            <a:endParaRPr lang="en-US"/>
          </a:p>
        </p:txBody>
      </p:sp>
      <p:sp>
        <p:nvSpPr>
          <p:cNvPr id="4" name="Rectangle 3"/>
          <p:cNvSpPr/>
          <p:nvPr/>
        </p:nvSpPr>
        <p:spPr>
          <a:xfrm>
            <a:off x="576072" y="335846"/>
            <a:ext cx="8997696" cy="2585323"/>
          </a:xfrm>
          <a:prstGeom prst="rect">
            <a:avLst/>
          </a:prstGeom>
        </p:spPr>
        <p:txBody>
          <a:bodyPr wrap="square">
            <a:spAutoFit/>
          </a:bodyPr>
          <a:lstStyle/>
          <a:p>
            <a:r>
              <a:rPr lang="id-ID" dirty="0">
                <a:latin typeface="AdvGTIMES-R"/>
              </a:rPr>
              <a:t>Awalnya, untuk suhu tertentu T0, urutan konfigurasi dihasilkan (N0). Konfigurasi awal Si kemudian dipilih. Tk adalah parameter kontrol. Awalnya T berukuran besar; kemudian dikurangi berdasarkan jadwal pendinginan. Kriteria penerimaan seperti yang dibahas dalam algoritma Metropolis.</a:t>
            </a:r>
            <a:br>
              <a:rPr lang="id-ID" dirty="0">
                <a:latin typeface="AdvGTIMES-R"/>
              </a:rPr>
            </a:br>
            <a:r>
              <a:rPr lang="id-ID" dirty="0">
                <a:latin typeface="AdvGTIMES-R"/>
              </a:rPr>
              <a:t>Suhu awal T0, jumlah transisi yang dilakukan pada setiap tingkat suhu (Nk), suhu akhir, Tf (sebagai kriteria penghentian) dan urutan pendinginan (diberikan oleh Tk + 1 = g (Tk) Tk; dimana g (Tk) adalah sebuah fungsi yang mengendalikan suhu), adalah empat parameter SA utama. Penentuan parameter yang tepat di atas telah mendapat perhatian dalam literatur.</a:t>
            </a:r>
            <a:endParaRPr lang="en-US" dirty="0">
              <a:latin typeface="AdvGTIMES-R"/>
            </a:endParaRPr>
          </a:p>
        </p:txBody>
      </p:sp>
      <p:sp>
        <p:nvSpPr>
          <p:cNvPr id="5" name="Rectangle 4"/>
          <p:cNvSpPr/>
          <p:nvPr/>
        </p:nvSpPr>
        <p:spPr>
          <a:xfrm>
            <a:off x="371677" y="3079742"/>
            <a:ext cx="2872902" cy="400110"/>
          </a:xfrm>
          <a:prstGeom prst="rect">
            <a:avLst/>
          </a:prstGeom>
        </p:spPr>
        <p:txBody>
          <a:bodyPr wrap="none">
            <a:spAutoFit/>
          </a:bodyPr>
          <a:lstStyle/>
          <a:p>
            <a:r>
              <a:rPr lang="id-ID" sz="2000" b="1" dirty="0">
                <a:latin typeface="AdvGTIMES-R"/>
              </a:rPr>
              <a:t>2.3.2.3 Partikel Swarm</a:t>
            </a:r>
            <a:endParaRPr lang="en-US" sz="2000" b="1" dirty="0">
              <a:latin typeface="AdvGTIMES-R"/>
            </a:endParaRPr>
          </a:p>
        </p:txBody>
      </p:sp>
      <p:sp>
        <p:nvSpPr>
          <p:cNvPr id="6" name="Rectangle 5"/>
          <p:cNvSpPr/>
          <p:nvPr/>
        </p:nvSpPr>
        <p:spPr>
          <a:xfrm>
            <a:off x="576072" y="3607647"/>
            <a:ext cx="8997696" cy="1200329"/>
          </a:xfrm>
          <a:prstGeom prst="rect">
            <a:avLst/>
          </a:prstGeom>
        </p:spPr>
        <p:txBody>
          <a:bodyPr wrap="square">
            <a:spAutoFit/>
          </a:bodyPr>
          <a:lstStyle/>
          <a:p>
            <a:r>
              <a:rPr lang="id-ID" dirty="0">
                <a:latin typeface="AdvGTIMES-R"/>
              </a:rPr>
              <a:t>Beberapa makhluk hidup seperti ikan dan burung berperilaku sebagai kawanan. Setiap </a:t>
            </a:r>
            <a:r>
              <a:rPr lang="id-ID" dirty="0" smtClean="0">
                <a:latin typeface="AdvGTIMES-R"/>
              </a:rPr>
              <a:t>individu</a:t>
            </a:r>
            <a:r>
              <a:rPr lang="en-ID" dirty="0" smtClean="0">
                <a:latin typeface="AdvGTIMES-R"/>
              </a:rPr>
              <a:t> </a:t>
            </a:r>
            <a:r>
              <a:rPr lang="id-ID" dirty="0" smtClean="0">
                <a:latin typeface="AdvGTIMES-R"/>
              </a:rPr>
              <a:t>mengkoordinasikan </a:t>
            </a:r>
            <a:r>
              <a:rPr lang="id-ID" dirty="0">
                <a:latin typeface="AdvGTIMES-R"/>
              </a:rPr>
              <a:t>gerakannya dengan yang lain sedemikian rupa sehingga tidak bertabrakan dengan yang lain, bergerak menuju tujuan dan bergerak ke pusat kelompok (swarm).</a:t>
            </a:r>
            <a:endParaRPr lang="en-US" dirty="0">
              <a:latin typeface="AdvGTIMES-R"/>
            </a:endParaRPr>
          </a:p>
        </p:txBody>
      </p:sp>
      <p:sp>
        <p:nvSpPr>
          <p:cNvPr id="7" name="Rectangle 6"/>
          <p:cNvSpPr/>
          <p:nvPr/>
        </p:nvSpPr>
        <p:spPr>
          <a:xfrm>
            <a:off x="576072" y="4818022"/>
            <a:ext cx="8851392" cy="1200329"/>
          </a:xfrm>
          <a:prstGeom prst="rect">
            <a:avLst/>
          </a:prstGeom>
        </p:spPr>
        <p:txBody>
          <a:bodyPr wrap="square">
            <a:spAutoFit/>
          </a:bodyPr>
          <a:lstStyle/>
          <a:p>
            <a:r>
              <a:rPr lang="id-ID" dirty="0">
                <a:latin typeface="AdvGTIMES-R"/>
              </a:rPr>
              <a:t>Saat itu pertengahan tahun 1990an bahwa gagasan dasar PS dirumuskan sebagai algoritma pengoptimalan. Karakteristik masing-masing individu (agen yang disebut) ditunjukkan dalam ruang dua dimensi dengan posisinya (x dan y) dan vektor kecepatannya (vx dan </a:t>
            </a:r>
            <a:r>
              <a:rPr lang="id-ID" dirty="0" smtClean="0">
                <a:latin typeface="AdvGTIMES-R"/>
              </a:rPr>
              <a:t>vy). </a:t>
            </a:r>
            <a:endParaRPr lang="en-US" dirty="0">
              <a:latin typeface="AdvGTIMES-R"/>
            </a:endParaRPr>
          </a:p>
        </p:txBody>
      </p:sp>
    </p:spTree>
    <p:extLst>
      <p:ext uri="{BB962C8B-B14F-4D97-AF65-F5344CB8AC3E}">
        <p14:creationId xmlns:p14="http://schemas.microsoft.com/office/powerpoint/2010/main" val="1870242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2C743-9580-4E29-9A77-C8829585DF23}" type="datetime9">
              <a:rPr lang="en-US" smtClean="0"/>
              <a:t>10/18/2017 1:14:56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58</a:t>
            </a:fld>
            <a:endParaRPr lang="en-US"/>
          </a:p>
        </p:txBody>
      </p:sp>
      <p:sp>
        <p:nvSpPr>
          <p:cNvPr id="4" name="Rectangle 3"/>
          <p:cNvSpPr/>
          <p:nvPr/>
        </p:nvSpPr>
        <p:spPr>
          <a:xfrm>
            <a:off x="512064" y="995565"/>
            <a:ext cx="8514336" cy="1200329"/>
          </a:xfrm>
          <a:prstGeom prst="rect">
            <a:avLst/>
          </a:prstGeom>
        </p:spPr>
        <p:txBody>
          <a:bodyPr wrap="square">
            <a:spAutoFit/>
          </a:bodyPr>
          <a:lstStyle/>
          <a:p>
            <a:pPr marL="285750" indent="-285750">
              <a:buFont typeface="Arial" panose="020B0604020202020204" pitchFamily="34" charset="0"/>
              <a:buChar char="•"/>
            </a:pPr>
            <a:r>
              <a:rPr lang="id-ID" dirty="0">
                <a:latin typeface="AdvGTIMES-R"/>
              </a:rPr>
              <a:t>Nilai terbaik dari fungsi objektif yang telah dicapai sejauh ini (yang disebut pbest</a:t>
            </a:r>
            <a:r>
              <a:rPr lang="id-ID" dirty="0" smtClean="0">
                <a:latin typeface="AdvGTIMES-R"/>
              </a:rPr>
              <a:t>),</a:t>
            </a:r>
            <a:endParaRPr lang="en-ID" dirty="0" smtClean="0">
              <a:latin typeface="AdvGTIMES-R"/>
            </a:endParaRPr>
          </a:p>
          <a:p>
            <a:pPr marL="285750" indent="-285750">
              <a:buFont typeface="Arial" panose="020B0604020202020204" pitchFamily="34" charset="0"/>
              <a:buChar char="•"/>
            </a:pPr>
            <a:r>
              <a:rPr lang="id-ID" dirty="0" smtClean="0">
                <a:latin typeface="AdvGTIMES-R"/>
              </a:rPr>
              <a:t>Nilai </a:t>
            </a:r>
            <a:r>
              <a:rPr lang="id-ID" dirty="0">
                <a:latin typeface="AdvGTIMES-R"/>
              </a:rPr>
              <a:t>terbaik dari fungsi objektif yang telah dicapai agen lain sejauh ini (yang disebut gbest).</a:t>
            </a:r>
            <a:endParaRPr lang="en-US" dirty="0">
              <a:latin typeface="AdvGTIMES-R"/>
            </a:endParaRPr>
          </a:p>
        </p:txBody>
      </p:sp>
      <p:sp>
        <p:nvSpPr>
          <p:cNvPr id="5" name="Rectangle 4"/>
          <p:cNvSpPr/>
          <p:nvPr/>
        </p:nvSpPr>
        <p:spPr>
          <a:xfrm>
            <a:off x="387430" y="2255992"/>
            <a:ext cx="4762842" cy="369332"/>
          </a:xfrm>
          <a:prstGeom prst="rect">
            <a:avLst/>
          </a:prstGeom>
        </p:spPr>
        <p:txBody>
          <a:bodyPr wrap="none">
            <a:spAutoFit/>
          </a:bodyPr>
          <a:lstStyle/>
          <a:p>
            <a:r>
              <a:rPr lang="id-ID" dirty="0">
                <a:latin typeface="AdvGTIMES-R"/>
              </a:rPr>
              <a:t>Jadi, agen memodifikasi posisinya, mencatat</a:t>
            </a:r>
            <a:endParaRPr lang="en-US" dirty="0">
              <a:latin typeface="AdvGTIMES-R"/>
            </a:endParaRPr>
          </a:p>
        </p:txBody>
      </p:sp>
      <p:sp>
        <p:nvSpPr>
          <p:cNvPr id="6" name="Rectangle 5"/>
          <p:cNvSpPr/>
          <p:nvPr/>
        </p:nvSpPr>
        <p:spPr>
          <a:xfrm>
            <a:off x="512064" y="2679371"/>
            <a:ext cx="7335012" cy="923330"/>
          </a:xfrm>
          <a:prstGeom prst="rect">
            <a:avLst/>
          </a:prstGeom>
        </p:spPr>
        <p:txBody>
          <a:bodyPr wrap="square">
            <a:spAutoFit/>
          </a:bodyPr>
          <a:lstStyle/>
          <a:p>
            <a:pPr marL="285750" indent="-285750">
              <a:buFont typeface="Arial" panose="020B0604020202020204" pitchFamily="34" charset="0"/>
              <a:buChar char="•"/>
            </a:pPr>
            <a:r>
              <a:rPr lang="id-ID" dirty="0">
                <a:latin typeface="AdvGTIMES-R"/>
              </a:rPr>
              <a:t>Posisi saat ini</a:t>
            </a:r>
            <a:r>
              <a:rPr lang="id-ID" dirty="0" smtClean="0">
                <a:latin typeface="AdvGTIMES-R"/>
              </a:rPr>
              <a:t>,</a:t>
            </a:r>
            <a:r>
              <a:rPr lang="en-ID" dirty="0" smtClean="0">
                <a:latin typeface="AdvGTIMES-R"/>
              </a:rPr>
              <a:t> </a:t>
            </a:r>
          </a:p>
          <a:p>
            <a:pPr marL="285750" indent="-285750">
              <a:buFont typeface="Arial" panose="020B0604020202020204" pitchFamily="34" charset="0"/>
              <a:buChar char="•"/>
            </a:pPr>
            <a:r>
              <a:rPr lang="id-ID" dirty="0" smtClean="0">
                <a:latin typeface="AdvGTIMES-R"/>
              </a:rPr>
              <a:t>Kecepatan </a:t>
            </a:r>
            <a:r>
              <a:rPr lang="id-ID" dirty="0">
                <a:latin typeface="AdvGTIMES-R"/>
              </a:rPr>
              <a:t>saat ini</a:t>
            </a:r>
            <a:r>
              <a:rPr lang="id-ID" dirty="0" smtClean="0">
                <a:latin typeface="AdvGTIMES-R"/>
              </a:rPr>
              <a:t>,</a:t>
            </a:r>
            <a:r>
              <a:rPr lang="en-ID" dirty="0" smtClean="0">
                <a:latin typeface="AdvGTIMES-R"/>
              </a:rPr>
              <a:t> </a:t>
            </a:r>
          </a:p>
          <a:p>
            <a:pPr marL="285750" indent="-285750">
              <a:buFont typeface="Arial" panose="020B0604020202020204" pitchFamily="34" charset="0"/>
              <a:buChar char="•"/>
            </a:pPr>
            <a:r>
              <a:rPr lang="id-ID" dirty="0" smtClean="0">
                <a:latin typeface="AdvGTIMES-R"/>
              </a:rPr>
              <a:t>Jarak </a:t>
            </a:r>
            <a:r>
              <a:rPr lang="id-ID" dirty="0">
                <a:latin typeface="AdvGTIMES-R"/>
              </a:rPr>
              <a:t>antara posisi saat ini dengan pbest dan gbest.</a:t>
            </a:r>
            <a:endParaRPr lang="en-US" dirty="0">
              <a:latin typeface="AdvGTIMES-R"/>
            </a:endParaRPr>
          </a:p>
        </p:txBody>
      </p:sp>
      <p:sp>
        <p:nvSpPr>
          <p:cNvPr id="9" name="Rectangle 8"/>
          <p:cNvSpPr/>
          <p:nvPr/>
        </p:nvSpPr>
        <p:spPr>
          <a:xfrm>
            <a:off x="470916" y="289136"/>
            <a:ext cx="8951976" cy="646331"/>
          </a:xfrm>
          <a:prstGeom prst="rect">
            <a:avLst/>
          </a:prstGeom>
        </p:spPr>
        <p:txBody>
          <a:bodyPr wrap="square">
            <a:spAutoFit/>
          </a:bodyPr>
          <a:lstStyle/>
          <a:p>
            <a:r>
              <a:rPr lang="id-ID" dirty="0" smtClean="0">
                <a:latin typeface="AdvGTIMES-R"/>
              </a:rPr>
              <a:t>Setiap</a:t>
            </a:r>
            <a:r>
              <a:rPr lang="en-ID" dirty="0" smtClean="0">
                <a:latin typeface="AdvGTIMES-R"/>
              </a:rPr>
              <a:t> </a:t>
            </a:r>
            <a:r>
              <a:rPr lang="id-ID" dirty="0" smtClean="0">
                <a:latin typeface="AdvGTIMES-R"/>
              </a:rPr>
              <a:t>agen </a:t>
            </a:r>
            <a:r>
              <a:rPr lang="id-ID" dirty="0">
                <a:latin typeface="AdvGTIMES-R"/>
              </a:rPr>
              <a:t>mengoptimalkan pergerakannya menuju tujuan. Dengan melakukan itu, ia melacak</a:t>
            </a:r>
            <a:endParaRPr lang="en-US" dirty="0"/>
          </a:p>
        </p:txBody>
      </p:sp>
      <p:pic>
        <p:nvPicPr>
          <p:cNvPr id="10" name="Picture 9"/>
          <p:cNvPicPr>
            <a:picLocks noChangeAspect="1"/>
          </p:cNvPicPr>
          <p:nvPr/>
        </p:nvPicPr>
        <p:blipFill>
          <a:blip r:embed="rId2"/>
          <a:stretch>
            <a:fillRect/>
          </a:stretch>
        </p:blipFill>
        <p:spPr>
          <a:xfrm>
            <a:off x="470916" y="3810623"/>
            <a:ext cx="8836326" cy="1624453"/>
          </a:xfrm>
          <a:prstGeom prst="rect">
            <a:avLst/>
          </a:prstGeom>
        </p:spPr>
      </p:pic>
    </p:spTree>
    <p:extLst>
      <p:ext uri="{BB962C8B-B14F-4D97-AF65-F5344CB8AC3E}">
        <p14:creationId xmlns:p14="http://schemas.microsoft.com/office/powerpoint/2010/main" val="19662951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BD334F-BE10-431F-A27E-04BC1EE2EEF2}" type="datetime9">
              <a:rPr lang="en-US" smtClean="0"/>
              <a:t>10/18/2017 1:14:56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59</a:t>
            </a:fld>
            <a:endParaRPr lang="en-US"/>
          </a:p>
        </p:txBody>
      </p:sp>
      <p:sp>
        <p:nvSpPr>
          <p:cNvPr id="9" name="Rectangle 8"/>
          <p:cNvSpPr/>
          <p:nvPr/>
        </p:nvSpPr>
        <p:spPr>
          <a:xfrm>
            <a:off x="568200" y="254539"/>
            <a:ext cx="8595360" cy="1477328"/>
          </a:xfrm>
          <a:prstGeom prst="rect">
            <a:avLst/>
          </a:prstGeom>
        </p:spPr>
        <p:txBody>
          <a:bodyPr wrap="square">
            <a:spAutoFit/>
          </a:bodyPr>
          <a:lstStyle/>
          <a:p>
            <a:r>
              <a:rPr lang="id-ID" dirty="0">
                <a:latin typeface="AdvGTIMES-R"/>
              </a:rPr>
              <a:t>Dimana w adalah faktor pembobotan, C1 dan C2 adalah koefisien pembobotan dan rand1 </a:t>
            </a:r>
            <a:r>
              <a:rPr lang="id-ID" dirty="0" smtClean="0">
                <a:latin typeface="AdvGTIMES-R"/>
              </a:rPr>
              <a:t>dan</a:t>
            </a:r>
            <a:r>
              <a:rPr lang="en-ID" dirty="0" smtClean="0">
                <a:latin typeface="AdvGTIMES-R"/>
              </a:rPr>
              <a:t> </a:t>
            </a:r>
            <a:r>
              <a:rPr lang="id-ID" dirty="0" smtClean="0">
                <a:latin typeface="AdvGTIMES-R"/>
              </a:rPr>
              <a:t>rand2 </a:t>
            </a:r>
            <a:r>
              <a:rPr lang="id-ID" dirty="0">
                <a:latin typeface="AdvGTIMES-R"/>
              </a:rPr>
              <a:t>adalah dua bilangan acak antara 0 dan 1.</a:t>
            </a:r>
            <a:br>
              <a:rPr lang="id-ID" dirty="0">
                <a:latin typeface="AdvGTIMES-R"/>
              </a:rPr>
            </a:br>
            <a:r>
              <a:rPr lang="id-ID" dirty="0">
                <a:latin typeface="AdvGTIMES-R"/>
              </a:rPr>
              <a:t>Istilah pertama menghasilkan pergerakan agen ke arah yang sama seperti sebelumnya; </a:t>
            </a:r>
            <a:r>
              <a:rPr lang="id-ID" dirty="0" smtClean="0">
                <a:latin typeface="AdvGTIMES-R"/>
              </a:rPr>
              <a:t>sebagai</a:t>
            </a:r>
            <a:r>
              <a:rPr lang="en-ID" dirty="0" smtClean="0">
                <a:latin typeface="AdvGTIMES-R"/>
              </a:rPr>
              <a:t> </a:t>
            </a:r>
            <a:r>
              <a:rPr lang="id-ID" dirty="0" smtClean="0">
                <a:latin typeface="AdvGTIMES-R"/>
              </a:rPr>
              <a:t>hasil </a:t>
            </a:r>
            <a:r>
              <a:rPr lang="id-ID" dirty="0">
                <a:latin typeface="AdvGTIMES-R"/>
              </a:rPr>
              <a:t>pencarian ruang pencarian baru. Itulah sebabnya, w, disebut </a:t>
            </a:r>
            <a:r>
              <a:rPr lang="id-ID" dirty="0" smtClean="0">
                <a:latin typeface="AdvGTIMES-R"/>
              </a:rPr>
              <a:t>diversifikasi</a:t>
            </a:r>
            <a:r>
              <a:rPr lang="en-ID" dirty="0" smtClean="0">
                <a:latin typeface="AdvGTIMES-R"/>
              </a:rPr>
              <a:t> </a:t>
            </a:r>
            <a:r>
              <a:rPr lang="id-ID" dirty="0" smtClean="0">
                <a:latin typeface="AdvGTIMES-R"/>
              </a:rPr>
              <a:t>koefisien</a:t>
            </a:r>
            <a:r>
              <a:rPr lang="id-ID" dirty="0">
                <a:latin typeface="AdvGTIMES-R"/>
              </a:rPr>
              <a:t>. Biasanya didefinisikan </a:t>
            </a:r>
            <a:r>
              <a:rPr lang="id-ID" dirty="0" smtClean="0">
                <a:latin typeface="AdvGTIMES-R"/>
              </a:rPr>
              <a:t>sebagai</a:t>
            </a:r>
            <a:endParaRPr lang="en-US" dirty="0">
              <a:latin typeface="AdvGTIMES-R"/>
            </a:endParaRPr>
          </a:p>
        </p:txBody>
      </p:sp>
      <p:pic>
        <p:nvPicPr>
          <p:cNvPr id="10" name="Picture 9"/>
          <p:cNvPicPr>
            <a:picLocks noChangeAspect="1"/>
          </p:cNvPicPr>
          <p:nvPr/>
        </p:nvPicPr>
        <p:blipFill>
          <a:blip r:embed="rId2"/>
          <a:stretch>
            <a:fillRect/>
          </a:stretch>
        </p:blipFill>
        <p:spPr>
          <a:xfrm>
            <a:off x="2518344" y="1731867"/>
            <a:ext cx="6024292" cy="766946"/>
          </a:xfrm>
          <a:prstGeom prst="rect">
            <a:avLst/>
          </a:prstGeom>
        </p:spPr>
      </p:pic>
      <p:sp>
        <p:nvSpPr>
          <p:cNvPr id="11" name="Rectangle 10"/>
          <p:cNvSpPr/>
          <p:nvPr/>
        </p:nvSpPr>
        <p:spPr>
          <a:xfrm>
            <a:off x="566928" y="2509864"/>
            <a:ext cx="9235440" cy="1200329"/>
          </a:xfrm>
          <a:prstGeom prst="rect">
            <a:avLst/>
          </a:prstGeom>
        </p:spPr>
        <p:txBody>
          <a:bodyPr wrap="square">
            <a:spAutoFit/>
          </a:bodyPr>
          <a:lstStyle/>
          <a:p>
            <a:r>
              <a:rPr lang="id-ID" dirty="0">
                <a:latin typeface="AdvGTIMES-R"/>
              </a:rPr>
              <a:t>w dan w biasanya dipilih masing-masing menjadi 0,9 dan 0,4. Dengan (2.12), awalnya</a:t>
            </a:r>
            <a:br>
              <a:rPr lang="id-ID" dirty="0">
                <a:latin typeface="AdvGTIMES-R"/>
              </a:rPr>
            </a:br>
            <a:r>
              <a:rPr lang="id-ID" dirty="0">
                <a:latin typeface="AdvGTIMES-R"/>
              </a:rPr>
              <a:t>diversifikasi sangat tertimbang dan dikurangi menjelang akhir pencarian</a:t>
            </a:r>
            <a:br>
              <a:rPr lang="id-ID" dirty="0">
                <a:latin typeface="AdvGTIMES-R"/>
              </a:rPr>
            </a:br>
            <a:r>
              <a:rPr lang="id-ID" dirty="0">
                <a:latin typeface="AdvGTIMES-R"/>
              </a:rPr>
              <a:t>prosedur. Di sisi lain, syarat kedua dan ketiga (2.11) menghasilkan</a:t>
            </a:r>
            <a:br>
              <a:rPr lang="id-ID" dirty="0">
                <a:latin typeface="AdvGTIMES-R"/>
              </a:rPr>
            </a:br>
            <a:r>
              <a:rPr lang="id-ID" dirty="0">
                <a:latin typeface="AdvGTIMES-R"/>
              </a:rPr>
              <a:t>disebut intensifikasi. C1 dan C2 biasanya dipilih menjadi 2.0.</a:t>
            </a:r>
            <a:endParaRPr lang="en-ID" dirty="0">
              <a:solidFill>
                <a:srgbClr val="000000"/>
              </a:solidFill>
              <a:latin typeface="AdvGTIMES-R"/>
            </a:endParaRPr>
          </a:p>
        </p:txBody>
      </p:sp>
      <p:sp>
        <p:nvSpPr>
          <p:cNvPr id="12" name="Rectangle 11"/>
          <p:cNvSpPr/>
          <p:nvPr/>
        </p:nvSpPr>
        <p:spPr>
          <a:xfrm>
            <a:off x="566928" y="5190780"/>
            <a:ext cx="9061704" cy="923330"/>
          </a:xfrm>
          <a:prstGeom prst="rect">
            <a:avLst/>
          </a:prstGeom>
        </p:spPr>
        <p:txBody>
          <a:bodyPr wrap="square">
            <a:spAutoFit/>
          </a:bodyPr>
          <a:lstStyle/>
          <a:p>
            <a:r>
              <a:rPr lang="id-ID" dirty="0">
                <a:latin typeface="AdvGTIMES-R"/>
              </a:rPr>
              <a:t>Prosedur diulang untuk jumlah iterasi maksimal</a:t>
            </a:r>
            <a:r>
              <a:rPr lang="id-ID" dirty="0" smtClean="0">
                <a:latin typeface="AdvGTIMES-R"/>
              </a:rPr>
              <a:t>.</a:t>
            </a:r>
            <a:r>
              <a:rPr lang="en-ID" dirty="0" smtClean="0">
                <a:latin typeface="AdvGTIMES-R"/>
              </a:rPr>
              <a:t> </a:t>
            </a:r>
            <a:r>
              <a:rPr lang="id-ID" dirty="0" smtClean="0">
                <a:latin typeface="AdvGTIMES-R"/>
              </a:rPr>
              <a:t>Perlu </a:t>
            </a:r>
            <a:r>
              <a:rPr lang="id-ID" dirty="0">
                <a:latin typeface="AdvGTIMES-R"/>
              </a:rPr>
              <a:t>disebutkan bahwa beberapa variasi metode optimasi PS telah dikembangkan, sejauh ini, untuk menjelaskan beberapa masalah optimasi kombinatorial praktis.</a:t>
            </a:r>
            <a:endParaRPr lang="en-US" dirty="0">
              <a:latin typeface="AdvGTIMES-R"/>
            </a:endParaRPr>
          </a:p>
        </p:txBody>
      </p:sp>
      <p:sp>
        <p:nvSpPr>
          <p:cNvPr id="13" name="Rectangle 12"/>
          <p:cNvSpPr/>
          <p:nvPr/>
        </p:nvSpPr>
        <p:spPr>
          <a:xfrm>
            <a:off x="566928" y="3713452"/>
            <a:ext cx="8631936" cy="1477328"/>
          </a:xfrm>
          <a:prstGeom prst="rect">
            <a:avLst/>
          </a:prstGeom>
        </p:spPr>
        <p:txBody>
          <a:bodyPr wrap="square">
            <a:spAutoFit/>
          </a:bodyPr>
          <a:lstStyle/>
          <a:p>
            <a:r>
              <a:rPr lang="id-ID" dirty="0">
                <a:latin typeface="AdvGTIMES-R"/>
              </a:rPr>
              <a:t>Langkah-langkah yang terlibat dalam algoritma optimasi PS dapat secara umum digambarkan sebagai</a:t>
            </a:r>
            <a:br>
              <a:rPr lang="id-ID" dirty="0">
                <a:latin typeface="AdvGTIMES-R"/>
              </a:rPr>
            </a:br>
            <a:r>
              <a:rPr lang="id-ID" dirty="0">
                <a:latin typeface="AdvGTIMES-R"/>
              </a:rPr>
              <a:t>(a) Buat kondisi awal untuk setiap agen</a:t>
            </a:r>
            <a:br>
              <a:rPr lang="id-ID" dirty="0">
                <a:latin typeface="AdvGTIMES-R"/>
              </a:rPr>
            </a:br>
            <a:r>
              <a:rPr lang="id-ID" dirty="0">
                <a:latin typeface="AdvGTIMES-R"/>
              </a:rPr>
              <a:t>(b) Evaluasi titik pencarian setiap agen</a:t>
            </a:r>
            <a:br>
              <a:rPr lang="id-ID" dirty="0">
                <a:latin typeface="AdvGTIMES-R"/>
              </a:rPr>
            </a:br>
            <a:r>
              <a:rPr lang="id-ID" dirty="0">
                <a:latin typeface="AdvGTIMES-R"/>
              </a:rPr>
              <a:t>(c) Ubah setiap titik pencarian</a:t>
            </a:r>
            <a:endParaRPr lang="en-ID" dirty="0">
              <a:solidFill>
                <a:srgbClr val="000000"/>
              </a:solidFill>
              <a:latin typeface="AdvGTIMES-R"/>
            </a:endParaRPr>
          </a:p>
        </p:txBody>
      </p:sp>
    </p:spTree>
    <p:extLst>
      <p:ext uri="{BB962C8B-B14F-4D97-AF65-F5344CB8AC3E}">
        <p14:creationId xmlns:p14="http://schemas.microsoft.com/office/powerpoint/2010/main" val="2379242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816" y="168745"/>
            <a:ext cx="2963375" cy="369332"/>
          </a:xfrm>
          <a:prstGeom prst="rect">
            <a:avLst/>
          </a:prstGeom>
        </p:spPr>
        <p:txBody>
          <a:bodyPr wrap="none">
            <a:spAutoFit/>
          </a:bodyPr>
          <a:lstStyle/>
          <a:p>
            <a:r>
              <a:rPr lang="en-US" dirty="0">
                <a:latin typeface="AdvGTIMES-B"/>
              </a:rPr>
              <a:t>1.3 </a:t>
            </a:r>
            <a:r>
              <a:rPr lang="en-US" dirty="0" err="1" smtClean="0">
                <a:latin typeface="AdvGTIMES-B"/>
              </a:rPr>
              <a:t>Struktur</a:t>
            </a:r>
            <a:r>
              <a:rPr lang="en-US" dirty="0" smtClean="0">
                <a:latin typeface="AdvGTIMES-B"/>
              </a:rPr>
              <a:t> </a:t>
            </a:r>
            <a:r>
              <a:rPr lang="en-US" dirty="0" err="1" smtClean="0">
                <a:latin typeface="AdvGTIMES-B"/>
              </a:rPr>
              <a:t>Sistem</a:t>
            </a:r>
            <a:r>
              <a:rPr lang="en-US" dirty="0" smtClean="0">
                <a:latin typeface="AdvGTIMES-B"/>
              </a:rPr>
              <a:t> Tenaga</a:t>
            </a:r>
            <a:endParaRPr lang="en-US" dirty="0"/>
          </a:p>
        </p:txBody>
      </p:sp>
      <p:sp>
        <p:nvSpPr>
          <p:cNvPr id="3" name="Rectangle 2"/>
          <p:cNvSpPr/>
          <p:nvPr/>
        </p:nvSpPr>
        <p:spPr>
          <a:xfrm>
            <a:off x="464820" y="642125"/>
            <a:ext cx="8985504" cy="2554545"/>
          </a:xfrm>
          <a:prstGeom prst="rect">
            <a:avLst/>
          </a:prstGeom>
        </p:spPr>
        <p:txBody>
          <a:bodyPr wrap="square">
            <a:spAutoFit/>
          </a:bodyPr>
          <a:lstStyle/>
          <a:p>
            <a:r>
              <a:rPr lang="en-US" sz="2000" dirty="0" err="1"/>
              <a:t>Diasumsikan</a:t>
            </a:r>
            <a:r>
              <a:rPr lang="en-US" sz="2000" dirty="0"/>
              <a:t> </a:t>
            </a:r>
            <a:r>
              <a:rPr lang="en-US" sz="2000" dirty="0" err="1"/>
              <a:t>bahwa</a:t>
            </a:r>
            <a:r>
              <a:rPr lang="en-US" sz="2000" dirty="0"/>
              <a:t> </a:t>
            </a:r>
            <a:r>
              <a:rPr lang="en-US" sz="2000" dirty="0" err="1"/>
              <a:t>pembaca</a:t>
            </a:r>
            <a:r>
              <a:rPr lang="en-US" sz="2000" dirty="0"/>
              <a:t> </a:t>
            </a:r>
            <a:r>
              <a:rPr lang="en-US" sz="2000" dirty="0" err="1"/>
              <a:t>sudah</a:t>
            </a:r>
            <a:r>
              <a:rPr lang="en-US" sz="2000" dirty="0"/>
              <a:t> </a:t>
            </a:r>
            <a:r>
              <a:rPr lang="en-US" sz="2000" dirty="0" err="1"/>
              <a:t>memahami</a:t>
            </a:r>
            <a:r>
              <a:rPr lang="en-US" sz="2000" dirty="0"/>
              <a:t> </a:t>
            </a:r>
            <a:r>
              <a:rPr lang="en-US" sz="2000" dirty="0" err="1"/>
              <a:t>konsep</a:t>
            </a:r>
            <a:r>
              <a:rPr lang="en-US" sz="2000" dirty="0"/>
              <a:t> </a:t>
            </a:r>
            <a:r>
              <a:rPr lang="en-US" sz="2000" dirty="0" err="1"/>
              <a:t>dasar</a:t>
            </a:r>
            <a:r>
              <a:rPr lang="en-US" sz="2000" dirty="0"/>
              <a:t> </a:t>
            </a:r>
            <a:r>
              <a:rPr lang="en-US" sz="2000" dirty="0" err="1"/>
              <a:t>dari</a:t>
            </a:r>
            <a:r>
              <a:rPr lang="en-US" sz="2000" dirty="0"/>
              <a:t> </a:t>
            </a:r>
            <a:r>
              <a:rPr lang="en-US" sz="2000" dirty="0" err="1"/>
              <a:t>sebuah</a:t>
            </a:r>
            <a:r>
              <a:rPr lang="en-US" sz="2000" dirty="0"/>
              <a:t> </a:t>
            </a:r>
            <a:r>
              <a:rPr lang="en-US" sz="2000" dirty="0" err="1"/>
              <a:t>sistem</a:t>
            </a:r>
            <a:r>
              <a:rPr lang="en-US" sz="2000" dirty="0"/>
              <a:t> </a:t>
            </a:r>
            <a:r>
              <a:rPr lang="en-US" sz="2000" dirty="0" err="1"/>
              <a:t>tenaga</a:t>
            </a:r>
            <a:r>
              <a:rPr lang="en-US" sz="2000" dirty="0"/>
              <a:t> </a:t>
            </a:r>
            <a:r>
              <a:rPr lang="en-US" sz="2000" dirty="0" err="1"/>
              <a:t>listrik</a:t>
            </a:r>
            <a:r>
              <a:rPr lang="en-US" sz="2000" dirty="0"/>
              <a:t>. </a:t>
            </a:r>
            <a:r>
              <a:rPr lang="en-US" sz="2000" dirty="0" err="1"/>
              <a:t>Untuk</a:t>
            </a:r>
            <a:r>
              <a:rPr lang="en-US" sz="2000" dirty="0"/>
              <a:t> </a:t>
            </a:r>
            <a:r>
              <a:rPr lang="en-US" sz="2000" dirty="0" err="1"/>
              <a:t>menyoroti</a:t>
            </a:r>
            <a:r>
              <a:rPr lang="en-US" sz="2000" dirty="0"/>
              <a:t> </a:t>
            </a:r>
            <a:r>
              <a:rPr lang="en-US" sz="2000" dirty="0" err="1"/>
              <a:t>masalah</a:t>
            </a:r>
            <a:r>
              <a:rPr lang="en-US" sz="2000" dirty="0"/>
              <a:t> </a:t>
            </a:r>
            <a:r>
              <a:rPr lang="en-US" sz="2000" dirty="0" err="1"/>
              <a:t>elemen</a:t>
            </a:r>
            <a:r>
              <a:rPr lang="en-US" sz="2000" dirty="0"/>
              <a:t> mana yang </a:t>
            </a:r>
            <a:r>
              <a:rPr lang="en-US" sz="2000" dirty="0" err="1"/>
              <a:t>terpengaruh</a:t>
            </a:r>
            <a:r>
              <a:rPr lang="en-US" sz="2000" dirty="0"/>
              <a:t> </a:t>
            </a:r>
            <a:r>
              <a:rPr lang="en-US" sz="2000" dirty="0" err="1"/>
              <a:t>dalam</a:t>
            </a:r>
            <a:r>
              <a:rPr lang="en-US" sz="2000" dirty="0"/>
              <a:t> </a:t>
            </a:r>
            <a:r>
              <a:rPr lang="en-US" sz="2000" dirty="0" err="1"/>
              <a:t>perencanaan</a:t>
            </a:r>
            <a:r>
              <a:rPr lang="en-US" sz="2000" dirty="0"/>
              <a:t> </a:t>
            </a:r>
            <a:r>
              <a:rPr lang="en-US" sz="2000" dirty="0" err="1"/>
              <a:t>sistem</a:t>
            </a:r>
            <a:r>
              <a:rPr lang="en-US" sz="2000" dirty="0"/>
              <a:t> </a:t>
            </a:r>
            <a:r>
              <a:rPr lang="en-US" sz="2000" dirty="0" err="1"/>
              <a:t>tenaga</a:t>
            </a:r>
            <a:r>
              <a:rPr lang="en-US" sz="2000" dirty="0"/>
              <a:t>, </a:t>
            </a:r>
            <a:r>
              <a:rPr lang="en-US" sz="2000" dirty="0" err="1"/>
              <a:t>Gambar</a:t>
            </a:r>
            <a:r>
              <a:rPr lang="en-US" sz="2000" dirty="0"/>
              <a:t> 1.1 </a:t>
            </a:r>
            <a:r>
              <a:rPr lang="en-US" sz="2000" dirty="0" err="1"/>
              <a:t>menggambarkan</a:t>
            </a:r>
            <a:r>
              <a:rPr lang="en-US" sz="2000" dirty="0"/>
              <a:t> </a:t>
            </a:r>
            <a:r>
              <a:rPr lang="en-US" sz="2000" dirty="0" err="1"/>
              <a:t>tipikal</a:t>
            </a:r>
            <a:r>
              <a:rPr lang="en-US" sz="2000" dirty="0"/>
              <a:t> </a:t>
            </a:r>
            <a:r>
              <a:rPr lang="en-US" sz="2000" dirty="0" err="1"/>
              <a:t>sistem</a:t>
            </a:r>
            <a:r>
              <a:rPr lang="en-US" sz="2000" dirty="0"/>
              <a:t> </a:t>
            </a:r>
            <a:r>
              <a:rPr lang="en-US" sz="2000" dirty="0" err="1"/>
              <a:t>tenaga</a:t>
            </a:r>
            <a:r>
              <a:rPr lang="en-US" sz="2000" dirty="0"/>
              <a:t>, </a:t>
            </a:r>
            <a:r>
              <a:rPr lang="en-US" sz="2000" dirty="0" err="1"/>
              <a:t>terdiri</a:t>
            </a:r>
            <a:r>
              <a:rPr lang="en-US" sz="2000" dirty="0"/>
              <a:t> </a:t>
            </a:r>
            <a:r>
              <a:rPr lang="en-US" sz="2000" dirty="0" err="1"/>
              <a:t>dari</a:t>
            </a:r>
            <a:r>
              <a:rPr lang="en-US" sz="2000" dirty="0"/>
              <a:t> </a:t>
            </a:r>
            <a:r>
              <a:rPr lang="en-US" sz="2000" dirty="0" err="1"/>
              <a:t>pusat</a:t>
            </a:r>
            <a:r>
              <a:rPr lang="en-US" sz="2000" dirty="0"/>
              <a:t> </a:t>
            </a:r>
            <a:r>
              <a:rPr lang="en-US" sz="2000" dirty="0" err="1"/>
              <a:t>pembangkitan</a:t>
            </a:r>
            <a:r>
              <a:rPr lang="en-US" sz="2000" dirty="0"/>
              <a:t>, </a:t>
            </a:r>
            <a:r>
              <a:rPr lang="en-US" sz="2000" dirty="0" err="1"/>
              <a:t>antar</a:t>
            </a:r>
            <a:r>
              <a:rPr lang="en-US" sz="2000" dirty="0"/>
              <a:t> </a:t>
            </a:r>
            <a:r>
              <a:rPr lang="en-US" sz="2000" dirty="0" err="1"/>
              <a:t>muka</a:t>
            </a:r>
            <a:r>
              <a:rPr lang="en-US" sz="2000" dirty="0"/>
              <a:t> </a:t>
            </a:r>
            <a:r>
              <a:rPr lang="en-US" sz="2000" dirty="0" err="1"/>
              <a:t>dan</a:t>
            </a:r>
            <a:r>
              <a:rPr lang="en-US" sz="2000" dirty="0"/>
              <a:t> </a:t>
            </a:r>
            <a:r>
              <a:rPr lang="en-US" sz="2000" dirty="0" err="1"/>
              <a:t>beban</a:t>
            </a:r>
            <a:r>
              <a:rPr lang="en-US" sz="2000" dirty="0"/>
              <a:t>. </a:t>
            </a:r>
            <a:r>
              <a:rPr lang="en-US" sz="2000" dirty="0" err="1"/>
              <a:t>Pembangkitan</a:t>
            </a:r>
            <a:r>
              <a:rPr lang="en-US" sz="2000" dirty="0"/>
              <a:t> </a:t>
            </a:r>
            <a:r>
              <a:rPr lang="en-US" sz="2000" dirty="0" err="1"/>
              <a:t>dan</a:t>
            </a:r>
            <a:r>
              <a:rPr lang="en-US" sz="2000" dirty="0"/>
              <a:t> </a:t>
            </a:r>
            <a:r>
              <a:rPr lang="en-US" sz="2000" dirty="0" err="1"/>
              <a:t>beban</a:t>
            </a:r>
            <a:r>
              <a:rPr lang="en-US" sz="2000" dirty="0"/>
              <a:t> </a:t>
            </a:r>
            <a:r>
              <a:rPr lang="en-US" sz="2000" dirty="0" err="1"/>
              <a:t>didistribusikan</a:t>
            </a:r>
            <a:r>
              <a:rPr lang="en-US" sz="2000" dirty="0"/>
              <a:t> </a:t>
            </a:r>
            <a:r>
              <a:rPr lang="en-US" sz="2000" dirty="0" err="1"/>
              <a:t>ke</a:t>
            </a:r>
            <a:r>
              <a:rPr lang="en-US" sz="2000" dirty="0"/>
              <a:t> </a:t>
            </a:r>
            <a:r>
              <a:rPr lang="en-US" sz="2000" dirty="0" err="1"/>
              <a:t>seluruh</a:t>
            </a:r>
            <a:r>
              <a:rPr lang="en-US" sz="2000" dirty="0"/>
              <a:t> </a:t>
            </a:r>
            <a:r>
              <a:rPr lang="en-US" sz="2000" dirty="0" err="1"/>
              <a:t>sistem</a:t>
            </a:r>
            <a:r>
              <a:rPr lang="en-US" sz="2000" dirty="0"/>
              <a:t>. </a:t>
            </a:r>
            <a:r>
              <a:rPr lang="en-US" sz="2000" dirty="0" err="1"/>
              <a:t>Akibatnya</a:t>
            </a:r>
            <a:r>
              <a:rPr lang="en-US" sz="2000" dirty="0"/>
              <a:t>, </a:t>
            </a:r>
            <a:r>
              <a:rPr lang="en-US" sz="2000" dirty="0" err="1"/>
              <a:t>beberapa</a:t>
            </a:r>
            <a:r>
              <a:rPr lang="en-US" sz="2000" dirty="0"/>
              <a:t> </a:t>
            </a:r>
            <a:r>
              <a:rPr lang="en-US" sz="2000" dirty="0" err="1"/>
              <a:t>antarmuka</a:t>
            </a:r>
            <a:r>
              <a:rPr lang="en-US" sz="2000" dirty="0"/>
              <a:t> </a:t>
            </a:r>
            <a:r>
              <a:rPr lang="en-US" sz="2000" dirty="0" err="1"/>
              <a:t>harus</a:t>
            </a:r>
            <a:r>
              <a:rPr lang="en-US" sz="2000" dirty="0"/>
              <a:t> </a:t>
            </a:r>
            <a:r>
              <a:rPr lang="en-US" sz="2000" dirty="0" err="1"/>
              <a:t>disediakan</a:t>
            </a:r>
            <a:r>
              <a:rPr lang="en-US" sz="2000" dirty="0"/>
              <a:t> </a:t>
            </a:r>
            <a:r>
              <a:rPr lang="en-US" sz="2000" dirty="0" err="1"/>
              <a:t>untuk</a:t>
            </a:r>
            <a:r>
              <a:rPr lang="en-US" sz="2000" dirty="0"/>
              <a:t> </a:t>
            </a:r>
            <a:r>
              <a:rPr lang="en-US" sz="2000" dirty="0" err="1"/>
              <a:t>mentransfer</a:t>
            </a:r>
            <a:r>
              <a:rPr lang="en-US" sz="2000" dirty="0"/>
              <a:t> </a:t>
            </a:r>
            <a:r>
              <a:rPr lang="en-US" sz="2000" dirty="0" err="1"/>
              <a:t>daya</a:t>
            </a:r>
            <a:r>
              <a:rPr lang="en-US" sz="2000" dirty="0"/>
              <a:t> yang </a:t>
            </a:r>
            <a:r>
              <a:rPr lang="en-US" sz="2000" dirty="0" err="1"/>
              <a:t>dihasilkan</a:t>
            </a:r>
            <a:r>
              <a:rPr lang="en-US" sz="2000" dirty="0"/>
              <a:t> </a:t>
            </a:r>
            <a:r>
              <a:rPr lang="en-US" sz="2000" dirty="0" err="1"/>
              <a:t>ke</a:t>
            </a:r>
            <a:r>
              <a:rPr lang="en-US" sz="2000" dirty="0"/>
              <a:t> </a:t>
            </a:r>
            <a:r>
              <a:rPr lang="en-US" sz="2000" dirty="0" err="1"/>
              <a:t>beban</a:t>
            </a:r>
            <a:r>
              <a:rPr lang="en-US" sz="2000" dirty="0"/>
              <a:t>. </a:t>
            </a:r>
            <a:r>
              <a:rPr lang="en-US" sz="2000" dirty="0" err="1"/>
              <a:t>Sistem</a:t>
            </a:r>
            <a:r>
              <a:rPr lang="en-US" sz="2000" dirty="0"/>
              <a:t> </a:t>
            </a:r>
            <a:r>
              <a:rPr lang="en-US" sz="2000" dirty="0" err="1"/>
              <a:t>Pembangkit</a:t>
            </a:r>
            <a:r>
              <a:rPr lang="en-US" sz="2000" dirty="0"/>
              <a:t> </a:t>
            </a:r>
            <a:r>
              <a:rPr lang="en-US" sz="2000" dirty="0" err="1"/>
              <a:t>mungkin</a:t>
            </a:r>
            <a:r>
              <a:rPr lang="en-US" sz="2000" dirty="0"/>
              <a:t> </a:t>
            </a:r>
            <a:r>
              <a:rPr lang="en-US" sz="2000" dirty="0" err="1"/>
              <a:t>berupa</a:t>
            </a:r>
            <a:r>
              <a:rPr lang="en-US" sz="2000" dirty="0"/>
              <a:t> </a:t>
            </a:r>
            <a:r>
              <a:rPr lang="en-US" sz="2000" dirty="0" err="1"/>
              <a:t>sel</a:t>
            </a:r>
            <a:r>
              <a:rPr lang="en-US" sz="2000" dirty="0"/>
              <a:t> </a:t>
            </a:r>
            <a:r>
              <a:rPr lang="en-US" sz="2000" dirty="0" err="1"/>
              <a:t>surya</a:t>
            </a:r>
            <a:r>
              <a:rPr lang="en-US" sz="2000" dirty="0"/>
              <a:t> </a:t>
            </a:r>
            <a:r>
              <a:rPr lang="en-US" sz="2000" dirty="0" err="1"/>
              <a:t>kecil</a:t>
            </a:r>
            <a:r>
              <a:rPr lang="en-US" sz="2000" dirty="0"/>
              <a:t> </a:t>
            </a:r>
            <a:r>
              <a:rPr lang="en-US" sz="2000" dirty="0" err="1"/>
              <a:t>atau</a:t>
            </a:r>
            <a:r>
              <a:rPr lang="en-US" sz="2000" dirty="0"/>
              <a:t> </a:t>
            </a:r>
            <a:r>
              <a:rPr lang="en-US" sz="2000" dirty="0" err="1"/>
              <a:t>sebuah</a:t>
            </a:r>
            <a:r>
              <a:rPr lang="en-US" sz="2000" dirty="0"/>
              <a:t> diesel generator </a:t>
            </a:r>
            <a:r>
              <a:rPr lang="en-US" sz="2000" dirty="0" err="1"/>
              <a:t>atau</a:t>
            </a:r>
            <a:r>
              <a:rPr lang="en-US" sz="2000" dirty="0"/>
              <a:t>  </a:t>
            </a:r>
            <a:r>
              <a:rPr lang="en-US" sz="2000" dirty="0" err="1"/>
              <a:t>pembangkit</a:t>
            </a:r>
            <a:r>
              <a:rPr lang="en-US" sz="2000" dirty="0"/>
              <a:t> </a:t>
            </a:r>
            <a:r>
              <a:rPr lang="en-US" sz="2000" dirty="0" err="1"/>
              <a:t>listrik</a:t>
            </a:r>
            <a:r>
              <a:rPr lang="en-US" sz="2000" dirty="0"/>
              <a:t> </a:t>
            </a:r>
            <a:r>
              <a:rPr lang="en-US" sz="2000" dirty="0" err="1"/>
              <a:t>tenaga</a:t>
            </a:r>
            <a:r>
              <a:rPr lang="en-US" sz="2000" dirty="0"/>
              <a:t> </a:t>
            </a:r>
            <a:r>
              <a:rPr lang="en-US" sz="2000" dirty="0" err="1"/>
              <a:t>nuklir</a:t>
            </a:r>
            <a:r>
              <a:rPr lang="en-US" sz="2000" dirty="0"/>
              <a:t> yang </a:t>
            </a:r>
            <a:r>
              <a:rPr lang="en-US" sz="2000" dirty="0" err="1"/>
              <a:t>sangat</a:t>
            </a:r>
            <a:r>
              <a:rPr lang="en-US" sz="2000" dirty="0"/>
              <a:t> </a:t>
            </a:r>
            <a:r>
              <a:rPr lang="en-US" sz="2000" dirty="0" err="1"/>
              <a:t>besar</a:t>
            </a:r>
            <a:r>
              <a:rPr lang="en-US" sz="2000" dirty="0"/>
              <a:t>.</a:t>
            </a:r>
          </a:p>
        </p:txBody>
      </p:sp>
      <p:sp>
        <p:nvSpPr>
          <p:cNvPr id="4" name="Rectangle 3"/>
          <p:cNvSpPr/>
          <p:nvPr/>
        </p:nvSpPr>
        <p:spPr>
          <a:xfrm>
            <a:off x="464820" y="3196670"/>
            <a:ext cx="9049512" cy="1323439"/>
          </a:xfrm>
          <a:prstGeom prst="rect">
            <a:avLst/>
          </a:prstGeom>
        </p:spPr>
        <p:txBody>
          <a:bodyPr wrap="square">
            <a:spAutoFit/>
          </a:bodyPr>
          <a:lstStyle/>
          <a:p>
            <a:r>
              <a:rPr lang="id-ID" sz="2000" dirty="0"/>
              <a:t>Beban juga mulai juga dari toko kecil/rumah sampai berupa kompleks industri besar. Karena sudut pandang teknis dan ekonomis, tegangan pembangkitan mungkin hanya setinggi 33 kV atau lebih, sementara tegangan beban mungkin jauh lebih rendah. Selain itu, sumber daya pembangkit mungkin jauh dari pusat beban.</a:t>
            </a:r>
            <a:endParaRPr lang="en-US" sz="2000" dirty="0"/>
          </a:p>
        </p:txBody>
      </p:sp>
      <p:sp>
        <p:nvSpPr>
          <p:cNvPr id="8" name="Rectangle 7"/>
          <p:cNvSpPr/>
          <p:nvPr/>
        </p:nvSpPr>
        <p:spPr>
          <a:xfrm>
            <a:off x="464820" y="4559838"/>
            <a:ext cx="8852916" cy="1631216"/>
          </a:xfrm>
          <a:prstGeom prst="rect">
            <a:avLst/>
          </a:prstGeom>
        </p:spPr>
        <p:txBody>
          <a:bodyPr wrap="square">
            <a:spAutoFit/>
          </a:bodyPr>
          <a:lstStyle/>
          <a:p>
            <a:r>
              <a:rPr lang="en-US" sz="2000" dirty="0" err="1"/>
              <a:t>Untuk</a:t>
            </a:r>
            <a:r>
              <a:rPr lang="en-US" sz="2000" dirty="0"/>
              <a:t> </a:t>
            </a:r>
            <a:r>
              <a:rPr lang="en-US" sz="2000" dirty="0" err="1"/>
              <a:t>mengurangi</a:t>
            </a:r>
            <a:r>
              <a:rPr lang="en-US" sz="2000" dirty="0"/>
              <a:t> </a:t>
            </a:r>
            <a:r>
              <a:rPr lang="en-US" sz="2000" dirty="0" err="1"/>
              <a:t>susut</a:t>
            </a:r>
            <a:r>
              <a:rPr lang="en-US" sz="2000" dirty="0"/>
              <a:t> </a:t>
            </a:r>
            <a:r>
              <a:rPr lang="en-US" sz="2000" dirty="0" err="1"/>
              <a:t>dan</a:t>
            </a:r>
            <a:r>
              <a:rPr lang="en-US" sz="2000" dirty="0"/>
              <a:t> </a:t>
            </a:r>
            <a:r>
              <a:rPr lang="en-US" sz="2000" dirty="0" err="1"/>
              <a:t>membuat</a:t>
            </a:r>
            <a:r>
              <a:rPr lang="en-US" sz="2000" dirty="0"/>
              <a:t> </a:t>
            </a:r>
            <a:r>
              <a:rPr lang="en-US" sz="2000" dirty="0" err="1"/>
              <a:t>sistem</a:t>
            </a:r>
            <a:r>
              <a:rPr lang="en-US" sz="2000" dirty="0"/>
              <a:t> </a:t>
            </a:r>
            <a:r>
              <a:rPr lang="en-US" sz="2000" dirty="0" err="1"/>
              <a:t>transmisi</a:t>
            </a:r>
            <a:r>
              <a:rPr lang="en-US" sz="2000" dirty="0"/>
              <a:t> </a:t>
            </a:r>
            <a:r>
              <a:rPr lang="en-US" sz="2000" dirty="0" err="1"/>
              <a:t>menjadi</a:t>
            </a:r>
            <a:r>
              <a:rPr lang="en-US" sz="2000" dirty="0"/>
              <a:t> </a:t>
            </a:r>
            <a:r>
              <a:rPr lang="en-US" sz="2000" dirty="0" err="1"/>
              <a:t>mungkin</a:t>
            </a:r>
            <a:r>
              <a:rPr lang="en-US" sz="2000" dirty="0"/>
              <a:t>, </a:t>
            </a:r>
            <a:r>
              <a:rPr lang="en-US" sz="2000" dirty="0" err="1"/>
              <a:t>kita</a:t>
            </a:r>
            <a:r>
              <a:rPr lang="en-US" sz="2000" dirty="0"/>
              <a:t> </a:t>
            </a:r>
            <a:r>
              <a:rPr lang="en-US" sz="2000" dirty="0" err="1"/>
              <a:t>harus</a:t>
            </a:r>
            <a:r>
              <a:rPr lang="en-US" sz="2000" dirty="0"/>
              <a:t> </a:t>
            </a:r>
            <a:r>
              <a:rPr lang="en-US" sz="2000" dirty="0" err="1"/>
              <a:t>mengubah</a:t>
            </a:r>
            <a:r>
              <a:rPr lang="en-US" sz="2000" dirty="0"/>
              <a:t> </a:t>
            </a:r>
            <a:r>
              <a:rPr lang="en-US" sz="2000" dirty="0" err="1"/>
              <a:t>tegangan</a:t>
            </a:r>
            <a:r>
              <a:rPr lang="en-US" sz="2000" dirty="0"/>
              <a:t> </a:t>
            </a:r>
            <a:r>
              <a:rPr lang="en-US" sz="2000" dirty="0" err="1"/>
              <a:t>pembangkitan</a:t>
            </a:r>
            <a:r>
              <a:rPr lang="en-US" sz="2000" dirty="0"/>
              <a:t> </a:t>
            </a:r>
            <a:r>
              <a:rPr lang="en-US" sz="2000" dirty="0" err="1"/>
              <a:t>menjadi</a:t>
            </a:r>
            <a:r>
              <a:rPr lang="en-US" sz="2000" dirty="0"/>
              <a:t> </a:t>
            </a:r>
            <a:r>
              <a:rPr lang="en-US" sz="2000" dirty="0" err="1"/>
              <a:t>nilai</a:t>
            </a:r>
            <a:r>
              <a:rPr lang="en-US" sz="2000" dirty="0"/>
              <a:t> yang </a:t>
            </a:r>
            <a:r>
              <a:rPr lang="en-US" sz="2000" dirty="0" err="1"/>
              <a:t>jauh</a:t>
            </a:r>
            <a:r>
              <a:rPr lang="en-US" sz="2000" dirty="0"/>
              <a:t> </a:t>
            </a:r>
            <a:r>
              <a:rPr lang="en-US" sz="2000" dirty="0" err="1"/>
              <a:t>lebih</a:t>
            </a:r>
            <a:r>
              <a:rPr lang="en-US" sz="2000" dirty="0"/>
              <a:t> </a:t>
            </a:r>
            <a:r>
              <a:rPr lang="en-US" sz="2000" dirty="0" err="1"/>
              <a:t>tinggi</a:t>
            </a:r>
            <a:r>
              <a:rPr lang="en-US" sz="2000" dirty="0"/>
              <a:t> </a:t>
            </a:r>
            <a:r>
              <a:rPr lang="en-US" sz="2000" dirty="0" err="1"/>
              <a:t>dan</a:t>
            </a:r>
            <a:r>
              <a:rPr lang="en-US" sz="2000" dirty="0"/>
              <a:t> </a:t>
            </a:r>
            <a:r>
              <a:rPr lang="en-US" sz="2000" dirty="0" err="1"/>
              <a:t>mengubahnya</a:t>
            </a:r>
            <a:r>
              <a:rPr lang="en-US" sz="2000" dirty="0"/>
              <a:t> </a:t>
            </a:r>
            <a:r>
              <a:rPr lang="en-US" sz="2000" dirty="0" err="1"/>
              <a:t>kembali</a:t>
            </a:r>
            <a:r>
              <a:rPr lang="en-US" sz="2000" dirty="0"/>
              <a:t> </a:t>
            </a:r>
            <a:r>
              <a:rPr lang="en-US" sz="2000" dirty="0" err="1"/>
              <a:t>menjadi</a:t>
            </a:r>
            <a:r>
              <a:rPr lang="en-US" sz="2000" dirty="0"/>
              <a:t> </a:t>
            </a:r>
            <a:r>
              <a:rPr lang="en-US" sz="2000" dirty="0" err="1"/>
              <a:t>lebih</a:t>
            </a:r>
            <a:r>
              <a:rPr lang="en-US" sz="2000" dirty="0"/>
              <a:t> </a:t>
            </a:r>
            <a:r>
              <a:rPr lang="en-US" sz="2000" dirty="0" err="1"/>
              <a:t>rendah</a:t>
            </a:r>
            <a:r>
              <a:rPr lang="en-US" sz="2000" dirty="0"/>
              <a:t> </a:t>
            </a:r>
            <a:r>
              <a:rPr lang="en-US" sz="2000" dirty="0" err="1"/>
              <a:t>pada</a:t>
            </a:r>
            <a:r>
              <a:rPr lang="en-US" sz="2000" dirty="0"/>
              <a:t> </a:t>
            </a:r>
            <a:r>
              <a:rPr lang="en-US" sz="2000" dirty="0" err="1"/>
              <a:t>ujung</a:t>
            </a:r>
            <a:r>
              <a:rPr lang="en-US" sz="2000" dirty="0"/>
              <a:t> </a:t>
            </a:r>
            <a:r>
              <a:rPr lang="en-US" sz="2000" dirty="0" err="1"/>
              <a:t>penerima</a:t>
            </a:r>
            <a:r>
              <a:rPr lang="en-US" sz="2000" dirty="0"/>
              <a:t> (</a:t>
            </a:r>
            <a:r>
              <a:rPr lang="en-US" sz="2000" dirty="0" err="1"/>
              <a:t>pusat</a:t>
            </a:r>
            <a:r>
              <a:rPr lang="en-US" sz="2000" dirty="0"/>
              <a:t> </a:t>
            </a:r>
            <a:r>
              <a:rPr lang="en-US" sz="2000" dirty="0" err="1"/>
              <a:t>beban</a:t>
            </a:r>
            <a:r>
              <a:rPr lang="en-US" sz="2000" dirty="0"/>
              <a:t>). </a:t>
            </a:r>
            <a:r>
              <a:rPr lang="en-US" sz="2000" dirty="0" err="1"/>
              <a:t>Akibatnya</a:t>
            </a:r>
            <a:r>
              <a:rPr lang="en-US" sz="2000" dirty="0"/>
              <a:t>, </a:t>
            </a:r>
            <a:r>
              <a:rPr lang="en-US" sz="2000" dirty="0" err="1"/>
              <a:t>antarmuka</a:t>
            </a:r>
            <a:r>
              <a:rPr lang="en-US" sz="2000" dirty="0"/>
              <a:t> </a:t>
            </a:r>
            <a:r>
              <a:rPr lang="en-US" sz="2000" dirty="0" err="1"/>
              <a:t>antarapembangkitan</a:t>
            </a:r>
            <a:r>
              <a:rPr lang="en-US" sz="2000" dirty="0"/>
              <a:t> </a:t>
            </a:r>
            <a:r>
              <a:rPr lang="en-US" sz="2000" dirty="0" err="1"/>
              <a:t>dan</a:t>
            </a:r>
            <a:r>
              <a:rPr lang="en-US" sz="2000" dirty="0"/>
              <a:t> </a:t>
            </a:r>
            <a:r>
              <a:rPr lang="en-US" sz="2000" dirty="0" err="1"/>
              <a:t>beban</a:t>
            </a:r>
            <a:r>
              <a:rPr lang="en-US" sz="2000" dirty="0"/>
              <a:t> </a:t>
            </a:r>
            <a:r>
              <a:rPr lang="en-US" sz="2000" dirty="0" err="1"/>
              <a:t>dapat</a:t>
            </a:r>
            <a:r>
              <a:rPr lang="en-US" sz="2000" dirty="0"/>
              <a:t> </a:t>
            </a:r>
            <a:r>
              <a:rPr lang="en-US" sz="2000" dirty="0" err="1"/>
              <a:t>terdiri</a:t>
            </a:r>
            <a:r>
              <a:rPr lang="en-US" sz="2000" dirty="0"/>
              <a:t> </a:t>
            </a:r>
            <a:r>
              <a:rPr lang="en-US" sz="2000" dirty="0" err="1"/>
              <a:t>dari</a:t>
            </a:r>
            <a:r>
              <a:rPr lang="en-US" sz="2000" dirty="0"/>
              <a:t> </a:t>
            </a:r>
            <a:r>
              <a:rPr lang="en-US" sz="2000" dirty="0" err="1"/>
              <a:t>beberapa</a:t>
            </a:r>
            <a:r>
              <a:rPr lang="en-US" sz="2000" dirty="0"/>
              <a:t> </a:t>
            </a:r>
            <a:r>
              <a:rPr lang="en-US" sz="2000" dirty="0" err="1"/>
              <a:t>tegangan</a:t>
            </a:r>
            <a:r>
              <a:rPr lang="en-US" sz="2000" dirty="0"/>
              <a:t>, </a:t>
            </a:r>
            <a:r>
              <a:rPr lang="en-US" sz="2000" dirty="0" err="1"/>
              <a:t>seperti</a:t>
            </a:r>
            <a:r>
              <a:rPr lang="en-US" sz="2000" dirty="0"/>
              <a:t> 20, 63, 132, 230, 400, 500 kV </a:t>
            </a:r>
            <a:r>
              <a:rPr lang="en-US" sz="2000" dirty="0" err="1"/>
              <a:t>atau</a:t>
            </a:r>
            <a:r>
              <a:rPr lang="en-US" sz="2000" dirty="0"/>
              <a:t> </a:t>
            </a:r>
            <a:r>
              <a:rPr lang="en-US" sz="2000" dirty="0" err="1"/>
              <a:t>bahkan</a:t>
            </a:r>
            <a:r>
              <a:rPr lang="en-US" sz="2000" dirty="0"/>
              <a:t> </a:t>
            </a:r>
            <a:r>
              <a:rPr lang="en-US" sz="2000" dirty="0" err="1"/>
              <a:t>lebih</a:t>
            </a:r>
            <a:r>
              <a:rPr lang="en-US" sz="2000" dirty="0"/>
              <a:t> </a:t>
            </a:r>
            <a:r>
              <a:rPr lang="en-US" sz="2000" dirty="0" err="1"/>
              <a:t>tinggi</a:t>
            </a:r>
            <a:r>
              <a:rPr lang="en-US" sz="2000" dirty="0"/>
              <a:t>.</a:t>
            </a:r>
          </a:p>
        </p:txBody>
      </p:sp>
      <p:sp>
        <p:nvSpPr>
          <p:cNvPr id="5" name="Date Placeholder 4"/>
          <p:cNvSpPr>
            <a:spLocks noGrp="1"/>
          </p:cNvSpPr>
          <p:nvPr>
            <p:ph type="dt" sz="half" idx="10"/>
          </p:nvPr>
        </p:nvSpPr>
        <p:spPr/>
        <p:txBody>
          <a:bodyPr/>
          <a:lstStyle/>
          <a:p>
            <a:fld id="{FF8AA4AA-D08B-4E9E-8950-83DE1E11A576}" type="datetime9">
              <a:rPr lang="en-US" smtClean="0"/>
              <a:t>10/18/2017 1:14:55 PM</a:t>
            </a:fld>
            <a:endParaRPr lang="en-US"/>
          </a:p>
        </p:txBody>
      </p:sp>
      <p:sp>
        <p:nvSpPr>
          <p:cNvPr id="6" name="Slide Number Placeholder 5"/>
          <p:cNvSpPr>
            <a:spLocks noGrp="1"/>
          </p:cNvSpPr>
          <p:nvPr>
            <p:ph type="sldNum" sz="quarter" idx="12"/>
          </p:nvPr>
        </p:nvSpPr>
        <p:spPr/>
        <p:txBody>
          <a:bodyPr/>
          <a:lstStyle/>
          <a:p>
            <a:fld id="{C7448EEC-1D14-4DD9-B8EB-772171F61A1D}" type="slidenum">
              <a:rPr lang="en-US" smtClean="0"/>
              <a:t>6</a:t>
            </a:fld>
            <a:endParaRPr lang="en-US"/>
          </a:p>
        </p:txBody>
      </p:sp>
    </p:spTree>
    <p:extLst>
      <p:ext uri="{BB962C8B-B14F-4D97-AF65-F5344CB8AC3E}">
        <p14:creationId xmlns:p14="http://schemas.microsoft.com/office/powerpoint/2010/main" val="17246198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2BC917-39CF-4EB3-98B0-06F5D6BB7AF4}" type="datetime9">
              <a:rPr lang="en-US" smtClean="0"/>
              <a:t>10/18/2017 1:14:56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60</a:t>
            </a:fld>
            <a:endParaRPr lang="en-US"/>
          </a:p>
        </p:txBody>
      </p:sp>
      <p:sp>
        <p:nvSpPr>
          <p:cNvPr id="5" name="Rectangle 4"/>
          <p:cNvSpPr/>
          <p:nvPr/>
        </p:nvSpPr>
        <p:spPr>
          <a:xfrm>
            <a:off x="401385" y="263390"/>
            <a:ext cx="2929200" cy="400110"/>
          </a:xfrm>
          <a:prstGeom prst="rect">
            <a:avLst/>
          </a:prstGeom>
        </p:spPr>
        <p:txBody>
          <a:bodyPr wrap="none">
            <a:spAutoFit/>
          </a:bodyPr>
          <a:lstStyle/>
          <a:p>
            <a:r>
              <a:rPr lang="id-ID" sz="2000" b="1" dirty="0">
                <a:latin typeface="AdvGTIMES-R"/>
              </a:rPr>
              <a:t>2.3.2.4 Pencarian Tabu</a:t>
            </a:r>
            <a:endParaRPr lang="en-US" sz="2000" b="1" dirty="0">
              <a:latin typeface="AdvGTIMES-R"/>
            </a:endParaRPr>
          </a:p>
        </p:txBody>
      </p:sp>
      <p:sp>
        <p:nvSpPr>
          <p:cNvPr id="6" name="Rectangle 5"/>
          <p:cNvSpPr/>
          <p:nvPr/>
        </p:nvSpPr>
        <p:spPr>
          <a:xfrm>
            <a:off x="649224" y="632722"/>
            <a:ext cx="8796528" cy="2031325"/>
          </a:xfrm>
          <a:prstGeom prst="rect">
            <a:avLst/>
          </a:prstGeom>
        </p:spPr>
        <p:txBody>
          <a:bodyPr wrap="square">
            <a:spAutoFit/>
          </a:bodyPr>
          <a:lstStyle/>
          <a:p>
            <a:r>
              <a:rPr lang="id-ID" dirty="0">
                <a:latin typeface="AdvGTIMES-R"/>
              </a:rPr>
              <a:t>Tabu berarti dilarang mencari atau mempertimbangkan. Tidak seperti pendekatan kombinatorial lainnya, TS tidak terkait dengan fenomena fisik. Awalnya diusulkan di</a:t>
            </a:r>
            <a:br>
              <a:rPr lang="id-ID" dirty="0">
                <a:latin typeface="AdvGTIMES-R"/>
              </a:rPr>
            </a:br>
            <a:r>
              <a:rPr lang="id-ID" dirty="0">
                <a:latin typeface="AdvGTIMES-R"/>
              </a:rPr>
              <a:t>awal 1980-an. Ini adalah prosedur iteratif yang dimulai dari solusi awal dan</a:t>
            </a:r>
            <a:br>
              <a:rPr lang="id-ID" dirty="0">
                <a:latin typeface="AdvGTIMES-R"/>
              </a:rPr>
            </a:br>
            <a:r>
              <a:rPr lang="id-ID" dirty="0">
                <a:latin typeface="AdvGTIMES-R"/>
              </a:rPr>
              <a:t>cenderung beralih ke ruang solusi baru dengan cara yang lebih agresif atau serakah daripada </a:t>
            </a:r>
            <a:r>
              <a:rPr lang="id-ID" dirty="0" smtClean="0">
                <a:latin typeface="AdvGTIMES-R"/>
              </a:rPr>
              <a:t>GA</a:t>
            </a:r>
            <a:r>
              <a:rPr lang="en-ID" dirty="0" smtClean="0">
                <a:latin typeface="AdvGTIMES-R"/>
              </a:rPr>
              <a:t> </a:t>
            </a:r>
            <a:r>
              <a:rPr lang="id-ID" dirty="0" smtClean="0">
                <a:latin typeface="AdvGTIMES-R"/>
              </a:rPr>
              <a:t>atau </a:t>
            </a:r>
            <a:r>
              <a:rPr lang="id-ID" dirty="0">
                <a:latin typeface="AdvGTIMES-R"/>
              </a:rPr>
              <a:t>SA. Lingkungan, dari mana solusi / langkah berikutnya adalah untuk dipilih, </a:t>
            </a:r>
            <a:r>
              <a:rPr lang="id-ID" dirty="0" smtClean="0">
                <a:latin typeface="AdvGTIMES-R"/>
              </a:rPr>
              <a:t>adalah</a:t>
            </a:r>
            <a:r>
              <a:rPr lang="en-ID" dirty="0" smtClean="0">
                <a:latin typeface="AdvGTIMES-R"/>
              </a:rPr>
              <a:t> </a:t>
            </a:r>
            <a:r>
              <a:rPr lang="id-ID" dirty="0" smtClean="0">
                <a:latin typeface="AdvGTIMES-R"/>
              </a:rPr>
              <a:t>dimodifikasi </a:t>
            </a:r>
            <a:r>
              <a:rPr lang="id-ID" dirty="0">
                <a:latin typeface="AdvGTIMES-R"/>
              </a:rPr>
              <a:t>dengan mengklasifikasikan beberapa gerakan sebagai tabu, 9 lainnya sesuai keinginan.</a:t>
            </a:r>
            <a:endParaRPr lang="en-ID" dirty="0">
              <a:solidFill>
                <a:srgbClr val="000000"/>
              </a:solidFill>
              <a:latin typeface="AdvGTIMES-R"/>
            </a:endParaRPr>
          </a:p>
        </p:txBody>
      </p:sp>
      <p:sp>
        <p:nvSpPr>
          <p:cNvPr id="7" name="Rectangle 6"/>
          <p:cNvSpPr/>
          <p:nvPr/>
        </p:nvSpPr>
        <p:spPr>
          <a:xfrm>
            <a:off x="649224" y="2664047"/>
            <a:ext cx="8732520" cy="2031325"/>
          </a:xfrm>
          <a:prstGeom prst="rect">
            <a:avLst/>
          </a:prstGeom>
        </p:spPr>
        <p:txBody>
          <a:bodyPr wrap="square">
            <a:spAutoFit/>
          </a:bodyPr>
          <a:lstStyle/>
          <a:p>
            <a:r>
              <a:rPr lang="id-ID" dirty="0">
                <a:latin typeface="AdvGTIMES-R"/>
              </a:rPr>
              <a:t>Pada setiap iterasi algoritma, struktur lingkungan didefinisikan; suatu gerakan</a:t>
            </a:r>
            <a:br>
              <a:rPr lang="id-ID" dirty="0">
                <a:latin typeface="AdvGTIMES-R"/>
              </a:rPr>
            </a:br>
            <a:r>
              <a:rPr lang="id-ID" dirty="0">
                <a:latin typeface="AdvGTIMES-R"/>
              </a:rPr>
              <a:t>kemudian dibuat untuk konfigurasi terbaik. Untuk lolos dari titik optimum lokal, </a:t>
            </a:r>
            <a:r>
              <a:rPr lang="id-ID" dirty="0" smtClean="0">
                <a:latin typeface="AdvGTIMES-R"/>
              </a:rPr>
              <a:t>beberapa</a:t>
            </a:r>
            <a:r>
              <a:rPr lang="en-ID" dirty="0" smtClean="0">
                <a:latin typeface="AdvGTIMES-R"/>
              </a:rPr>
              <a:t> </a:t>
            </a:r>
            <a:r>
              <a:rPr lang="id-ID" dirty="0" smtClean="0">
                <a:latin typeface="AdvGTIMES-R"/>
              </a:rPr>
              <a:t>transisi </a:t>
            </a:r>
            <a:r>
              <a:rPr lang="id-ID" dirty="0">
                <a:latin typeface="AdvGTIMES-R"/>
              </a:rPr>
              <a:t>ke konfigurasi dengan biaya yang lebih tinggi juga diperbolehkan. Mirip </a:t>
            </a:r>
            <a:r>
              <a:rPr lang="id-ID" dirty="0" smtClean="0">
                <a:latin typeface="AdvGTIMES-R"/>
              </a:rPr>
              <a:t>dengan</a:t>
            </a:r>
            <a:r>
              <a:rPr lang="en-ID" dirty="0" smtClean="0">
                <a:latin typeface="AdvGTIMES-R"/>
              </a:rPr>
              <a:t> </a:t>
            </a:r>
            <a:r>
              <a:rPr lang="id-ID" dirty="0" smtClean="0">
                <a:latin typeface="AdvGTIMES-R"/>
              </a:rPr>
              <a:t>Algoritma </a:t>
            </a:r>
            <a:r>
              <a:rPr lang="id-ID" dirty="0">
                <a:latin typeface="AdvGTIMES-R"/>
              </a:rPr>
              <a:t>PS, dengan menggunakan intensifikasi dan diversifikasi menghasilkan eksplorasi kawasan menarik yang lebih komprehensif dan, pada saat bersamaan, pindah ke daerah yang sebelumnya tidak dikunjungi. Ini membantu menghindari jebakan di titik optimum lokal.</a:t>
            </a:r>
            <a:endParaRPr lang="en-ID" dirty="0">
              <a:solidFill>
                <a:srgbClr val="000000"/>
              </a:solidFill>
              <a:latin typeface="AdvGTIMES-R"/>
            </a:endParaRPr>
          </a:p>
        </p:txBody>
      </p:sp>
      <p:sp>
        <p:nvSpPr>
          <p:cNvPr id="9" name="Rectangle 8"/>
          <p:cNvSpPr/>
          <p:nvPr/>
        </p:nvSpPr>
        <p:spPr>
          <a:xfrm>
            <a:off x="649224" y="4608757"/>
            <a:ext cx="8877552" cy="1477328"/>
          </a:xfrm>
          <a:prstGeom prst="rect">
            <a:avLst/>
          </a:prstGeom>
        </p:spPr>
        <p:txBody>
          <a:bodyPr wrap="square">
            <a:spAutoFit/>
          </a:bodyPr>
          <a:lstStyle/>
          <a:p>
            <a:r>
              <a:rPr lang="id-ID" dirty="0">
                <a:latin typeface="AdvGTIMES-R"/>
              </a:rPr>
              <a:t>Langkah-langkah yang terlibat dalam algoritma optimasi TS dapat diringkas </a:t>
            </a:r>
            <a:r>
              <a:rPr lang="id-ID" dirty="0" smtClean="0">
                <a:latin typeface="AdvGTIMES-R"/>
              </a:rPr>
              <a:t>sebagai</a:t>
            </a:r>
            <a:endParaRPr lang="en-ID" dirty="0" smtClean="0">
              <a:latin typeface="AdvGTIMES-R"/>
            </a:endParaRPr>
          </a:p>
          <a:p>
            <a:pPr marL="342900" indent="-342900">
              <a:buFont typeface="+mj-lt"/>
              <a:buAutoNum type="alphaLcParenR"/>
            </a:pPr>
            <a:r>
              <a:rPr lang="id-ID" dirty="0" smtClean="0">
                <a:latin typeface="AdvGTIMES-R"/>
              </a:rPr>
              <a:t>Menghasilkan </a:t>
            </a:r>
            <a:r>
              <a:rPr lang="id-ID" dirty="0">
                <a:latin typeface="AdvGTIMES-R"/>
              </a:rPr>
              <a:t>solusi awal</a:t>
            </a:r>
            <a:r>
              <a:rPr lang="id-ID" dirty="0" smtClean="0">
                <a:latin typeface="AdvGTIMES-R"/>
              </a:rPr>
              <a:t>,</a:t>
            </a:r>
            <a:r>
              <a:rPr lang="en-ID" dirty="0" smtClean="0">
                <a:latin typeface="AdvGTIMES-R"/>
              </a:rPr>
              <a:t> </a:t>
            </a:r>
          </a:p>
          <a:p>
            <a:pPr marL="342900" indent="-342900">
              <a:buFont typeface="+mj-lt"/>
              <a:buAutoNum type="alphaLcParenR"/>
            </a:pPr>
            <a:r>
              <a:rPr lang="id-ID" dirty="0" smtClean="0">
                <a:latin typeface="AdvGTIMES-R"/>
              </a:rPr>
              <a:t>Pilih </a:t>
            </a:r>
            <a:r>
              <a:rPr lang="id-ID" dirty="0">
                <a:latin typeface="AdvGTIMES-R"/>
              </a:rPr>
              <a:t>bergerak</a:t>
            </a:r>
            <a:r>
              <a:rPr lang="id-ID" dirty="0" smtClean="0">
                <a:latin typeface="AdvGTIMES-R"/>
              </a:rPr>
              <a:t>,</a:t>
            </a:r>
            <a:r>
              <a:rPr lang="en-ID" dirty="0" smtClean="0">
                <a:latin typeface="AdvGTIMES-R"/>
              </a:rPr>
              <a:t> </a:t>
            </a:r>
          </a:p>
          <a:p>
            <a:pPr marL="342900" indent="-342900">
              <a:buFont typeface="+mj-lt"/>
              <a:buAutoNum type="alphaLcParenR"/>
            </a:pPr>
            <a:r>
              <a:rPr lang="id-ID" dirty="0" smtClean="0">
                <a:latin typeface="AdvGTIMES-R"/>
              </a:rPr>
              <a:t>Perbarui </a:t>
            </a:r>
            <a:r>
              <a:rPr lang="id-ID" dirty="0">
                <a:latin typeface="AdvGTIMES-R"/>
              </a:rPr>
              <a:t>solusinya. Solusi selanjutnya dipilih dari daftar tetangga yang dianggap diinginkan (aspirant) atau tidak tabu dan fungsi objektifnya optimal.</a:t>
            </a:r>
            <a:endParaRPr lang="en-US" dirty="0">
              <a:latin typeface="AdvGTIMES-R"/>
            </a:endParaRPr>
          </a:p>
        </p:txBody>
      </p:sp>
    </p:spTree>
    <p:extLst>
      <p:ext uri="{BB962C8B-B14F-4D97-AF65-F5344CB8AC3E}">
        <p14:creationId xmlns:p14="http://schemas.microsoft.com/office/powerpoint/2010/main" val="5497731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C91741-2D2F-46CD-AB1C-E359A6A38A4D}" type="datetime9">
              <a:rPr lang="en-US" smtClean="0"/>
              <a:t>10/18/2017 1:14:56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61</a:t>
            </a:fld>
            <a:endParaRPr lang="en-US"/>
          </a:p>
        </p:txBody>
      </p:sp>
      <p:sp>
        <p:nvSpPr>
          <p:cNvPr id="4" name="Rectangle 3"/>
          <p:cNvSpPr/>
          <p:nvPr/>
        </p:nvSpPr>
        <p:spPr>
          <a:xfrm>
            <a:off x="632208" y="282786"/>
            <a:ext cx="8531352" cy="1200329"/>
          </a:xfrm>
          <a:prstGeom prst="rect">
            <a:avLst/>
          </a:prstGeom>
        </p:spPr>
        <p:txBody>
          <a:bodyPr wrap="square">
            <a:spAutoFit/>
          </a:bodyPr>
          <a:lstStyle/>
          <a:p>
            <a:r>
              <a:rPr lang="id-ID" dirty="0">
                <a:latin typeface="AdvGTIMES-R"/>
              </a:rPr>
              <a:t>Proses diulangi berdasarkan aturan penghentian yang diajukan. Tidak seperti Algoritma heuristik yang lainnya, tidak ada cukup banyak latar belakang teoritis untuk menyesuaikan TS kedalam masalah praktis yang dihadapi dan pengguna harus menggunakan pengalamannya.</a:t>
            </a:r>
            <a:endParaRPr lang="en-US" dirty="0">
              <a:latin typeface="AdvGTIMES-R"/>
            </a:endParaRPr>
          </a:p>
        </p:txBody>
      </p:sp>
      <p:sp>
        <p:nvSpPr>
          <p:cNvPr id="6" name="Rectangle 5"/>
          <p:cNvSpPr/>
          <p:nvPr/>
        </p:nvSpPr>
        <p:spPr>
          <a:xfrm>
            <a:off x="415917" y="1598414"/>
            <a:ext cx="2690160" cy="400110"/>
          </a:xfrm>
          <a:prstGeom prst="rect">
            <a:avLst/>
          </a:prstGeom>
        </p:spPr>
        <p:txBody>
          <a:bodyPr wrap="none">
            <a:spAutoFit/>
          </a:bodyPr>
          <a:lstStyle/>
          <a:p>
            <a:r>
              <a:rPr lang="id-ID" sz="2000" b="1" dirty="0">
                <a:latin typeface="AdvGTIMES-R"/>
              </a:rPr>
              <a:t>2.3.2.5 Koloni Semut</a:t>
            </a:r>
            <a:endParaRPr lang="en-US" sz="2000" b="1" dirty="0">
              <a:latin typeface="AdvGTIMES-R"/>
            </a:endParaRPr>
          </a:p>
        </p:txBody>
      </p:sp>
      <p:sp>
        <p:nvSpPr>
          <p:cNvPr id="7" name="Rectangle 6"/>
          <p:cNvSpPr/>
          <p:nvPr/>
        </p:nvSpPr>
        <p:spPr>
          <a:xfrm>
            <a:off x="632208" y="2083045"/>
            <a:ext cx="8531352" cy="923330"/>
          </a:xfrm>
          <a:prstGeom prst="rect">
            <a:avLst/>
          </a:prstGeom>
        </p:spPr>
        <p:txBody>
          <a:bodyPr wrap="square">
            <a:spAutoFit/>
          </a:bodyPr>
          <a:lstStyle/>
          <a:p>
            <a:r>
              <a:rPr lang="id-ID" dirty="0">
                <a:latin typeface="AdvGTIMES-R"/>
              </a:rPr>
              <a:t>Teknik optimasi AC adalah teknik optimasi kombinatorial, pada awalnya</a:t>
            </a:r>
            <a:br>
              <a:rPr lang="id-ID" dirty="0">
                <a:latin typeface="AdvGTIMES-R"/>
              </a:rPr>
            </a:br>
            <a:r>
              <a:rPr lang="id-ID" dirty="0">
                <a:latin typeface="AdvGTIMES-R"/>
              </a:rPr>
              <a:t>dikembangkan pada awal 1990an. Hal ini didasarkan pada perilaku serangga, terutama semut.</a:t>
            </a:r>
            <a:endParaRPr lang="en-US" dirty="0">
              <a:latin typeface="AdvGTIMES-R"/>
            </a:endParaRPr>
          </a:p>
        </p:txBody>
      </p:sp>
      <p:sp>
        <p:nvSpPr>
          <p:cNvPr id="8" name="Rectangle 7"/>
          <p:cNvSpPr/>
          <p:nvPr/>
        </p:nvSpPr>
        <p:spPr>
          <a:xfrm>
            <a:off x="632208" y="3006375"/>
            <a:ext cx="8531352" cy="1754326"/>
          </a:xfrm>
          <a:prstGeom prst="rect">
            <a:avLst/>
          </a:prstGeom>
        </p:spPr>
        <p:txBody>
          <a:bodyPr wrap="square">
            <a:spAutoFit/>
          </a:bodyPr>
          <a:lstStyle/>
          <a:p>
            <a:r>
              <a:rPr lang="id-ID" dirty="0">
                <a:latin typeface="AdvGTIMES-R"/>
              </a:rPr>
              <a:t>Semut memiliki kemampuan luar biasa dalam menemukan jarak terpendek dari makanan ke sarang mereka. Bahkan jika ada hambatan di antaranya, mereka kembali menemukan jarak terpendek</a:t>
            </a:r>
            <a:r>
              <a:rPr lang="id-ID" dirty="0" smtClean="0">
                <a:latin typeface="AdvGTIMES-R"/>
              </a:rPr>
              <a:t>.</a:t>
            </a:r>
            <a:endParaRPr lang="en-ID" dirty="0" smtClean="0">
              <a:latin typeface="AdvGTIMES-R"/>
            </a:endParaRPr>
          </a:p>
          <a:p>
            <a:r>
              <a:rPr lang="id-ID" dirty="0">
                <a:latin typeface="AdvGTIMES-R"/>
              </a:rPr>
              <a:t>Para ilmuwan telah menemukan bahwa alat utama fenomena ini adalah begitu</a:t>
            </a:r>
            <a:br>
              <a:rPr lang="id-ID" dirty="0">
                <a:latin typeface="AdvGTIMES-R"/>
              </a:rPr>
            </a:br>
            <a:r>
              <a:rPr lang="id-ID" dirty="0">
                <a:latin typeface="AdvGTIMES-R"/>
              </a:rPr>
              <a:t>disebut feromon yang digunakan sebagai media komunikasi dasar di kalangan individu</a:t>
            </a:r>
            <a:r>
              <a:rPr lang="id-ID" dirty="0"/>
              <a:t>.</a:t>
            </a:r>
            <a:endParaRPr lang="en-US" dirty="0">
              <a:latin typeface="AdvGTIMES-R"/>
            </a:endParaRPr>
          </a:p>
        </p:txBody>
      </p:sp>
      <p:sp>
        <p:nvSpPr>
          <p:cNvPr id="9" name="Rectangle 8"/>
          <p:cNvSpPr/>
          <p:nvPr/>
        </p:nvSpPr>
        <p:spPr>
          <a:xfrm>
            <a:off x="632208" y="3752380"/>
            <a:ext cx="8531352" cy="369332"/>
          </a:xfrm>
          <a:prstGeom prst="rect">
            <a:avLst/>
          </a:prstGeom>
        </p:spPr>
        <p:txBody>
          <a:bodyPr wrap="square">
            <a:spAutoFit/>
          </a:bodyPr>
          <a:lstStyle/>
          <a:p>
            <a:endParaRPr lang="en-US" dirty="0"/>
          </a:p>
        </p:txBody>
      </p:sp>
      <p:sp>
        <p:nvSpPr>
          <p:cNvPr id="10" name="Rectangle 9"/>
          <p:cNvSpPr/>
          <p:nvPr/>
        </p:nvSpPr>
        <p:spPr>
          <a:xfrm>
            <a:off x="632208" y="4760701"/>
            <a:ext cx="8667240" cy="1477328"/>
          </a:xfrm>
          <a:prstGeom prst="rect">
            <a:avLst/>
          </a:prstGeom>
        </p:spPr>
        <p:txBody>
          <a:bodyPr wrap="square">
            <a:spAutoFit/>
          </a:bodyPr>
          <a:lstStyle/>
          <a:p>
            <a:r>
              <a:rPr lang="id-ID" dirty="0">
                <a:latin typeface="AdvGTIMES-R"/>
              </a:rPr>
              <a:t>Setelah berjalan, setiap semut menyimpan zat kimia, yang disebut feromon, sebagai suatu jejak di tanah Awalnya, semua semut bergerak secara acak untuk mencari makanan. Jika mereka dianggap memiliki kecepatan yang sama, yang menemukan makanannya lebih cepat (yaitu dengan jarak terpendek) kembali ke sarang lebih cepat dan deposito feromon saat kembali</a:t>
            </a:r>
            <a:endParaRPr lang="en-US" dirty="0">
              <a:latin typeface="AdvGTIMES-R"/>
            </a:endParaRPr>
          </a:p>
        </p:txBody>
      </p:sp>
    </p:spTree>
    <p:extLst>
      <p:ext uri="{BB962C8B-B14F-4D97-AF65-F5344CB8AC3E}">
        <p14:creationId xmlns:p14="http://schemas.microsoft.com/office/powerpoint/2010/main" val="39503702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3D3F6-E2BD-4A43-9544-788CD8CFF621}" type="datetime9">
              <a:rPr lang="en-US" smtClean="0"/>
              <a:t>10/18/2017 1:14:56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62</a:t>
            </a:fld>
            <a:endParaRPr lang="en-US"/>
          </a:p>
        </p:txBody>
      </p:sp>
      <p:sp>
        <p:nvSpPr>
          <p:cNvPr id="4" name="Rectangle 3"/>
          <p:cNvSpPr/>
          <p:nvPr/>
        </p:nvSpPr>
        <p:spPr>
          <a:xfrm>
            <a:off x="501396" y="316915"/>
            <a:ext cx="8953500" cy="1200329"/>
          </a:xfrm>
          <a:prstGeom prst="rect">
            <a:avLst/>
          </a:prstGeom>
        </p:spPr>
        <p:txBody>
          <a:bodyPr wrap="square">
            <a:spAutoFit/>
          </a:bodyPr>
          <a:lstStyle/>
          <a:p>
            <a:r>
              <a:rPr lang="en-ID" dirty="0" err="1">
                <a:latin typeface="AdvGTIMES-R"/>
              </a:rPr>
              <a:t>Jalan</a:t>
            </a:r>
            <a:r>
              <a:rPr lang="en-ID" dirty="0">
                <a:latin typeface="AdvGTIMES-R"/>
              </a:rPr>
              <a:t> </a:t>
            </a:r>
            <a:r>
              <a:rPr lang="en-ID" dirty="0" err="1">
                <a:latin typeface="AdvGTIMES-R"/>
              </a:rPr>
              <a:t>akan</a:t>
            </a:r>
            <a:r>
              <a:rPr lang="en-ID" dirty="0">
                <a:latin typeface="AdvGTIMES-R"/>
              </a:rPr>
              <a:t> kaya </a:t>
            </a:r>
            <a:r>
              <a:rPr lang="en-ID" dirty="0" err="1">
                <a:latin typeface="AdvGTIMES-R"/>
              </a:rPr>
              <a:t>akan</a:t>
            </a:r>
            <a:r>
              <a:rPr lang="en-ID" dirty="0">
                <a:latin typeface="AdvGTIMES-R"/>
              </a:rPr>
              <a:t> </a:t>
            </a:r>
            <a:r>
              <a:rPr lang="en-ID" dirty="0" err="1">
                <a:latin typeface="AdvGTIMES-R"/>
              </a:rPr>
              <a:t>feromon</a:t>
            </a:r>
            <a:r>
              <a:rPr lang="en-ID" dirty="0">
                <a:latin typeface="AdvGTIMES-R"/>
              </a:rPr>
              <a:t>. </a:t>
            </a:r>
            <a:r>
              <a:rPr lang="en-ID" dirty="0" err="1">
                <a:latin typeface="AdvGTIMES-R"/>
              </a:rPr>
              <a:t>Semut</a:t>
            </a:r>
            <a:r>
              <a:rPr lang="en-ID" dirty="0">
                <a:latin typeface="AdvGTIMES-R"/>
              </a:rPr>
              <a:t> lain </a:t>
            </a:r>
            <a:r>
              <a:rPr lang="en-ID" dirty="0" err="1">
                <a:latin typeface="AdvGTIMES-R"/>
              </a:rPr>
              <a:t>akan</a:t>
            </a:r>
            <a:r>
              <a:rPr lang="en-ID" dirty="0">
                <a:latin typeface="AdvGTIMES-R"/>
              </a:rPr>
              <a:t> </a:t>
            </a:r>
            <a:r>
              <a:rPr lang="en-ID" dirty="0" err="1">
                <a:latin typeface="AdvGTIMES-R"/>
              </a:rPr>
              <a:t>segera</a:t>
            </a:r>
            <a:r>
              <a:rPr lang="en-ID" dirty="0">
                <a:latin typeface="AdvGTIMES-R"/>
              </a:rPr>
              <a:t> </a:t>
            </a:r>
            <a:r>
              <a:rPr lang="en-ID" dirty="0" err="1">
                <a:latin typeface="AdvGTIMES-R"/>
              </a:rPr>
              <a:t>mengenalinya</a:t>
            </a:r>
            <a:r>
              <a:rPr lang="en-ID" dirty="0">
                <a:latin typeface="AdvGTIMES-R"/>
              </a:rPr>
              <a:t> </a:t>
            </a:r>
            <a:r>
              <a:rPr lang="en-ID" dirty="0" err="1">
                <a:latin typeface="AdvGTIMES-R"/>
              </a:rPr>
              <a:t>sebagai</a:t>
            </a:r>
            <a:r>
              <a:rPr lang="en-ID" dirty="0">
                <a:latin typeface="AdvGTIMES-R"/>
              </a:rPr>
              <a:t> </a:t>
            </a:r>
            <a:r>
              <a:rPr lang="en-ID" dirty="0" err="1">
                <a:latin typeface="AdvGTIMES-R"/>
              </a:rPr>
              <a:t>jalur</a:t>
            </a:r>
            <a:r>
              <a:rPr lang="en-ID" dirty="0">
                <a:latin typeface="AdvGTIMES-R"/>
              </a:rPr>
              <a:t> yang </a:t>
            </a:r>
            <a:r>
              <a:rPr lang="en-ID" dirty="0" err="1">
                <a:latin typeface="AdvGTIMES-R"/>
              </a:rPr>
              <a:t>menjanjikan</a:t>
            </a:r>
            <a:r>
              <a:rPr lang="en-ID" dirty="0">
                <a:latin typeface="AdvGTIMES-R"/>
              </a:rPr>
              <a:t> </a:t>
            </a:r>
            <a:r>
              <a:rPr lang="en-ID" dirty="0" err="1">
                <a:latin typeface="AdvGTIMES-R"/>
              </a:rPr>
              <a:t>dan</a:t>
            </a:r>
            <a:r>
              <a:rPr lang="en-ID" dirty="0">
                <a:latin typeface="AdvGTIMES-R"/>
              </a:rPr>
              <a:t> </a:t>
            </a:r>
            <a:r>
              <a:rPr lang="en-ID" dirty="0" err="1">
                <a:latin typeface="AdvGTIMES-R"/>
              </a:rPr>
              <a:t>semua</a:t>
            </a:r>
            <a:r>
              <a:rPr lang="en-ID" dirty="0">
                <a:latin typeface="AdvGTIMES-R"/>
              </a:rPr>
              <a:t> </a:t>
            </a:r>
            <a:r>
              <a:rPr lang="en-ID" dirty="0" err="1">
                <a:latin typeface="AdvGTIMES-R"/>
              </a:rPr>
              <a:t>mengikutinya</a:t>
            </a:r>
            <a:r>
              <a:rPr lang="en-ID" dirty="0">
                <a:latin typeface="AdvGTIMES-R"/>
              </a:rPr>
              <a:t>. </a:t>
            </a:r>
            <a:r>
              <a:rPr lang="en-ID" dirty="0" err="1">
                <a:latin typeface="AdvGTIMES-R"/>
              </a:rPr>
              <a:t>Berdasarkan</a:t>
            </a:r>
            <a:r>
              <a:rPr lang="en-ID" dirty="0">
                <a:latin typeface="AdvGTIMES-R"/>
              </a:rPr>
              <a:t> </a:t>
            </a:r>
            <a:r>
              <a:rPr lang="en-ID" dirty="0" err="1">
                <a:latin typeface="AdvGTIMES-R"/>
              </a:rPr>
              <a:t>hal</a:t>
            </a:r>
            <a:r>
              <a:rPr lang="en-ID" dirty="0">
                <a:latin typeface="AdvGTIMES-R"/>
              </a:rPr>
              <a:t> </a:t>
            </a:r>
            <a:r>
              <a:rPr lang="en-ID" dirty="0" err="1">
                <a:latin typeface="AdvGTIMES-R"/>
              </a:rPr>
              <a:t>diatas</a:t>
            </a:r>
            <a:r>
              <a:rPr lang="en-ID" dirty="0">
                <a:latin typeface="AdvGTIMES-R"/>
              </a:rPr>
              <a:t>, </a:t>
            </a:r>
            <a:r>
              <a:rPr lang="en-ID" dirty="0" err="1">
                <a:latin typeface="AdvGTIMES-R"/>
              </a:rPr>
              <a:t>beberapa</a:t>
            </a:r>
            <a:r>
              <a:rPr lang="en-ID" dirty="0">
                <a:latin typeface="AdvGTIMES-R"/>
              </a:rPr>
              <a:t> </a:t>
            </a:r>
            <a:r>
              <a:rPr lang="en-ID" dirty="0" err="1">
                <a:latin typeface="AdvGTIMES-R"/>
              </a:rPr>
              <a:t>algoritma</a:t>
            </a:r>
            <a:r>
              <a:rPr lang="en-ID" dirty="0">
                <a:latin typeface="AdvGTIMES-R"/>
              </a:rPr>
              <a:t> AC </a:t>
            </a:r>
            <a:r>
              <a:rPr lang="en-ID" dirty="0" err="1">
                <a:latin typeface="AdvGTIMES-R"/>
              </a:rPr>
              <a:t>telah</a:t>
            </a:r>
            <a:r>
              <a:rPr lang="en-ID" dirty="0">
                <a:latin typeface="AdvGTIMES-R"/>
              </a:rPr>
              <a:t> </a:t>
            </a:r>
            <a:r>
              <a:rPr lang="en-ID" dirty="0" err="1">
                <a:latin typeface="AdvGTIMES-R"/>
              </a:rPr>
              <a:t>dikembangkan</a:t>
            </a:r>
            <a:r>
              <a:rPr lang="en-ID" dirty="0">
                <a:latin typeface="AdvGTIMES-R"/>
              </a:rPr>
              <a:t>. </a:t>
            </a:r>
            <a:r>
              <a:rPr lang="en-ID" dirty="0" err="1">
                <a:latin typeface="AdvGTIMES-R"/>
              </a:rPr>
              <a:t>Pada</a:t>
            </a:r>
            <a:r>
              <a:rPr lang="en-ID" dirty="0">
                <a:latin typeface="AdvGTIMES-R"/>
              </a:rPr>
              <a:t> </a:t>
            </a:r>
            <a:r>
              <a:rPr lang="en-ID" dirty="0" err="1">
                <a:latin typeface="AdvGTIMES-R"/>
              </a:rPr>
              <a:t>dasarnya</a:t>
            </a:r>
            <a:r>
              <a:rPr lang="en-ID" dirty="0">
                <a:latin typeface="AdvGTIMES-R"/>
              </a:rPr>
              <a:t>, </a:t>
            </a:r>
            <a:r>
              <a:rPr lang="en-ID" dirty="0" err="1">
                <a:latin typeface="AdvGTIMES-R"/>
              </a:rPr>
              <a:t>langkah-langkahnya</a:t>
            </a:r>
            <a:r>
              <a:rPr lang="en-ID" dirty="0">
                <a:latin typeface="AdvGTIMES-R"/>
              </a:rPr>
              <a:t> </a:t>
            </a:r>
            <a:r>
              <a:rPr lang="en-ID" dirty="0" err="1">
                <a:latin typeface="AdvGTIMES-R"/>
              </a:rPr>
              <a:t>adalah</a:t>
            </a:r>
            <a:r>
              <a:rPr lang="en-ID" dirty="0">
                <a:latin typeface="AdvGTIMES-R"/>
              </a:rPr>
              <a:t> </a:t>
            </a:r>
            <a:r>
              <a:rPr lang="en-ID" dirty="0" err="1">
                <a:latin typeface="AdvGTIMES-R"/>
              </a:rPr>
              <a:t>sebagai</a:t>
            </a:r>
            <a:r>
              <a:rPr lang="en-ID" dirty="0">
                <a:latin typeface="AdvGTIMES-R"/>
              </a:rPr>
              <a:t> </a:t>
            </a:r>
            <a:r>
              <a:rPr lang="en-ID" dirty="0" err="1">
                <a:latin typeface="AdvGTIMES-R"/>
              </a:rPr>
              <a:t>berikut</a:t>
            </a:r>
            <a:r>
              <a:rPr lang="en-ID" dirty="0">
                <a:latin typeface="AdvGTIMES-R"/>
              </a:rPr>
              <a:t>:</a:t>
            </a:r>
            <a:endParaRPr lang="en-US" dirty="0"/>
          </a:p>
        </p:txBody>
      </p:sp>
      <p:sp>
        <p:nvSpPr>
          <p:cNvPr id="5" name="Rectangle 4"/>
          <p:cNvSpPr/>
          <p:nvPr/>
        </p:nvSpPr>
        <p:spPr>
          <a:xfrm>
            <a:off x="501396" y="1641594"/>
            <a:ext cx="9201632" cy="3693319"/>
          </a:xfrm>
          <a:prstGeom prst="rect">
            <a:avLst/>
          </a:prstGeom>
        </p:spPr>
        <p:txBody>
          <a:bodyPr wrap="square">
            <a:spAutoFit/>
          </a:bodyPr>
          <a:lstStyle/>
          <a:p>
            <a:pPr marL="285750" indent="-285750">
              <a:buFont typeface="Arial" panose="020B0604020202020204" pitchFamily="34" charset="0"/>
              <a:buChar char="•"/>
            </a:pPr>
            <a:r>
              <a:rPr lang="en-US" dirty="0" err="1">
                <a:latin typeface="AdvGTIMES-R"/>
              </a:rPr>
              <a:t>Inisialisasi</a:t>
            </a:r>
            <a:r>
              <a:rPr lang="en-US" dirty="0">
                <a:latin typeface="AdvGTIMES-R"/>
              </a:rPr>
              <a:t> di mana </a:t>
            </a:r>
            <a:r>
              <a:rPr lang="en-US" dirty="0" err="1">
                <a:latin typeface="AdvGTIMES-R"/>
              </a:rPr>
              <a:t>variabel</a:t>
            </a:r>
            <a:r>
              <a:rPr lang="en-US" dirty="0">
                <a:latin typeface="AdvGTIMES-R"/>
              </a:rPr>
              <a:t> </a:t>
            </a:r>
            <a:r>
              <a:rPr lang="en-US" dirty="0" err="1">
                <a:latin typeface="AdvGTIMES-R"/>
              </a:rPr>
              <a:t>masalah</a:t>
            </a:r>
            <a:r>
              <a:rPr lang="en-US" dirty="0">
                <a:latin typeface="AdvGTIMES-R"/>
              </a:rPr>
              <a:t>, </a:t>
            </a:r>
            <a:r>
              <a:rPr lang="en-US" dirty="0" err="1">
                <a:latin typeface="AdvGTIMES-R"/>
              </a:rPr>
              <a:t>dikodekan</a:t>
            </a:r>
            <a:r>
              <a:rPr lang="en-US" dirty="0">
                <a:latin typeface="AdvGTIMES-R"/>
              </a:rPr>
              <a:t> </a:t>
            </a:r>
            <a:r>
              <a:rPr lang="en-US" dirty="0" err="1">
                <a:latin typeface="AdvGTIMES-R"/>
              </a:rPr>
              <a:t>dan</a:t>
            </a:r>
            <a:r>
              <a:rPr lang="en-US" dirty="0">
                <a:latin typeface="AdvGTIMES-R"/>
              </a:rPr>
              <a:t> </a:t>
            </a:r>
            <a:r>
              <a:rPr lang="en-US" dirty="0" err="1">
                <a:latin typeface="AdvGTIMES-R"/>
              </a:rPr>
              <a:t>populasi</a:t>
            </a:r>
            <a:r>
              <a:rPr lang="en-US" dirty="0">
                <a:latin typeface="AdvGTIMES-R"/>
              </a:rPr>
              <a:t> </a:t>
            </a:r>
            <a:r>
              <a:rPr lang="en-US" dirty="0" err="1">
                <a:latin typeface="AdvGTIMES-R"/>
              </a:rPr>
              <a:t>awal</a:t>
            </a:r>
            <a:r>
              <a:rPr lang="en-US" dirty="0">
                <a:latin typeface="AdvGTIMES-R"/>
              </a:rPr>
              <a:t> </a:t>
            </a:r>
            <a:r>
              <a:rPr lang="en-US" dirty="0" err="1">
                <a:latin typeface="AdvGTIMES-R"/>
              </a:rPr>
              <a:t>dihasilkan</a:t>
            </a:r>
            <a:r>
              <a:rPr lang="en-US" dirty="0">
                <a:latin typeface="AdvGTIMES-R"/>
              </a:rPr>
              <a:t>; </a:t>
            </a:r>
            <a:r>
              <a:rPr lang="en-US" dirty="0" err="1">
                <a:latin typeface="AdvGTIMES-R"/>
              </a:rPr>
              <a:t>secara</a:t>
            </a:r>
            <a:r>
              <a:rPr lang="en-US" dirty="0">
                <a:latin typeface="AdvGTIMES-R"/>
              </a:rPr>
              <a:t> </a:t>
            </a:r>
            <a:r>
              <a:rPr lang="en-US" dirty="0" err="1">
                <a:latin typeface="AdvGTIMES-R"/>
              </a:rPr>
              <a:t>acak</a:t>
            </a:r>
            <a:r>
              <a:rPr lang="en-US" dirty="0">
                <a:latin typeface="AdvGTIMES-R"/>
              </a:rPr>
              <a:t> di </a:t>
            </a:r>
            <a:r>
              <a:rPr lang="en-US" dirty="0" err="1">
                <a:latin typeface="AdvGTIMES-R"/>
              </a:rPr>
              <a:t>dalam</a:t>
            </a:r>
            <a:r>
              <a:rPr lang="en-US" dirty="0">
                <a:latin typeface="AdvGTIMES-R"/>
              </a:rPr>
              <a:t> </a:t>
            </a:r>
            <a:r>
              <a:rPr lang="en-US" dirty="0" err="1">
                <a:latin typeface="AdvGTIMES-R"/>
              </a:rPr>
              <a:t>wilayah</a:t>
            </a:r>
            <a:r>
              <a:rPr lang="en-US" dirty="0">
                <a:latin typeface="AdvGTIMES-R"/>
              </a:rPr>
              <a:t> yang </a:t>
            </a:r>
            <a:r>
              <a:rPr lang="en-US" dirty="0" err="1">
                <a:latin typeface="AdvGTIMES-R"/>
              </a:rPr>
              <a:t>layak</a:t>
            </a:r>
            <a:r>
              <a:rPr lang="en-US" dirty="0">
                <a:latin typeface="AdvGTIMES-R"/>
              </a:rPr>
              <a:t>. </a:t>
            </a:r>
            <a:r>
              <a:rPr lang="en-US" dirty="0" err="1">
                <a:latin typeface="AdvGTIMES-R"/>
              </a:rPr>
              <a:t>Mereka</a:t>
            </a:r>
            <a:r>
              <a:rPr lang="en-US" dirty="0">
                <a:latin typeface="AdvGTIMES-R"/>
              </a:rPr>
              <a:t> </a:t>
            </a:r>
            <a:r>
              <a:rPr lang="en-US" dirty="0" err="1">
                <a:latin typeface="AdvGTIMES-R"/>
              </a:rPr>
              <a:t>akan</a:t>
            </a:r>
            <a:r>
              <a:rPr lang="en-US" dirty="0">
                <a:latin typeface="AdvGTIMES-R"/>
              </a:rPr>
              <a:t> </a:t>
            </a:r>
            <a:r>
              <a:rPr lang="en-US" dirty="0" err="1">
                <a:latin typeface="AdvGTIMES-R"/>
              </a:rPr>
              <a:t>merangkak</a:t>
            </a:r>
            <a:r>
              <a:rPr lang="en-US" dirty="0">
                <a:latin typeface="AdvGTIMES-R"/>
              </a:rPr>
              <a:t> </a:t>
            </a:r>
            <a:r>
              <a:rPr lang="en-US" dirty="0" err="1">
                <a:latin typeface="AdvGTIMES-R"/>
              </a:rPr>
              <a:t>ke</a:t>
            </a:r>
            <a:r>
              <a:rPr lang="en-US" dirty="0">
                <a:latin typeface="AdvGTIMES-R"/>
              </a:rPr>
              <a:t> </a:t>
            </a:r>
            <a:r>
              <a:rPr lang="en-US" dirty="0" err="1">
                <a:latin typeface="AdvGTIMES-R"/>
              </a:rPr>
              <a:t>arah</a:t>
            </a:r>
            <a:r>
              <a:rPr lang="en-US" dirty="0">
                <a:latin typeface="AdvGTIMES-R"/>
              </a:rPr>
              <a:t> yang </a:t>
            </a:r>
            <a:r>
              <a:rPr lang="en-US" dirty="0" err="1">
                <a:latin typeface="AdvGTIMES-R"/>
              </a:rPr>
              <a:t>berbeda</a:t>
            </a:r>
            <a:r>
              <a:rPr lang="en-US" dirty="0">
                <a:latin typeface="AdvGTIMES-R"/>
              </a:rPr>
              <a:t> </a:t>
            </a:r>
            <a:r>
              <a:rPr lang="en-US" dirty="0" err="1">
                <a:latin typeface="AdvGTIMES-R"/>
              </a:rPr>
              <a:t>pada</a:t>
            </a:r>
            <a:r>
              <a:rPr lang="en-US" dirty="0">
                <a:latin typeface="AdvGTIMES-R"/>
              </a:rPr>
              <a:t> radius </a:t>
            </a:r>
            <a:r>
              <a:rPr lang="en-US" dirty="0" err="1">
                <a:latin typeface="AdvGTIMES-R"/>
              </a:rPr>
              <a:t>tidak</a:t>
            </a:r>
            <a:r>
              <a:rPr lang="en-US" dirty="0">
                <a:latin typeface="AdvGTIMES-R"/>
              </a:rPr>
              <a:t> </a:t>
            </a:r>
            <a:r>
              <a:rPr lang="en-US" dirty="0" err="1">
                <a:latin typeface="AdvGTIMES-R"/>
              </a:rPr>
              <a:t>lebih</a:t>
            </a:r>
            <a:r>
              <a:rPr lang="en-US" dirty="0">
                <a:latin typeface="AdvGTIMES-R"/>
              </a:rPr>
              <a:t> </a:t>
            </a:r>
            <a:r>
              <a:rPr lang="en-US" dirty="0" err="1">
                <a:latin typeface="AdvGTIMES-R"/>
              </a:rPr>
              <a:t>besar</a:t>
            </a:r>
            <a:r>
              <a:rPr lang="en-US" dirty="0">
                <a:latin typeface="AdvGTIMES-R"/>
              </a:rPr>
              <a:t> </a:t>
            </a:r>
            <a:r>
              <a:rPr lang="en-US" dirty="0" err="1">
                <a:latin typeface="AdvGTIMES-R"/>
              </a:rPr>
              <a:t>dari</a:t>
            </a:r>
            <a:r>
              <a:rPr lang="en-US" dirty="0">
                <a:latin typeface="AdvGTIMES-R"/>
              </a:rPr>
              <a:t> R. </a:t>
            </a:r>
            <a:endParaRPr lang="en-US" dirty="0" smtClean="0">
              <a:latin typeface="AdvGTIMES-R"/>
            </a:endParaRPr>
          </a:p>
          <a:p>
            <a:pPr marL="285750" indent="-285750">
              <a:buFont typeface="Arial" panose="020B0604020202020204" pitchFamily="34" charset="0"/>
              <a:buChar char="•"/>
            </a:pPr>
            <a:r>
              <a:rPr lang="en-US" dirty="0" err="1" smtClean="0">
                <a:latin typeface="AdvGTIMES-R"/>
              </a:rPr>
              <a:t>Evaluasi</a:t>
            </a:r>
            <a:r>
              <a:rPr lang="en-US" dirty="0" smtClean="0">
                <a:latin typeface="AdvGTIMES-R"/>
              </a:rPr>
              <a:t> </a:t>
            </a:r>
            <a:r>
              <a:rPr lang="en-US" dirty="0" err="1">
                <a:latin typeface="AdvGTIMES-R"/>
              </a:rPr>
              <a:t>dimana</a:t>
            </a:r>
            <a:r>
              <a:rPr lang="en-US" dirty="0">
                <a:latin typeface="AdvGTIMES-R"/>
              </a:rPr>
              <a:t> </a:t>
            </a:r>
            <a:r>
              <a:rPr lang="en-US" dirty="0" err="1">
                <a:latin typeface="AdvGTIMES-R"/>
              </a:rPr>
              <a:t>fungsi</a:t>
            </a:r>
            <a:r>
              <a:rPr lang="en-US" dirty="0">
                <a:latin typeface="AdvGTIMES-R"/>
              </a:rPr>
              <a:t> </a:t>
            </a:r>
            <a:r>
              <a:rPr lang="en-US" dirty="0" err="1">
                <a:latin typeface="AdvGTIMES-R"/>
              </a:rPr>
              <a:t>tujuan</a:t>
            </a:r>
            <a:r>
              <a:rPr lang="en-US" dirty="0">
                <a:latin typeface="AdvGTIMES-R"/>
              </a:rPr>
              <a:t> </a:t>
            </a:r>
            <a:r>
              <a:rPr lang="en-US" dirty="0" err="1">
                <a:latin typeface="AdvGTIMES-R"/>
              </a:rPr>
              <a:t>dihitung</a:t>
            </a:r>
            <a:r>
              <a:rPr lang="en-US" dirty="0">
                <a:latin typeface="AdvGTIMES-R"/>
              </a:rPr>
              <a:t> </a:t>
            </a:r>
            <a:r>
              <a:rPr lang="en-US" dirty="0" err="1">
                <a:latin typeface="AdvGTIMES-R"/>
              </a:rPr>
              <a:t>untuk</a:t>
            </a:r>
            <a:r>
              <a:rPr lang="en-US" dirty="0">
                <a:latin typeface="AdvGTIMES-R"/>
              </a:rPr>
              <a:t> </a:t>
            </a:r>
            <a:r>
              <a:rPr lang="en-US" dirty="0" err="1">
                <a:latin typeface="AdvGTIMES-R"/>
              </a:rPr>
              <a:t>semua</a:t>
            </a:r>
            <a:r>
              <a:rPr lang="en-US" dirty="0">
                <a:latin typeface="AdvGTIMES-R"/>
              </a:rPr>
              <a:t> </a:t>
            </a:r>
            <a:r>
              <a:rPr lang="en-US" dirty="0" err="1">
                <a:latin typeface="AdvGTIMES-R"/>
              </a:rPr>
              <a:t>semut</a:t>
            </a:r>
            <a:r>
              <a:rPr lang="en-US" dirty="0" smtClean="0">
                <a:latin typeface="AdvGTIMES-R"/>
              </a:rPr>
              <a:t>.</a:t>
            </a:r>
          </a:p>
          <a:p>
            <a:pPr marL="285750" indent="-285750">
              <a:buFont typeface="Arial" panose="020B0604020202020204" pitchFamily="34" charset="0"/>
              <a:buChar char="•"/>
            </a:pPr>
            <a:r>
              <a:rPr lang="en-US" dirty="0" smtClean="0">
                <a:latin typeface="AdvGTIMES-R"/>
              </a:rPr>
              <a:t>Trail </a:t>
            </a:r>
            <a:r>
              <a:rPr lang="en-US" dirty="0" err="1">
                <a:latin typeface="AdvGTIMES-R"/>
              </a:rPr>
              <a:t>menambahkan</a:t>
            </a:r>
            <a:r>
              <a:rPr lang="en-US" dirty="0">
                <a:latin typeface="AdvGTIMES-R"/>
              </a:rPr>
              <a:t> di mana </a:t>
            </a:r>
            <a:r>
              <a:rPr lang="en-US" dirty="0" err="1">
                <a:latin typeface="AdvGTIMES-R"/>
              </a:rPr>
              <a:t>kuantitas</a:t>
            </a:r>
            <a:r>
              <a:rPr lang="en-US" dirty="0">
                <a:latin typeface="AdvGTIMES-R"/>
              </a:rPr>
              <a:t> </a:t>
            </a:r>
            <a:r>
              <a:rPr lang="en-US" dirty="0" err="1">
                <a:latin typeface="AdvGTIMES-R"/>
              </a:rPr>
              <a:t>jejak</a:t>
            </a:r>
            <a:r>
              <a:rPr lang="en-US" dirty="0">
                <a:latin typeface="AdvGTIMES-R"/>
              </a:rPr>
              <a:t> </a:t>
            </a:r>
            <a:r>
              <a:rPr lang="en-US" dirty="0" err="1">
                <a:latin typeface="AdvGTIMES-R"/>
              </a:rPr>
              <a:t>ditambahkan</a:t>
            </a:r>
            <a:r>
              <a:rPr lang="en-US" dirty="0">
                <a:latin typeface="AdvGTIMES-R"/>
              </a:rPr>
              <a:t> </a:t>
            </a:r>
            <a:r>
              <a:rPr lang="en-US" dirty="0" err="1">
                <a:latin typeface="AdvGTIMES-R"/>
              </a:rPr>
              <a:t>untuk</a:t>
            </a:r>
            <a:r>
              <a:rPr lang="en-US" dirty="0">
                <a:latin typeface="AdvGTIMES-R"/>
              </a:rPr>
              <a:t> </a:t>
            </a:r>
            <a:r>
              <a:rPr lang="en-US" dirty="0" err="1">
                <a:latin typeface="AdvGTIMES-R"/>
              </a:rPr>
              <a:t>setiap</a:t>
            </a:r>
            <a:r>
              <a:rPr lang="en-US" dirty="0">
                <a:latin typeface="AdvGTIMES-R"/>
              </a:rPr>
              <a:t> </a:t>
            </a:r>
            <a:r>
              <a:rPr lang="en-US" dirty="0" err="1">
                <a:latin typeface="AdvGTIMES-R"/>
              </a:rPr>
              <a:t>semut</a:t>
            </a:r>
            <a:r>
              <a:rPr lang="en-US" dirty="0">
                <a:latin typeface="AdvGTIMES-R"/>
              </a:rPr>
              <a:t>; </a:t>
            </a:r>
            <a:r>
              <a:rPr lang="en-US" dirty="0" err="1">
                <a:latin typeface="AdvGTIMES-R"/>
              </a:rPr>
              <a:t>sebanding</a:t>
            </a:r>
            <a:r>
              <a:rPr lang="en-US" dirty="0">
                <a:latin typeface="AdvGTIMES-R"/>
              </a:rPr>
              <a:t> </a:t>
            </a:r>
            <a:r>
              <a:rPr lang="en-US" dirty="0" err="1">
                <a:latin typeface="AdvGTIMES-R"/>
              </a:rPr>
              <a:t>dengan</a:t>
            </a:r>
            <a:r>
              <a:rPr lang="en-US" dirty="0">
                <a:latin typeface="AdvGTIMES-R"/>
              </a:rPr>
              <a:t> </a:t>
            </a:r>
            <a:r>
              <a:rPr lang="en-US" dirty="0" err="1">
                <a:latin typeface="AdvGTIMES-R"/>
              </a:rPr>
              <a:t>fungsi</a:t>
            </a:r>
            <a:r>
              <a:rPr lang="en-US" dirty="0">
                <a:latin typeface="AdvGTIMES-R"/>
              </a:rPr>
              <a:t> </a:t>
            </a:r>
            <a:r>
              <a:rPr lang="en-US" dirty="0" err="1">
                <a:latin typeface="AdvGTIMES-R"/>
              </a:rPr>
              <a:t>tujuan</a:t>
            </a:r>
            <a:r>
              <a:rPr lang="en-US" dirty="0">
                <a:latin typeface="AdvGTIMES-R"/>
              </a:rPr>
              <a:t> yang </a:t>
            </a:r>
            <a:r>
              <a:rPr lang="en-US" dirty="0" err="1">
                <a:latin typeface="AdvGTIMES-R"/>
              </a:rPr>
              <a:t>dihitung</a:t>
            </a:r>
            <a:r>
              <a:rPr lang="en-US" dirty="0">
                <a:latin typeface="AdvGTIMES-R"/>
              </a:rPr>
              <a:t> (yang </a:t>
            </a:r>
            <a:r>
              <a:rPr lang="en-US" dirty="0" err="1">
                <a:latin typeface="AdvGTIMES-R"/>
              </a:rPr>
              <a:t>disebut</a:t>
            </a:r>
            <a:r>
              <a:rPr lang="en-US" dirty="0">
                <a:latin typeface="AdvGTIMES-R"/>
              </a:rPr>
              <a:t> </a:t>
            </a:r>
            <a:r>
              <a:rPr lang="en-US" dirty="0" err="1">
                <a:latin typeface="AdvGTIMES-R"/>
              </a:rPr>
              <a:t>kebugaran</a:t>
            </a:r>
            <a:r>
              <a:rPr lang="en-US" dirty="0">
                <a:latin typeface="AdvGTIMES-R"/>
              </a:rPr>
              <a:t>). </a:t>
            </a:r>
            <a:endParaRPr lang="en-US" dirty="0" smtClean="0">
              <a:latin typeface="AdvGTIMES-R"/>
            </a:endParaRPr>
          </a:p>
          <a:p>
            <a:pPr marL="285750" indent="-285750">
              <a:buFont typeface="Arial" panose="020B0604020202020204" pitchFamily="34" charset="0"/>
              <a:buChar char="•"/>
            </a:pPr>
            <a:r>
              <a:rPr lang="en-US" dirty="0" err="1" smtClean="0">
                <a:latin typeface="AdvGTIMES-R"/>
              </a:rPr>
              <a:t>Semut</a:t>
            </a:r>
            <a:r>
              <a:rPr lang="en-US" dirty="0" smtClean="0">
                <a:latin typeface="AdvGTIMES-R"/>
              </a:rPr>
              <a:t> </a:t>
            </a:r>
            <a:r>
              <a:rPr lang="en-US" dirty="0" err="1">
                <a:latin typeface="AdvGTIMES-R"/>
              </a:rPr>
              <a:t>mengirimkan</a:t>
            </a:r>
            <a:r>
              <a:rPr lang="en-US" dirty="0">
                <a:latin typeface="AdvGTIMES-R"/>
              </a:rPr>
              <a:t> </a:t>
            </a:r>
            <a:r>
              <a:rPr lang="en-US" dirty="0" err="1">
                <a:latin typeface="AdvGTIMES-R"/>
              </a:rPr>
              <a:t>semut</a:t>
            </a:r>
            <a:r>
              <a:rPr lang="en-US" dirty="0">
                <a:latin typeface="AdvGTIMES-R"/>
              </a:rPr>
              <a:t> </a:t>
            </a:r>
            <a:r>
              <a:rPr lang="en-US" dirty="0" err="1">
                <a:latin typeface="AdvGTIMES-R"/>
              </a:rPr>
              <a:t>dikirim</a:t>
            </a:r>
            <a:r>
              <a:rPr lang="en-US" dirty="0">
                <a:latin typeface="AdvGTIMES-R"/>
              </a:rPr>
              <a:t> </a:t>
            </a:r>
            <a:r>
              <a:rPr lang="en-US" dirty="0" err="1">
                <a:latin typeface="AdvGTIMES-R"/>
              </a:rPr>
              <a:t>ke</a:t>
            </a:r>
            <a:r>
              <a:rPr lang="en-US" dirty="0">
                <a:latin typeface="AdvGTIMES-R"/>
              </a:rPr>
              <a:t> </a:t>
            </a:r>
            <a:r>
              <a:rPr lang="en-US" dirty="0" err="1">
                <a:latin typeface="AdvGTIMES-R"/>
              </a:rPr>
              <a:t>nodus</a:t>
            </a:r>
            <a:r>
              <a:rPr lang="en-US" dirty="0">
                <a:latin typeface="AdvGTIMES-R"/>
              </a:rPr>
              <a:t> </a:t>
            </a:r>
            <a:r>
              <a:rPr lang="en-US" dirty="0" err="1">
                <a:latin typeface="AdvGTIMES-R"/>
              </a:rPr>
              <a:t>berikutnya</a:t>
            </a:r>
            <a:r>
              <a:rPr lang="en-US" dirty="0">
                <a:latin typeface="AdvGTIMES-R"/>
              </a:rPr>
              <a:t>, </a:t>
            </a:r>
            <a:r>
              <a:rPr lang="en-US" dirty="0" err="1">
                <a:latin typeface="AdvGTIMES-R"/>
              </a:rPr>
              <a:t>sesuai</a:t>
            </a:r>
            <a:r>
              <a:rPr lang="en-US" dirty="0">
                <a:latin typeface="AdvGTIMES-R"/>
              </a:rPr>
              <a:t> </a:t>
            </a:r>
            <a:r>
              <a:rPr lang="en-US" dirty="0" err="1">
                <a:latin typeface="AdvGTIMES-R"/>
              </a:rPr>
              <a:t>dengan</a:t>
            </a:r>
            <a:r>
              <a:rPr lang="en-US" dirty="0">
                <a:latin typeface="AdvGTIMES-R"/>
              </a:rPr>
              <a:t> </a:t>
            </a:r>
            <a:r>
              <a:rPr lang="en-US" dirty="0" err="1">
                <a:latin typeface="AdvGTIMES-R"/>
              </a:rPr>
              <a:t>kerapatan</a:t>
            </a:r>
            <a:r>
              <a:rPr lang="en-US" dirty="0">
                <a:latin typeface="AdvGTIMES-R"/>
              </a:rPr>
              <a:t> </a:t>
            </a:r>
            <a:r>
              <a:rPr lang="en-US" dirty="0" err="1">
                <a:latin typeface="AdvGTIMES-R"/>
              </a:rPr>
              <a:t>dan</a:t>
            </a:r>
            <a:r>
              <a:rPr lang="en-US" dirty="0">
                <a:latin typeface="AdvGTIMES-R"/>
              </a:rPr>
              <a:t> </a:t>
            </a:r>
            <a:r>
              <a:rPr lang="en-US" dirty="0" err="1">
                <a:latin typeface="AdvGTIMES-R"/>
              </a:rPr>
              <a:t>jarak</a:t>
            </a:r>
            <a:r>
              <a:rPr lang="en-US" dirty="0">
                <a:latin typeface="AdvGTIMES-R"/>
              </a:rPr>
              <a:t> </a:t>
            </a:r>
            <a:r>
              <a:rPr lang="en-US" dirty="0" err="1">
                <a:latin typeface="AdvGTIMES-R"/>
              </a:rPr>
              <a:t>tempuh</a:t>
            </a:r>
            <a:r>
              <a:rPr lang="en-US" dirty="0">
                <a:latin typeface="AdvGTIMES-R"/>
              </a:rPr>
              <a:t>. </a:t>
            </a:r>
            <a:endParaRPr lang="en-US" dirty="0" smtClean="0">
              <a:latin typeface="AdvGTIMES-R"/>
            </a:endParaRPr>
          </a:p>
          <a:p>
            <a:pPr marL="285750" indent="-285750">
              <a:buFont typeface="Arial" panose="020B0604020202020204" pitchFamily="34" charset="0"/>
              <a:buChar char="•"/>
            </a:pPr>
            <a:r>
              <a:rPr lang="en-US" dirty="0" smtClean="0">
                <a:latin typeface="AdvGTIMES-R"/>
              </a:rPr>
              <a:t>Kami </a:t>
            </a:r>
            <a:r>
              <a:rPr lang="en-US" dirty="0" err="1">
                <a:latin typeface="AdvGTIMES-R"/>
              </a:rPr>
              <a:t>telah</a:t>
            </a:r>
            <a:r>
              <a:rPr lang="en-US" dirty="0">
                <a:latin typeface="AdvGTIMES-R"/>
              </a:rPr>
              <a:t> </a:t>
            </a:r>
            <a:r>
              <a:rPr lang="en-US" dirty="0" err="1">
                <a:latin typeface="AdvGTIMES-R"/>
              </a:rPr>
              <a:t>menggambarkan</a:t>
            </a:r>
            <a:r>
              <a:rPr lang="en-US" dirty="0">
                <a:latin typeface="AdvGTIMES-R"/>
              </a:rPr>
              <a:t> </a:t>
            </a:r>
            <a:r>
              <a:rPr lang="en-US" dirty="0" err="1">
                <a:latin typeface="AdvGTIMES-R"/>
              </a:rPr>
              <a:t>kerapatan</a:t>
            </a:r>
            <a:r>
              <a:rPr lang="en-US" dirty="0">
                <a:latin typeface="AdvGTIMES-R"/>
              </a:rPr>
              <a:t> </a:t>
            </a:r>
            <a:r>
              <a:rPr lang="en-US" dirty="0" err="1">
                <a:latin typeface="AdvGTIMES-R"/>
              </a:rPr>
              <a:t>jejak</a:t>
            </a:r>
            <a:r>
              <a:rPr lang="en-US" dirty="0">
                <a:latin typeface="AdvGTIMES-R"/>
              </a:rPr>
              <a:t> </a:t>
            </a:r>
            <a:r>
              <a:rPr lang="en-US" dirty="0" err="1">
                <a:latin typeface="AdvGTIMES-R"/>
              </a:rPr>
              <a:t>sebagai</a:t>
            </a:r>
            <a:r>
              <a:rPr lang="en-US" dirty="0">
                <a:latin typeface="AdvGTIMES-R"/>
              </a:rPr>
              <a:t> </a:t>
            </a:r>
            <a:r>
              <a:rPr lang="en-US" dirty="0" err="1">
                <a:latin typeface="AdvGTIMES-R"/>
              </a:rPr>
              <a:t>feromon</a:t>
            </a:r>
            <a:r>
              <a:rPr lang="en-US" dirty="0">
                <a:latin typeface="AdvGTIMES-R"/>
              </a:rPr>
              <a:t> yang </a:t>
            </a:r>
            <a:r>
              <a:rPr lang="en-US" dirty="0" err="1">
                <a:latin typeface="AdvGTIMES-R"/>
              </a:rPr>
              <a:t>diendapkan</a:t>
            </a:r>
            <a:r>
              <a:rPr lang="en-US" dirty="0">
                <a:latin typeface="AdvGTIMES-R"/>
              </a:rPr>
              <a:t>. </a:t>
            </a:r>
            <a:r>
              <a:rPr lang="en-US" dirty="0" err="1">
                <a:latin typeface="AdvGTIMES-R"/>
              </a:rPr>
              <a:t>Semut</a:t>
            </a:r>
            <a:r>
              <a:rPr lang="en-US" dirty="0">
                <a:latin typeface="AdvGTIMES-R"/>
              </a:rPr>
              <a:t> </a:t>
            </a:r>
            <a:r>
              <a:rPr lang="en-US" dirty="0" err="1">
                <a:latin typeface="AdvGTIMES-R"/>
              </a:rPr>
              <a:t>tidak</a:t>
            </a:r>
            <a:r>
              <a:rPr lang="en-US" dirty="0">
                <a:latin typeface="AdvGTIMES-R"/>
              </a:rPr>
              <a:t> </a:t>
            </a:r>
            <a:r>
              <a:rPr lang="en-US" dirty="0" err="1">
                <a:latin typeface="AdvGTIMES-R"/>
              </a:rPr>
              <a:t>sepenuhnya</a:t>
            </a:r>
            <a:r>
              <a:rPr lang="en-US" dirty="0">
                <a:latin typeface="AdvGTIMES-R"/>
              </a:rPr>
              <a:t> </a:t>
            </a:r>
            <a:r>
              <a:rPr lang="en-US" dirty="0" err="1">
                <a:latin typeface="AdvGTIMES-R"/>
              </a:rPr>
              <a:t>buta</a:t>
            </a:r>
            <a:r>
              <a:rPr lang="en-US" dirty="0">
                <a:latin typeface="AdvGTIMES-R"/>
              </a:rPr>
              <a:t> </a:t>
            </a:r>
            <a:r>
              <a:rPr lang="en-US" dirty="0" err="1">
                <a:latin typeface="AdvGTIMES-R"/>
              </a:rPr>
              <a:t>dan</a:t>
            </a:r>
            <a:r>
              <a:rPr lang="en-US" dirty="0">
                <a:latin typeface="AdvGTIMES-R"/>
              </a:rPr>
              <a:t> </a:t>
            </a:r>
            <a:r>
              <a:rPr lang="en-US" dirty="0" err="1">
                <a:latin typeface="AdvGTIMES-R"/>
              </a:rPr>
              <a:t>akan</a:t>
            </a:r>
            <a:r>
              <a:rPr lang="en-US" dirty="0">
                <a:latin typeface="AdvGTIMES-R"/>
              </a:rPr>
              <a:t> </a:t>
            </a:r>
            <a:r>
              <a:rPr lang="en-US" dirty="0" err="1">
                <a:latin typeface="AdvGTIMES-R"/>
              </a:rPr>
              <a:t>bergerak</a:t>
            </a:r>
            <a:r>
              <a:rPr lang="en-US" dirty="0">
                <a:latin typeface="AdvGTIMES-R"/>
              </a:rPr>
              <a:t> </a:t>
            </a:r>
            <a:r>
              <a:rPr lang="en-US" dirty="0" err="1">
                <a:latin typeface="AdvGTIMES-R"/>
              </a:rPr>
              <a:t>sampai</a:t>
            </a:r>
            <a:r>
              <a:rPr lang="en-US" dirty="0">
                <a:latin typeface="AdvGTIMES-R"/>
              </a:rPr>
              <a:t> </a:t>
            </a:r>
            <a:r>
              <a:rPr lang="en-US" dirty="0" err="1">
                <a:latin typeface="AdvGTIMES-R"/>
              </a:rPr>
              <a:t>batas</a:t>
            </a:r>
            <a:r>
              <a:rPr lang="en-US" dirty="0">
                <a:latin typeface="AdvGTIMES-R"/>
              </a:rPr>
              <a:t> </a:t>
            </a:r>
            <a:r>
              <a:rPr lang="en-US" dirty="0" err="1">
                <a:latin typeface="AdvGTIMES-R"/>
              </a:rPr>
              <a:t>tertentu</a:t>
            </a:r>
            <a:r>
              <a:rPr lang="en-US" dirty="0">
                <a:latin typeface="AdvGTIMES-R"/>
              </a:rPr>
              <a:t> </a:t>
            </a:r>
            <a:r>
              <a:rPr lang="en-US" dirty="0" err="1">
                <a:latin typeface="AdvGTIMES-R"/>
              </a:rPr>
              <a:t>berdasarkan</a:t>
            </a:r>
            <a:r>
              <a:rPr lang="en-US" dirty="0">
                <a:latin typeface="AdvGTIMES-R"/>
              </a:rPr>
              <a:t> </a:t>
            </a:r>
            <a:r>
              <a:rPr lang="en-US" dirty="0" err="1">
                <a:latin typeface="AdvGTIMES-R"/>
              </a:rPr>
              <a:t>visibilitas</a:t>
            </a:r>
            <a:r>
              <a:rPr lang="en-US" dirty="0">
                <a:latin typeface="AdvGTIMES-R"/>
              </a:rPr>
              <a:t> node. </a:t>
            </a:r>
            <a:r>
              <a:rPr lang="en-US" dirty="0" err="1">
                <a:latin typeface="AdvGTIMES-R"/>
              </a:rPr>
              <a:t>Kedua</a:t>
            </a:r>
            <a:r>
              <a:rPr lang="en-US" dirty="0">
                <a:latin typeface="AdvGTIMES-R"/>
              </a:rPr>
              <a:t> </a:t>
            </a:r>
            <a:r>
              <a:rPr lang="en-US" dirty="0" err="1">
                <a:latin typeface="AdvGTIMES-R"/>
              </a:rPr>
              <a:t>tindakan</a:t>
            </a:r>
            <a:r>
              <a:rPr lang="en-US" dirty="0">
                <a:latin typeface="AdvGTIMES-R"/>
              </a:rPr>
              <a:t> </a:t>
            </a:r>
            <a:r>
              <a:rPr lang="en-US" dirty="0" err="1">
                <a:latin typeface="AdvGTIMES-R"/>
              </a:rPr>
              <a:t>ini</a:t>
            </a:r>
            <a:r>
              <a:rPr lang="en-US" dirty="0">
                <a:latin typeface="AdvGTIMES-R"/>
              </a:rPr>
              <a:t> </a:t>
            </a:r>
            <a:r>
              <a:rPr lang="en-US" dirty="0" err="1">
                <a:latin typeface="AdvGTIMES-R"/>
              </a:rPr>
              <a:t>menyerupai</a:t>
            </a:r>
            <a:r>
              <a:rPr lang="en-US" dirty="0">
                <a:latin typeface="AdvGTIMES-R"/>
              </a:rPr>
              <a:t> </a:t>
            </a:r>
            <a:r>
              <a:rPr lang="en-US" dirty="0" err="1">
                <a:latin typeface="AdvGTIMES-R"/>
              </a:rPr>
              <a:t>langkah-langkah</a:t>
            </a:r>
            <a:r>
              <a:rPr lang="en-US" dirty="0">
                <a:latin typeface="AdvGTIMES-R"/>
              </a:rPr>
              <a:t> yang </a:t>
            </a:r>
            <a:r>
              <a:rPr lang="en-US" dirty="0" err="1">
                <a:latin typeface="AdvGTIMES-R"/>
              </a:rPr>
              <a:t>terlibat</a:t>
            </a:r>
            <a:r>
              <a:rPr lang="en-US" dirty="0">
                <a:latin typeface="AdvGTIMES-R"/>
              </a:rPr>
              <a:t> </a:t>
            </a:r>
            <a:r>
              <a:rPr lang="en-US" dirty="0" err="1">
                <a:latin typeface="AdvGTIMES-R"/>
              </a:rPr>
              <a:t>dalam</a:t>
            </a:r>
            <a:r>
              <a:rPr lang="en-US" dirty="0">
                <a:latin typeface="AdvGTIMES-R"/>
              </a:rPr>
              <a:t> </a:t>
            </a:r>
            <a:r>
              <a:rPr lang="en-US" dirty="0" err="1">
                <a:latin typeface="AdvGTIMES-R"/>
              </a:rPr>
              <a:t>algoritma</a:t>
            </a:r>
            <a:r>
              <a:rPr lang="en-US" dirty="0">
                <a:latin typeface="AdvGTIMES-R"/>
              </a:rPr>
              <a:t> PS </a:t>
            </a:r>
            <a:r>
              <a:rPr lang="en-US" dirty="0" err="1">
                <a:latin typeface="AdvGTIMES-R"/>
              </a:rPr>
              <a:t>dan</a:t>
            </a:r>
            <a:r>
              <a:rPr lang="en-US" dirty="0">
                <a:latin typeface="AdvGTIMES-R"/>
              </a:rPr>
              <a:t> TS (</a:t>
            </a:r>
            <a:r>
              <a:rPr lang="en-US" dirty="0" err="1">
                <a:latin typeface="AdvGTIMES-R"/>
              </a:rPr>
              <a:t>intensifikasi</a:t>
            </a:r>
            <a:r>
              <a:rPr lang="en-US" dirty="0">
                <a:latin typeface="AdvGTIMES-R"/>
              </a:rPr>
              <a:t> </a:t>
            </a:r>
            <a:r>
              <a:rPr lang="en-US" dirty="0" err="1">
                <a:latin typeface="AdvGTIMES-R"/>
              </a:rPr>
              <a:t>dan</a:t>
            </a:r>
            <a:r>
              <a:rPr lang="en-US" dirty="0">
                <a:latin typeface="AdvGTIMES-R"/>
              </a:rPr>
              <a:t> </a:t>
            </a:r>
            <a:r>
              <a:rPr lang="en-US" dirty="0" err="1">
                <a:latin typeface="AdvGTIMES-R"/>
              </a:rPr>
              <a:t>diversifikasi</a:t>
            </a:r>
            <a:r>
              <a:rPr lang="en-US" dirty="0">
                <a:latin typeface="AdvGTIMES-R"/>
              </a:rPr>
              <a:t>) </a:t>
            </a:r>
            <a:r>
              <a:rPr lang="en-US" dirty="0" err="1">
                <a:latin typeface="AdvGTIMES-R"/>
              </a:rPr>
              <a:t>untuk</a:t>
            </a:r>
            <a:r>
              <a:rPr lang="en-US" dirty="0">
                <a:latin typeface="AdvGTIMES-R"/>
              </a:rPr>
              <a:t> </a:t>
            </a:r>
            <a:r>
              <a:rPr lang="en-US" dirty="0" err="1">
                <a:latin typeface="AdvGTIMES-R"/>
              </a:rPr>
              <a:t>menghindari</a:t>
            </a:r>
            <a:r>
              <a:rPr lang="en-US" dirty="0">
                <a:latin typeface="AdvGTIMES-R"/>
              </a:rPr>
              <a:t> </a:t>
            </a:r>
            <a:r>
              <a:rPr lang="en-US" dirty="0" err="1">
                <a:latin typeface="AdvGTIMES-R"/>
              </a:rPr>
              <a:t>perangkap</a:t>
            </a:r>
            <a:r>
              <a:rPr lang="en-US" dirty="0">
                <a:latin typeface="AdvGTIMES-R"/>
              </a:rPr>
              <a:t> </a:t>
            </a:r>
            <a:r>
              <a:rPr lang="en-US" dirty="0" err="1">
                <a:latin typeface="AdvGTIMES-R"/>
              </a:rPr>
              <a:t>pada</a:t>
            </a:r>
            <a:r>
              <a:rPr lang="en-US" dirty="0">
                <a:latin typeface="AdvGTIMES-R"/>
              </a:rPr>
              <a:t> </a:t>
            </a:r>
            <a:r>
              <a:rPr lang="en-US" dirty="0" err="1">
                <a:latin typeface="AdvGTIMES-R"/>
              </a:rPr>
              <a:t>titik</a:t>
            </a:r>
            <a:r>
              <a:rPr lang="en-US" dirty="0">
                <a:latin typeface="AdvGTIMES-R"/>
              </a:rPr>
              <a:t> optimum </a:t>
            </a:r>
            <a:r>
              <a:rPr lang="en-US" dirty="0" err="1">
                <a:latin typeface="AdvGTIMES-R"/>
              </a:rPr>
              <a:t>lokal</a:t>
            </a:r>
            <a:r>
              <a:rPr lang="en-US" dirty="0">
                <a:latin typeface="AdvGTIMES-R"/>
              </a:rPr>
              <a:t>.</a:t>
            </a:r>
            <a:endParaRPr lang="en-US" dirty="0" smtClean="0">
              <a:latin typeface="AdvGTIMES-R"/>
            </a:endParaRPr>
          </a:p>
        </p:txBody>
      </p:sp>
    </p:spTree>
    <p:extLst>
      <p:ext uri="{BB962C8B-B14F-4D97-AF65-F5344CB8AC3E}">
        <p14:creationId xmlns:p14="http://schemas.microsoft.com/office/powerpoint/2010/main" val="11654862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574BEE-7C58-497A-9740-1DF8E948EE55}" type="datetime9">
              <a:rPr lang="en-US" smtClean="0"/>
              <a:t>10/18/2017 1:14:56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63</a:t>
            </a:fld>
            <a:endParaRPr lang="en-US"/>
          </a:p>
        </p:txBody>
      </p:sp>
      <p:sp>
        <p:nvSpPr>
          <p:cNvPr id="7" name="Rectangle 6"/>
          <p:cNvSpPr/>
          <p:nvPr/>
        </p:nvSpPr>
        <p:spPr>
          <a:xfrm>
            <a:off x="501396" y="1313185"/>
            <a:ext cx="9017508" cy="369332"/>
          </a:xfrm>
          <a:prstGeom prst="rect">
            <a:avLst/>
          </a:prstGeom>
        </p:spPr>
        <p:txBody>
          <a:bodyPr wrap="square">
            <a:spAutoFit/>
          </a:bodyPr>
          <a:lstStyle/>
          <a:p>
            <a:r>
              <a:rPr lang="id-ID" dirty="0">
                <a:latin typeface="AdvGTIMES-R"/>
              </a:rPr>
              <a:t>Langkah-langkah diulang sampai kriteria aturan penghentian tercapai.</a:t>
            </a:r>
            <a:endParaRPr lang="en-US" sz="1600" dirty="0">
              <a:latin typeface="AdvGTIMES-R"/>
            </a:endParaRPr>
          </a:p>
        </p:txBody>
      </p:sp>
      <p:sp>
        <p:nvSpPr>
          <p:cNvPr id="5" name="Rectangle 4"/>
          <p:cNvSpPr/>
          <p:nvPr/>
        </p:nvSpPr>
        <p:spPr>
          <a:xfrm>
            <a:off x="501396" y="105402"/>
            <a:ext cx="8871204" cy="954107"/>
          </a:xfrm>
          <a:prstGeom prst="rect">
            <a:avLst/>
          </a:prstGeom>
        </p:spPr>
        <p:txBody>
          <a:bodyPr wrap="square">
            <a:spAutoFit/>
          </a:bodyPr>
          <a:lstStyle/>
          <a:p>
            <a:endParaRPr lang="en-US" sz="2000" dirty="0" smtClean="0"/>
          </a:p>
          <a:p>
            <a:pPr marL="285750" indent="-285750">
              <a:buFont typeface="Arial" panose="020B0604020202020204" pitchFamily="34" charset="0"/>
              <a:buChar char="•"/>
            </a:pPr>
            <a:r>
              <a:rPr lang="en-US" dirty="0" err="1" smtClean="0">
                <a:latin typeface="AdvGTIMES-R"/>
              </a:rPr>
              <a:t>Penguapan</a:t>
            </a:r>
            <a:r>
              <a:rPr lang="en-US" dirty="0" smtClean="0">
                <a:latin typeface="AdvGTIMES-R"/>
              </a:rPr>
              <a:t> </a:t>
            </a:r>
            <a:r>
              <a:rPr lang="en-US" dirty="0" err="1">
                <a:latin typeface="AdvGTIMES-R"/>
              </a:rPr>
              <a:t>dimana</a:t>
            </a:r>
            <a:r>
              <a:rPr lang="en-US" dirty="0">
                <a:latin typeface="AdvGTIMES-R"/>
              </a:rPr>
              <a:t> </a:t>
            </a:r>
            <a:r>
              <a:rPr lang="en-US" dirty="0" err="1">
                <a:latin typeface="AdvGTIMES-R"/>
              </a:rPr>
              <a:t>jejak</a:t>
            </a:r>
            <a:r>
              <a:rPr lang="en-US" dirty="0">
                <a:latin typeface="AdvGTIMES-R"/>
              </a:rPr>
              <a:t> yang </a:t>
            </a:r>
            <a:r>
              <a:rPr lang="en-US" dirty="0" err="1">
                <a:latin typeface="AdvGTIMES-R"/>
              </a:rPr>
              <a:t>diendapkan</a:t>
            </a:r>
            <a:r>
              <a:rPr lang="en-US" dirty="0">
                <a:latin typeface="AdvGTIMES-R"/>
              </a:rPr>
              <a:t> </a:t>
            </a:r>
            <a:r>
              <a:rPr lang="en-US" dirty="0" err="1">
                <a:latin typeface="AdvGTIMES-R"/>
              </a:rPr>
              <a:t>oleh</a:t>
            </a:r>
            <a:r>
              <a:rPr lang="en-US" dirty="0">
                <a:latin typeface="AdvGTIMES-R"/>
              </a:rPr>
              <a:t> </a:t>
            </a:r>
            <a:r>
              <a:rPr lang="en-US" dirty="0" err="1">
                <a:latin typeface="AdvGTIMES-R"/>
              </a:rPr>
              <a:t>seekor</a:t>
            </a:r>
            <a:r>
              <a:rPr lang="en-US" dirty="0">
                <a:latin typeface="AdvGTIMES-R"/>
              </a:rPr>
              <a:t> </a:t>
            </a:r>
            <a:r>
              <a:rPr lang="en-US" dirty="0" err="1">
                <a:latin typeface="AdvGTIMES-R"/>
              </a:rPr>
              <a:t>semut</a:t>
            </a:r>
            <a:r>
              <a:rPr lang="en-US" dirty="0">
                <a:latin typeface="AdvGTIMES-R"/>
              </a:rPr>
              <a:t> </a:t>
            </a:r>
            <a:r>
              <a:rPr lang="en-US" dirty="0" err="1">
                <a:latin typeface="AdvGTIMES-R"/>
              </a:rPr>
              <a:t>akhirnya</a:t>
            </a:r>
            <a:r>
              <a:rPr lang="en-US" dirty="0">
                <a:latin typeface="AdvGTIMES-R"/>
              </a:rPr>
              <a:t> </a:t>
            </a:r>
            <a:r>
              <a:rPr lang="en-US" dirty="0" err="1">
                <a:latin typeface="AdvGTIMES-R"/>
              </a:rPr>
              <a:t>diuapkan</a:t>
            </a:r>
            <a:r>
              <a:rPr lang="en-US" dirty="0">
                <a:latin typeface="AdvGTIMES-R"/>
              </a:rPr>
              <a:t> </a:t>
            </a:r>
            <a:r>
              <a:rPr lang="en-US" dirty="0" err="1">
                <a:latin typeface="AdvGTIMES-R"/>
              </a:rPr>
              <a:t>dan</a:t>
            </a:r>
            <a:r>
              <a:rPr lang="en-US" dirty="0">
                <a:latin typeface="AdvGTIMES-R"/>
              </a:rPr>
              <a:t> </a:t>
            </a:r>
            <a:r>
              <a:rPr lang="en-US" dirty="0" err="1">
                <a:latin typeface="AdvGTIMES-R"/>
              </a:rPr>
              <a:t>titik</a:t>
            </a:r>
            <a:r>
              <a:rPr lang="en-US" dirty="0">
                <a:latin typeface="AdvGTIMES-R"/>
              </a:rPr>
              <a:t> </a:t>
            </a:r>
            <a:r>
              <a:rPr lang="en-US" dirty="0" err="1">
                <a:latin typeface="AdvGTIMES-R"/>
              </a:rPr>
              <a:t>awal</a:t>
            </a:r>
            <a:r>
              <a:rPr lang="en-US" dirty="0">
                <a:latin typeface="AdvGTIMES-R"/>
              </a:rPr>
              <a:t> </a:t>
            </a:r>
            <a:r>
              <a:rPr lang="en-US" dirty="0" err="1">
                <a:latin typeface="AdvGTIMES-R"/>
              </a:rPr>
              <a:t>diperbarui</a:t>
            </a:r>
            <a:r>
              <a:rPr lang="en-US" dirty="0">
                <a:latin typeface="AdvGTIMES-R"/>
              </a:rPr>
              <a:t> </a:t>
            </a:r>
            <a:r>
              <a:rPr lang="en-US" dirty="0" err="1">
                <a:latin typeface="AdvGTIMES-R"/>
              </a:rPr>
              <a:t>dengan</a:t>
            </a:r>
            <a:r>
              <a:rPr lang="en-US" dirty="0">
                <a:latin typeface="AdvGTIMES-R"/>
              </a:rPr>
              <a:t> </a:t>
            </a:r>
            <a:r>
              <a:rPr lang="en-US" dirty="0" err="1">
                <a:latin typeface="AdvGTIMES-R"/>
              </a:rPr>
              <a:t>kombinasi</a:t>
            </a:r>
            <a:r>
              <a:rPr lang="en-US" dirty="0">
                <a:latin typeface="AdvGTIMES-R"/>
              </a:rPr>
              <a:t> </a:t>
            </a:r>
            <a:r>
              <a:rPr lang="en-US" dirty="0" err="1">
                <a:latin typeface="AdvGTIMES-R"/>
              </a:rPr>
              <a:t>terbaik</a:t>
            </a:r>
            <a:r>
              <a:rPr lang="en-US" dirty="0">
                <a:latin typeface="AdvGTIMES-R"/>
              </a:rPr>
              <a:t> yang </a:t>
            </a:r>
            <a:r>
              <a:rPr lang="en-US" dirty="0" err="1">
                <a:latin typeface="AdvGTIMES-R"/>
              </a:rPr>
              <a:t>ditemukan</a:t>
            </a:r>
            <a:r>
              <a:rPr lang="en-US" dirty="0">
                <a:latin typeface="AdvGTIMES-R"/>
              </a:rPr>
              <a:t>.</a:t>
            </a:r>
            <a:endParaRPr lang="en-US" sz="1600" dirty="0">
              <a:latin typeface="AdvGTIMES-R"/>
            </a:endParaRPr>
          </a:p>
        </p:txBody>
      </p:sp>
    </p:spTree>
    <p:extLst>
      <p:ext uri="{BB962C8B-B14F-4D97-AF65-F5344CB8AC3E}">
        <p14:creationId xmlns:p14="http://schemas.microsoft.com/office/powerpoint/2010/main" val="6808340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91E58E-3EB5-4DF8-A485-6ED0F12852E3}" type="datetime9">
              <a:rPr lang="en-US" smtClean="0"/>
              <a:t>10/18/2017 1:14:56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64</a:t>
            </a:fld>
            <a:endParaRPr lang="en-US"/>
          </a:p>
        </p:txBody>
      </p:sp>
      <p:sp>
        <p:nvSpPr>
          <p:cNvPr id="5" name="Rectangle 4"/>
          <p:cNvSpPr/>
          <p:nvPr/>
        </p:nvSpPr>
        <p:spPr>
          <a:xfrm>
            <a:off x="336804" y="286584"/>
            <a:ext cx="4953000" cy="769441"/>
          </a:xfrm>
          <a:prstGeom prst="rect">
            <a:avLst/>
          </a:prstGeom>
        </p:spPr>
        <p:txBody>
          <a:bodyPr>
            <a:spAutoFit/>
          </a:bodyPr>
          <a:lstStyle/>
          <a:p>
            <a:r>
              <a:rPr lang="en-US" sz="2400" dirty="0">
                <a:latin typeface="AdvGTIMES-B"/>
              </a:rPr>
              <a:t>Chapter 3</a:t>
            </a:r>
          </a:p>
          <a:p>
            <a:r>
              <a:rPr lang="id-ID" sz="2000" dirty="0">
                <a:latin typeface="AdvGTIMES-R"/>
              </a:rPr>
              <a:t>Beberapa Prinsip Ekonomi</a:t>
            </a:r>
            <a:endParaRPr lang="en-US" sz="2000" dirty="0">
              <a:latin typeface="AdvGTIMES-R"/>
            </a:endParaRPr>
          </a:p>
        </p:txBody>
      </p:sp>
      <p:sp>
        <p:nvSpPr>
          <p:cNvPr id="4" name="Rectangle 3"/>
          <p:cNvSpPr/>
          <p:nvPr/>
        </p:nvSpPr>
        <p:spPr>
          <a:xfrm>
            <a:off x="336804" y="1223510"/>
            <a:ext cx="2223686" cy="400110"/>
          </a:xfrm>
          <a:prstGeom prst="rect">
            <a:avLst/>
          </a:prstGeom>
        </p:spPr>
        <p:txBody>
          <a:bodyPr wrap="none">
            <a:spAutoFit/>
          </a:bodyPr>
          <a:lstStyle/>
          <a:p>
            <a:r>
              <a:rPr lang="en-US" sz="2000" b="1" dirty="0">
                <a:latin typeface="AdvGTIMES-B"/>
              </a:rPr>
              <a:t>3.1 </a:t>
            </a:r>
            <a:r>
              <a:rPr lang="en-US" sz="2000" b="1" dirty="0" err="1" smtClean="0">
                <a:latin typeface="AdvGTIMES-B"/>
              </a:rPr>
              <a:t>Pendahuluan</a:t>
            </a:r>
            <a:endParaRPr lang="en-US" b="1" dirty="0"/>
          </a:p>
        </p:txBody>
      </p:sp>
      <p:sp>
        <p:nvSpPr>
          <p:cNvPr id="6" name="Rectangle 5"/>
          <p:cNvSpPr/>
          <p:nvPr/>
        </p:nvSpPr>
        <p:spPr>
          <a:xfrm>
            <a:off x="739140" y="1594628"/>
            <a:ext cx="8807196" cy="2308324"/>
          </a:xfrm>
          <a:prstGeom prst="rect">
            <a:avLst/>
          </a:prstGeom>
        </p:spPr>
        <p:txBody>
          <a:bodyPr wrap="square">
            <a:spAutoFit/>
          </a:bodyPr>
          <a:lstStyle/>
          <a:p>
            <a:pPr algn="just"/>
            <a:r>
              <a:rPr lang="id-ID" dirty="0">
                <a:latin typeface="AdvGTIMES-R"/>
              </a:rPr>
              <a:t>Kita semua mengenal ekonomi; Meskipun kita tidak, tentu saja, bisa mendefinisikannya dalam istilah ilmiah. Ini mempengaruhi kehidupan kita sehari-hari saat kita menghasilkan uang dan mengeluarkannya setelah itu. Ekonomi sebenarnya adalah studi tentang bagaimana masyarakat menentukan apa, bagaimana dan siapa yang akan diproduksi. Sementara analisis mikroekonomi yang disebut berfokus pada perlakuan terperinci mengenai keputusan individu tentang beberapa komoditas tertentu, analisis makroekonomi yang disebut menekankan interaksi dalam ekonomi secara keseluruhan.</a:t>
            </a:r>
            <a:endParaRPr lang="en-US" dirty="0">
              <a:latin typeface="AdvGTIMES-R"/>
            </a:endParaRPr>
          </a:p>
        </p:txBody>
      </p:sp>
      <p:sp>
        <p:nvSpPr>
          <p:cNvPr id="7" name="Rectangle 6"/>
          <p:cNvSpPr/>
          <p:nvPr/>
        </p:nvSpPr>
        <p:spPr>
          <a:xfrm>
            <a:off x="739140" y="4046095"/>
            <a:ext cx="8807196" cy="1477328"/>
          </a:xfrm>
          <a:prstGeom prst="rect">
            <a:avLst/>
          </a:prstGeom>
        </p:spPr>
        <p:txBody>
          <a:bodyPr wrap="square">
            <a:spAutoFit/>
          </a:bodyPr>
          <a:lstStyle/>
          <a:p>
            <a:pPr algn="just"/>
            <a:r>
              <a:rPr lang="id-ID" dirty="0">
                <a:latin typeface="AdvGTIMES-R"/>
              </a:rPr>
              <a:t>Mirip dengan ilmu sosial lainnya, ekonomi juga pernah muncul di bidang sistem tenaga listrik. Seperti industri buatan manusia lainnya, industri tenaga listrik dihadapkan pada pendapatan dan biaya; sehingga prinsip ekonomi terus diamati. Pasar tenaga listrik yang muncul telah mengakibatkan keterlibatan penuh industri ini dalam teori, aplikasi dan prinsip berbasis ekonomi.</a:t>
            </a:r>
            <a:endParaRPr lang="en-US" dirty="0">
              <a:latin typeface="AdvGTIMES-R"/>
            </a:endParaRPr>
          </a:p>
        </p:txBody>
      </p:sp>
    </p:spTree>
    <p:extLst>
      <p:ext uri="{BB962C8B-B14F-4D97-AF65-F5344CB8AC3E}">
        <p14:creationId xmlns:p14="http://schemas.microsoft.com/office/powerpoint/2010/main" val="5508710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F2B38A-CCCC-4389-8C61-DF0F4604366D}" type="datetime9">
              <a:rPr lang="en-US" smtClean="0"/>
              <a:t>10/18/2017 1:14:56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65</a:t>
            </a:fld>
            <a:endParaRPr lang="en-US"/>
          </a:p>
        </p:txBody>
      </p:sp>
      <p:sp>
        <p:nvSpPr>
          <p:cNvPr id="8" name="Rectangle 7"/>
          <p:cNvSpPr/>
          <p:nvPr/>
        </p:nvSpPr>
        <p:spPr>
          <a:xfrm>
            <a:off x="565404" y="283429"/>
            <a:ext cx="8916924" cy="923330"/>
          </a:xfrm>
          <a:prstGeom prst="rect">
            <a:avLst/>
          </a:prstGeom>
        </p:spPr>
        <p:txBody>
          <a:bodyPr wrap="square">
            <a:spAutoFit/>
          </a:bodyPr>
          <a:lstStyle/>
          <a:p>
            <a:r>
              <a:rPr lang="id-ID" dirty="0">
                <a:latin typeface="AdvGTIMES-R"/>
              </a:rPr>
              <a:t>Subjek ekonomi cukup luas. Kami tidak, di sini, untuk menyelidiki asas-asasnya. Kami tidak ingin terlibat dalam aspek ekonomi yang, entah bagaimana, berinteraksi dengan pasar listrik juga.</a:t>
            </a:r>
            <a:endParaRPr lang="en-US" dirty="0">
              <a:latin typeface="AdvGTIMES-R"/>
            </a:endParaRPr>
          </a:p>
        </p:txBody>
      </p:sp>
      <p:sp>
        <p:nvSpPr>
          <p:cNvPr id="9" name="Rectangle 8"/>
          <p:cNvSpPr/>
          <p:nvPr/>
        </p:nvSpPr>
        <p:spPr>
          <a:xfrm>
            <a:off x="565404" y="1206759"/>
            <a:ext cx="8724900" cy="1477328"/>
          </a:xfrm>
          <a:prstGeom prst="rect">
            <a:avLst/>
          </a:prstGeom>
        </p:spPr>
        <p:txBody>
          <a:bodyPr wrap="square">
            <a:spAutoFit/>
          </a:bodyPr>
          <a:lstStyle/>
          <a:p>
            <a:r>
              <a:rPr lang="id-ID" dirty="0">
                <a:latin typeface="AdvGTIMES-R"/>
              </a:rPr>
              <a:t>Sebagai gantinya, kami ingin, segera, meninjau kembali definisi beberapa istilah dasar yang digunakan dalam bidang perencanaan sistem tenaga dan khususnya di buku ini. Istilah yang didefinisikan tidak, tentu, terkait satu sama lain. Nantinya, buku tersebut akan digunakan di seluruh buku ini, setelah dibutuhkan. Konsep arus kas ditelaah di Sect. 3.3. Metode analisis ekonomi tercakup dalam Sect. 3.4.</a:t>
            </a:r>
            <a:endParaRPr lang="en-US" dirty="0">
              <a:latin typeface="AdvGTIMES-R"/>
            </a:endParaRPr>
          </a:p>
        </p:txBody>
      </p:sp>
      <p:sp>
        <p:nvSpPr>
          <p:cNvPr id="10" name="Rectangle 9"/>
          <p:cNvSpPr/>
          <p:nvPr/>
        </p:nvSpPr>
        <p:spPr>
          <a:xfrm>
            <a:off x="122828" y="2887718"/>
            <a:ext cx="3054234" cy="400110"/>
          </a:xfrm>
          <a:prstGeom prst="rect">
            <a:avLst/>
          </a:prstGeom>
        </p:spPr>
        <p:txBody>
          <a:bodyPr wrap="none">
            <a:spAutoFit/>
          </a:bodyPr>
          <a:lstStyle/>
          <a:p>
            <a:r>
              <a:rPr lang="id-ID" sz="2000" b="1" dirty="0">
                <a:latin typeface="AdvGTIMES-R"/>
              </a:rPr>
              <a:t>3.2 Definisi Terminologi</a:t>
            </a:r>
            <a:endParaRPr lang="en-US" sz="2000" b="1" dirty="0">
              <a:latin typeface="AdvGTIMES-R"/>
            </a:endParaRPr>
          </a:p>
        </p:txBody>
      </p:sp>
      <p:sp>
        <p:nvSpPr>
          <p:cNvPr id="11" name="Rectangle 10"/>
          <p:cNvSpPr/>
          <p:nvPr/>
        </p:nvSpPr>
        <p:spPr>
          <a:xfrm>
            <a:off x="565404" y="3287828"/>
            <a:ext cx="8496300" cy="2862322"/>
          </a:xfrm>
          <a:prstGeom prst="rect">
            <a:avLst/>
          </a:prstGeom>
        </p:spPr>
        <p:txBody>
          <a:bodyPr wrap="square">
            <a:spAutoFit/>
          </a:bodyPr>
          <a:lstStyle/>
          <a:p>
            <a:pPr marL="285750" indent="-285750">
              <a:buFont typeface="Arial" panose="020B0604020202020204" pitchFamily="34" charset="0"/>
              <a:buChar char="•"/>
            </a:pPr>
            <a:r>
              <a:rPr lang="id-ID" dirty="0">
                <a:latin typeface="AdvGTIMES-R"/>
              </a:rPr>
              <a:t>Pendapatan - Pendapatan adalah uang yang diperoleh perusahaan dengan memberikan layanan dalam periode tertentu seperti setahun</a:t>
            </a:r>
            <a:r>
              <a:rPr lang="id-ID" dirty="0" smtClean="0">
                <a:latin typeface="AdvGTIMES-R"/>
              </a:rPr>
              <a:t>.</a:t>
            </a:r>
            <a:r>
              <a:rPr lang="en-ID" dirty="0" smtClean="0">
                <a:latin typeface="AdvGTIMES-R"/>
              </a:rPr>
              <a:t> </a:t>
            </a:r>
          </a:p>
          <a:p>
            <a:pPr marL="285750" indent="-285750">
              <a:buFont typeface="Arial" panose="020B0604020202020204" pitchFamily="34" charset="0"/>
              <a:buChar char="•"/>
            </a:pPr>
            <a:r>
              <a:rPr lang="id-ID" dirty="0" smtClean="0">
                <a:latin typeface="AdvGTIMES-R"/>
              </a:rPr>
              <a:t>Biaya </a:t>
            </a:r>
            <a:r>
              <a:rPr lang="id-ID" dirty="0">
                <a:latin typeface="AdvGTIMES-R"/>
              </a:rPr>
              <a:t>- Biaya adalah biaya yang dikeluarkan untuk menyediakan layanan selama suatu periode</a:t>
            </a:r>
            <a:r>
              <a:rPr lang="id-ID" dirty="0" smtClean="0">
                <a:latin typeface="AdvGTIMES-R"/>
              </a:rPr>
              <a:t>.</a:t>
            </a:r>
            <a:r>
              <a:rPr lang="en-ID" dirty="0" smtClean="0">
                <a:latin typeface="AdvGTIMES-R"/>
              </a:rPr>
              <a:t> </a:t>
            </a:r>
          </a:p>
          <a:p>
            <a:pPr marL="285750" indent="-285750">
              <a:buFont typeface="Arial" panose="020B0604020202020204" pitchFamily="34" charset="0"/>
              <a:buChar char="•"/>
            </a:pPr>
            <a:r>
              <a:rPr lang="id-ID" dirty="0" smtClean="0">
                <a:latin typeface="AdvGTIMES-R"/>
              </a:rPr>
              <a:t>Profit </a:t>
            </a:r>
            <a:r>
              <a:rPr lang="id-ID" dirty="0">
                <a:latin typeface="AdvGTIMES-R"/>
              </a:rPr>
              <a:t>- Profit adalah kelebihan pendapatan atas biaya</a:t>
            </a:r>
            <a:r>
              <a:rPr lang="id-ID" dirty="0" smtClean="0">
                <a:latin typeface="AdvGTIMES-R"/>
              </a:rPr>
              <a:t>.</a:t>
            </a:r>
            <a:r>
              <a:rPr lang="en-ID" dirty="0" smtClean="0">
                <a:latin typeface="AdvGTIMES-R"/>
              </a:rPr>
              <a:t> </a:t>
            </a:r>
          </a:p>
          <a:p>
            <a:pPr marL="285750" indent="-285750">
              <a:buFont typeface="Arial" panose="020B0604020202020204" pitchFamily="34" charset="0"/>
              <a:buChar char="•"/>
            </a:pPr>
            <a:r>
              <a:rPr lang="id-ID" dirty="0" smtClean="0">
                <a:latin typeface="AdvGTIMES-R"/>
              </a:rPr>
              <a:t>Biaya </a:t>
            </a:r>
            <a:r>
              <a:rPr lang="id-ID" dirty="0">
                <a:latin typeface="AdvGTIMES-R"/>
              </a:rPr>
              <a:t>investasi - Biaya investasi adalah biaya yang dikeluarkan untuk investasi peralatan mesin dan bangunan yang digunakan dalam penyediaan layanan</a:t>
            </a:r>
            <a:r>
              <a:rPr lang="id-ID" dirty="0" smtClean="0">
                <a:latin typeface="AdvGTIMES-R"/>
              </a:rPr>
              <a:t>.</a:t>
            </a:r>
            <a:r>
              <a:rPr lang="en-ID" dirty="0" smtClean="0">
                <a:latin typeface="AdvGTIMES-R"/>
              </a:rPr>
              <a:t> </a:t>
            </a:r>
          </a:p>
          <a:p>
            <a:pPr marL="285750" indent="-285750">
              <a:buFont typeface="Arial" panose="020B0604020202020204" pitchFamily="34" charset="0"/>
              <a:buChar char="•"/>
            </a:pPr>
            <a:r>
              <a:rPr lang="id-ID" dirty="0" smtClean="0">
                <a:latin typeface="AdvGTIMES-R"/>
              </a:rPr>
              <a:t>Biaya </a:t>
            </a:r>
            <a:r>
              <a:rPr lang="id-ID" dirty="0">
                <a:latin typeface="AdvGTIMES-R"/>
              </a:rPr>
              <a:t>operasional - Biaya operasional adalah biaya yang dikeluarkan untuk menjalankan sistem untuk menyediakan layanan. Upah, sumber daya (bahan bakar, air, dll.), Pajak adalah biaya khas</a:t>
            </a:r>
            <a:r>
              <a:rPr lang="id-ID" dirty="0" smtClean="0">
                <a:latin typeface="AdvGTIMES-R"/>
              </a:rPr>
              <a:t>.</a:t>
            </a:r>
            <a:r>
              <a:rPr lang="en-ID" dirty="0" smtClean="0">
                <a:latin typeface="AdvGTIMES-R"/>
              </a:rPr>
              <a:t> </a:t>
            </a:r>
          </a:p>
        </p:txBody>
      </p:sp>
    </p:spTree>
    <p:extLst>
      <p:ext uri="{BB962C8B-B14F-4D97-AF65-F5344CB8AC3E}">
        <p14:creationId xmlns:p14="http://schemas.microsoft.com/office/powerpoint/2010/main" val="79683394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C69E12-74B7-474F-850B-BDED0D1673FA}" type="datetime9">
              <a:rPr lang="en-US" smtClean="0"/>
              <a:t>10/18/2017 1:14:56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66</a:t>
            </a:fld>
            <a:endParaRPr lang="en-US"/>
          </a:p>
        </p:txBody>
      </p:sp>
      <p:sp>
        <p:nvSpPr>
          <p:cNvPr id="5" name="Rectangle 4"/>
          <p:cNvSpPr/>
          <p:nvPr/>
        </p:nvSpPr>
        <p:spPr>
          <a:xfrm>
            <a:off x="383708" y="1936742"/>
            <a:ext cx="184731" cy="369332"/>
          </a:xfrm>
          <a:prstGeom prst="rect">
            <a:avLst/>
          </a:prstGeom>
        </p:spPr>
        <p:txBody>
          <a:bodyPr wrap="none">
            <a:spAutoFit/>
          </a:bodyPr>
          <a:lstStyle/>
          <a:p>
            <a:endParaRPr lang="en-US" dirty="0"/>
          </a:p>
        </p:txBody>
      </p:sp>
      <p:sp>
        <p:nvSpPr>
          <p:cNvPr id="6" name="Rectangle 5"/>
          <p:cNvSpPr/>
          <p:nvPr/>
        </p:nvSpPr>
        <p:spPr>
          <a:xfrm>
            <a:off x="383708" y="328290"/>
            <a:ext cx="8496300" cy="1477328"/>
          </a:xfrm>
          <a:prstGeom prst="rect">
            <a:avLst/>
          </a:prstGeom>
        </p:spPr>
        <p:txBody>
          <a:bodyPr wrap="square">
            <a:spAutoFit/>
          </a:bodyPr>
          <a:lstStyle/>
          <a:p>
            <a:pPr marL="285750" indent="-285750">
              <a:buFont typeface="Arial" panose="020B0604020202020204" pitchFamily="34" charset="0"/>
              <a:buChar char="•"/>
            </a:pPr>
            <a:r>
              <a:rPr lang="id-ID" dirty="0" smtClean="0">
                <a:latin typeface="AdvGTIMES-R"/>
              </a:rPr>
              <a:t>Penyusutan </a:t>
            </a:r>
            <a:r>
              <a:rPr lang="id-ID" dirty="0">
                <a:latin typeface="AdvGTIMES-R"/>
              </a:rPr>
              <a:t>- Penyusutan adalah kerugian nilai mesin dan peralatan selama periode berjalan. Selama periode tertentu, biaya penggunaan barang modal adalah depresiasi atau kehilangan nilai barang itu, bukan harga beli. Tingkat depresiasi adalah tingkat kerugian nilai tersebut.</a:t>
            </a:r>
            <a:endParaRPr lang="en-ID" dirty="0">
              <a:solidFill>
                <a:srgbClr val="000000"/>
              </a:solidFill>
              <a:latin typeface="AdvGTIMES-R"/>
            </a:endParaRPr>
          </a:p>
          <a:p>
            <a:endParaRPr lang="en-US" dirty="0"/>
          </a:p>
        </p:txBody>
      </p:sp>
      <p:sp>
        <p:nvSpPr>
          <p:cNvPr id="7" name="Rectangle 6"/>
          <p:cNvSpPr/>
          <p:nvPr/>
        </p:nvSpPr>
        <p:spPr>
          <a:xfrm>
            <a:off x="335702" y="1498241"/>
            <a:ext cx="8592312" cy="3970318"/>
          </a:xfrm>
          <a:prstGeom prst="rect">
            <a:avLst/>
          </a:prstGeom>
        </p:spPr>
        <p:txBody>
          <a:bodyPr wrap="square">
            <a:spAutoFit/>
          </a:bodyPr>
          <a:lstStyle/>
          <a:p>
            <a:pPr marL="285750" indent="-285750">
              <a:buFont typeface="Arial" panose="020B0604020202020204" pitchFamily="34" charset="0"/>
              <a:buChar char="•"/>
            </a:pPr>
            <a:r>
              <a:rPr lang="id-ID" dirty="0">
                <a:latin typeface="AdvGTIMES-R"/>
              </a:rPr>
              <a:t>Tingkat bunga nominal - Tingkat bunga nominal adalah kenaikan persentase tahunan dalam nilai nominal aset keuangan. Jika pemberi pinjaman mengajukan pinjaman kepada peminjam, pada awalnya, peminjam setuju untuk membayar jumlah awal (pokok) dengan bunga (pada tingkat yang ditentukan oleh tingkat suku bunga) pada tanggal yang akan datang</a:t>
            </a:r>
            <a:r>
              <a:rPr lang="id-ID" dirty="0" smtClean="0">
                <a:latin typeface="AdvGTIMES-R"/>
              </a:rPr>
              <a:t>.</a:t>
            </a:r>
            <a:r>
              <a:rPr lang="en-ID" dirty="0" smtClean="0">
                <a:latin typeface="AdvGTIMES-R"/>
              </a:rPr>
              <a:t> </a:t>
            </a:r>
          </a:p>
          <a:p>
            <a:pPr marL="285750" indent="-285750">
              <a:buFont typeface="Arial" panose="020B0604020202020204" pitchFamily="34" charset="0"/>
              <a:buChar char="•"/>
            </a:pPr>
            <a:r>
              <a:rPr lang="id-ID" dirty="0" smtClean="0">
                <a:latin typeface="AdvGTIMES-R"/>
              </a:rPr>
              <a:t>Tingkat </a:t>
            </a:r>
            <a:r>
              <a:rPr lang="id-ID" dirty="0">
                <a:latin typeface="AdvGTIMES-R"/>
              </a:rPr>
              <a:t>inflasi - Tingkat inflasi adalah persentase kenaikan per periode tertentu (biasanya satu tahun) pada harga rata-rata barang dan jasa.</a:t>
            </a:r>
            <a:br>
              <a:rPr lang="id-ID" dirty="0">
                <a:latin typeface="AdvGTIMES-R"/>
              </a:rPr>
            </a:br>
            <a:r>
              <a:rPr lang="id-ID" dirty="0">
                <a:latin typeface="AdvGTIMES-R"/>
              </a:rPr>
              <a:t>Suku bunga riil - Suku bunga riil adalah suku bunga nominal dikurangi tingkat inflasi</a:t>
            </a:r>
            <a:r>
              <a:rPr lang="id-ID" dirty="0" smtClean="0">
                <a:latin typeface="AdvGTIMES-R"/>
              </a:rPr>
              <a:t>.</a:t>
            </a:r>
            <a:r>
              <a:rPr lang="en-ID" dirty="0" smtClean="0">
                <a:latin typeface="AdvGTIMES-R"/>
              </a:rPr>
              <a:t> </a:t>
            </a:r>
          </a:p>
          <a:p>
            <a:pPr marL="285750" indent="-285750">
              <a:buFont typeface="Arial" panose="020B0604020202020204" pitchFamily="34" charset="0"/>
              <a:buChar char="•"/>
            </a:pPr>
            <a:r>
              <a:rPr lang="id-ID" dirty="0" smtClean="0">
                <a:latin typeface="AdvGTIMES-R"/>
              </a:rPr>
              <a:t>Faktor </a:t>
            </a:r>
            <a:r>
              <a:rPr lang="id-ID" dirty="0">
                <a:latin typeface="AdvGTIMES-R"/>
              </a:rPr>
              <a:t>Discount - Faktor Discount adalah faktor yang digunakan dalam menghitung nilai sekarang. Ini sama dengan 1 / (1 + i) N (lihat (3.2)).</a:t>
            </a:r>
            <a:r>
              <a:rPr lang="en-ID" dirty="0">
                <a:latin typeface="AdvGTIMES-R"/>
              </a:rPr>
              <a:t> </a:t>
            </a:r>
          </a:p>
          <a:p>
            <a:pPr marL="285750" indent="-285750">
              <a:buFont typeface="Arial" panose="020B0604020202020204" pitchFamily="34" charset="0"/>
              <a:buChar char="•"/>
            </a:pPr>
            <a:r>
              <a:rPr lang="id-ID" dirty="0">
                <a:latin typeface="AdvGTIMES-R"/>
              </a:rPr>
              <a:t>Nilai keselamatan - Nilai keselamatan adalah nilai sebenarnya dari aset / peralatan, yang tersisa, pada waktu tertentu dan setelah mempertimbangkan tingkat depresiasi.</a:t>
            </a:r>
            <a:r>
              <a:rPr lang="en-ID" dirty="0">
                <a:latin typeface="AdvGTIMES-R"/>
              </a:rPr>
              <a:t> </a:t>
            </a:r>
          </a:p>
        </p:txBody>
      </p:sp>
    </p:spTree>
    <p:extLst>
      <p:ext uri="{BB962C8B-B14F-4D97-AF65-F5344CB8AC3E}">
        <p14:creationId xmlns:p14="http://schemas.microsoft.com/office/powerpoint/2010/main" val="27912068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81998-460D-4A6E-9F7D-A6B454B51D84}" type="datetime9">
              <a:rPr lang="en-US" smtClean="0"/>
              <a:t>10/18/2017 1:14:56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67</a:t>
            </a:fld>
            <a:endParaRPr lang="en-US"/>
          </a:p>
        </p:txBody>
      </p:sp>
      <p:pic>
        <p:nvPicPr>
          <p:cNvPr id="6" name="Picture 5"/>
          <p:cNvPicPr>
            <a:picLocks noChangeAspect="1"/>
          </p:cNvPicPr>
          <p:nvPr/>
        </p:nvPicPr>
        <p:blipFill>
          <a:blip r:embed="rId2"/>
          <a:stretch>
            <a:fillRect/>
          </a:stretch>
        </p:blipFill>
        <p:spPr>
          <a:xfrm>
            <a:off x="576416" y="1355099"/>
            <a:ext cx="8440840" cy="1714839"/>
          </a:xfrm>
          <a:prstGeom prst="rect">
            <a:avLst/>
          </a:prstGeom>
        </p:spPr>
      </p:pic>
      <p:sp>
        <p:nvSpPr>
          <p:cNvPr id="5" name="Rectangle 4"/>
          <p:cNvSpPr/>
          <p:nvPr/>
        </p:nvSpPr>
        <p:spPr>
          <a:xfrm>
            <a:off x="272796" y="154770"/>
            <a:ext cx="9255252" cy="1200329"/>
          </a:xfrm>
          <a:prstGeom prst="rect">
            <a:avLst/>
          </a:prstGeom>
        </p:spPr>
        <p:txBody>
          <a:bodyPr wrap="square">
            <a:spAutoFit/>
          </a:bodyPr>
          <a:lstStyle/>
          <a:p>
            <a:pPr marL="285750" indent="-285750">
              <a:buFont typeface="Arial" panose="020B0604020202020204" pitchFamily="34" charset="0"/>
              <a:buChar char="•"/>
            </a:pPr>
            <a:r>
              <a:rPr lang="id-ID" dirty="0">
                <a:latin typeface="AdvGTIMES-R"/>
              </a:rPr>
              <a:t>Nilai sekarang - Nilai sekarang dari sejumlah uang di masa mendatang adalah jumlah yang jika dipinjamkan hari ini, akan terakumulasi sampai saat ini. Jika nilai sekarang diwakili oleh P dan tingkat suku bunga tahunan disebut i, setelah N tahun kita akan memiliki (F)</a:t>
            </a:r>
            <a:endParaRPr lang="en-US" dirty="0">
              <a:latin typeface="AdvGTIMES-R"/>
            </a:endParaRPr>
          </a:p>
        </p:txBody>
      </p:sp>
      <p:sp>
        <p:nvSpPr>
          <p:cNvPr id="7" name="Rectangle 6"/>
          <p:cNvSpPr/>
          <p:nvPr/>
        </p:nvSpPr>
        <p:spPr>
          <a:xfrm>
            <a:off x="236700" y="3069938"/>
            <a:ext cx="9118092" cy="2585323"/>
          </a:xfrm>
          <a:prstGeom prst="rect">
            <a:avLst/>
          </a:prstGeom>
        </p:spPr>
        <p:txBody>
          <a:bodyPr wrap="square">
            <a:spAutoFit/>
          </a:bodyPr>
          <a:lstStyle/>
          <a:p>
            <a:pPr marL="285750" indent="-285750">
              <a:buFont typeface="Arial" panose="020B0604020202020204" pitchFamily="34" charset="0"/>
              <a:buChar char="•"/>
            </a:pPr>
            <a:r>
              <a:rPr lang="id-ID" dirty="0">
                <a:latin typeface="AdvGTIMES-R"/>
              </a:rPr>
              <a:t>Produk Domestik Bruto (PDB) - PDB mengukur output yang dihasilkan oleh faktor produksi yang berada dalam ekonomi domestik terlepas dari siapa pemilik faktor-faktor ini. GDP mengukur nilai output yang dihasilkan dalam perekonomian. Sementara sebagian besar output ini akan diproduksi oleh faktor produksi dalam negeri, mungkin ada beberapa pengecualian.</a:t>
            </a:r>
            <a:r>
              <a:rPr lang="en-ID" dirty="0">
                <a:latin typeface="AdvGTIMES-R"/>
              </a:rPr>
              <a:t> </a:t>
            </a:r>
          </a:p>
          <a:p>
            <a:pPr marL="285750" indent="-285750">
              <a:buFont typeface="Arial" panose="020B0604020202020204" pitchFamily="34" charset="0"/>
              <a:buChar char="•"/>
            </a:pPr>
            <a:r>
              <a:rPr lang="id-ID" dirty="0">
                <a:latin typeface="AdvGTIMES-R"/>
              </a:rPr>
              <a:t>Produk Nasional Bruto (GNP) atau Pendapatan Nasional Bruto (GNP) - GNP (atau GNI) mengukur total pendapatan yang diperoleh oleh warga negara dalam negeri terlepas dari negara di mana layanan faktor mereka dipasok. GNP (atau GNI) sama dengan GDP ditambah pendapatan properti bersih dari luar negeri.</a:t>
            </a:r>
            <a:r>
              <a:rPr lang="en-ID" dirty="0">
                <a:latin typeface="AdvGTIMES-R"/>
              </a:rPr>
              <a:t> </a:t>
            </a:r>
          </a:p>
        </p:txBody>
      </p:sp>
    </p:spTree>
    <p:extLst>
      <p:ext uri="{BB962C8B-B14F-4D97-AF65-F5344CB8AC3E}">
        <p14:creationId xmlns:p14="http://schemas.microsoft.com/office/powerpoint/2010/main" val="175141680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B02CDF-9D92-4F17-B6F1-0835F2CED23E}" type="datetime9">
              <a:rPr lang="en-US" smtClean="0"/>
              <a:t>10/18/2017 1:14:56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68</a:t>
            </a:fld>
            <a:endParaRPr lang="en-US"/>
          </a:p>
        </p:txBody>
      </p:sp>
      <p:sp>
        <p:nvSpPr>
          <p:cNvPr id="4" name="Rectangle 3"/>
          <p:cNvSpPr/>
          <p:nvPr/>
        </p:nvSpPr>
        <p:spPr>
          <a:xfrm>
            <a:off x="757428" y="213652"/>
            <a:ext cx="8569452" cy="2308324"/>
          </a:xfrm>
          <a:prstGeom prst="rect">
            <a:avLst/>
          </a:prstGeom>
        </p:spPr>
        <p:txBody>
          <a:bodyPr wrap="square">
            <a:spAutoFit/>
          </a:bodyPr>
          <a:lstStyle/>
          <a:p>
            <a:pPr marL="285750" indent="-285750">
              <a:buFont typeface="Arial" panose="020B0604020202020204" pitchFamily="34" charset="0"/>
              <a:buChar char="•"/>
            </a:pPr>
            <a:r>
              <a:rPr lang="id-ID" dirty="0" smtClean="0">
                <a:latin typeface="AdvGTIMES-R"/>
              </a:rPr>
              <a:t>Nominal </a:t>
            </a:r>
            <a:r>
              <a:rPr lang="id-ID" dirty="0">
                <a:latin typeface="AdvGTIMES-R"/>
              </a:rPr>
              <a:t>GNP - Nominal GNP mengukur GNP dengan harga yang berlaku saat pendapatan diperoleh</a:t>
            </a:r>
            <a:r>
              <a:rPr lang="id-ID" dirty="0" smtClean="0">
                <a:latin typeface="AdvGTIMES-R"/>
              </a:rPr>
              <a:t>.</a:t>
            </a:r>
            <a:r>
              <a:rPr lang="en-ID" dirty="0" smtClean="0">
                <a:latin typeface="AdvGTIMES-R"/>
              </a:rPr>
              <a:t> </a:t>
            </a:r>
          </a:p>
          <a:p>
            <a:pPr marL="285750" indent="-285750">
              <a:buFont typeface="Arial" panose="020B0604020202020204" pitchFamily="34" charset="0"/>
              <a:buChar char="•"/>
            </a:pPr>
            <a:r>
              <a:rPr lang="id-ID" dirty="0" smtClean="0">
                <a:latin typeface="AdvGTIMES-R"/>
              </a:rPr>
              <a:t>GNP </a:t>
            </a:r>
            <a:r>
              <a:rPr lang="id-ID" dirty="0">
                <a:latin typeface="AdvGTIMES-R"/>
              </a:rPr>
              <a:t>Real - GNP Real atau GNP dengan harga konstan menyesuaikan inflasi dengan mengukur GNP pada tahun yang berbeda dengan harga yang berlaku pada beberapa data kalender tertentu yang dikenal sebagai tahun dasar</a:t>
            </a:r>
            <a:r>
              <a:rPr lang="id-ID" dirty="0" smtClean="0">
                <a:latin typeface="AdvGTIMES-R"/>
              </a:rPr>
              <a:t>.</a:t>
            </a:r>
            <a:r>
              <a:rPr lang="en-ID" dirty="0" smtClean="0">
                <a:latin typeface="AdvGTIMES-R"/>
              </a:rPr>
              <a:t> </a:t>
            </a:r>
          </a:p>
          <a:p>
            <a:pPr marL="285750" indent="-285750">
              <a:buFont typeface="Arial" panose="020B0604020202020204" pitchFamily="34" charset="0"/>
              <a:buChar char="•"/>
            </a:pPr>
            <a:r>
              <a:rPr lang="id-ID" dirty="0" smtClean="0">
                <a:latin typeface="AdvGTIMES-R"/>
              </a:rPr>
              <a:t>Pendapatan </a:t>
            </a:r>
            <a:r>
              <a:rPr lang="id-ID" dirty="0">
                <a:latin typeface="AdvGTIMES-R"/>
              </a:rPr>
              <a:t>per kapita (atau GNP riil per kapita) - GNP riil per kapita sesungguhnya adalah GNP riil dibagi dengan jumlah penduduk. Ini adalah GNP asli per kepala.</a:t>
            </a:r>
            <a:endParaRPr lang="en-US" dirty="0">
              <a:latin typeface="AdvGTIMES-R"/>
            </a:endParaRPr>
          </a:p>
        </p:txBody>
      </p:sp>
      <p:sp>
        <p:nvSpPr>
          <p:cNvPr id="5" name="Rectangle 4"/>
          <p:cNvSpPr/>
          <p:nvPr/>
        </p:nvSpPr>
        <p:spPr>
          <a:xfrm>
            <a:off x="152522" y="2622542"/>
            <a:ext cx="2741584" cy="400110"/>
          </a:xfrm>
          <a:prstGeom prst="rect">
            <a:avLst/>
          </a:prstGeom>
        </p:spPr>
        <p:txBody>
          <a:bodyPr wrap="none">
            <a:spAutoFit/>
          </a:bodyPr>
          <a:lstStyle/>
          <a:p>
            <a:r>
              <a:rPr lang="id-ID" sz="2000" b="1" dirty="0">
                <a:latin typeface="AdvGTIMES-R"/>
              </a:rPr>
              <a:t>3.3 Konsep </a:t>
            </a:r>
            <a:r>
              <a:rPr lang="en-ID" sz="2000" b="1" dirty="0" smtClean="0">
                <a:latin typeface="AdvGTIMES-R"/>
              </a:rPr>
              <a:t>A</a:t>
            </a:r>
            <a:r>
              <a:rPr lang="id-ID" sz="2000" b="1" dirty="0" smtClean="0">
                <a:latin typeface="AdvGTIMES-R"/>
              </a:rPr>
              <a:t>rus </a:t>
            </a:r>
            <a:r>
              <a:rPr lang="en-ID" sz="2000" b="1" dirty="0" smtClean="0">
                <a:latin typeface="AdvGTIMES-R"/>
              </a:rPr>
              <a:t>K</a:t>
            </a:r>
            <a:r>
              <a:rPr lang="id-ID" sz="2000" b="1" dirty="0" smtClean="0">
                <a:latin typeface="AdvGTIMES-R"/>
              </a:rPr>
              <a:t>as</a:t>
            </a:r>
            <a:endParaRPr lang="en-US" sz="2000" b="1" dirty="0">
              <a:latin typeface="AdvGTIMES-R"/>
            </a:endParaRPr>
          </a:p>
        </p:txBody>
      </p:sp>
      <p:sp>
        <p:nvSpPr>
          <p:cNvPr id="6" name="Rectangle 5"/>
          <p:cNvSpPr/>
          <p:nvPr/>
        </p:nvSpPr>
        <p:spPr>
          <a:xfrm>
            <a:off x="556260" y="3123218"/>
            <a:ext cx="8880348" cy="923330"/>
          </a:xfrm>
          <a:prstGeom prst="rect">
            <a:avLst/>
          </a:prstGeom>
        </p:spPr>
        <p:txBody>
          <a:bodyPr wrap="square">
            <a:spAutoFit/>
          </a:bodyPr>
          <a:lstStyle/>
          <a:p>
            <a:r>
              <a:rPr lang="id-ID" dirty="0">
                <a:latin typeface="AdvGTIMES-R"/>
              </a:rPr>
              <a:t>Aliran uang, baik input maupun outputnya, yang dihasilkan dari sebuah proyek disebut cash flow. Untuk memahami konsep ini, pertama-tama kita harus menentukan nilai waktu uang.</a:t>
            </a:r>
            <a:endParaRPr lang="en-US" dirty="0">
              <a:latin typeface="AdvGTIMES-R"/>
            </a:endParaRPr>
          </a:p>
        </p:txBody>
      </p:sp>
      <p:sp>
        <p:nvSpPr>
          <p:cNvPr id="7" name="Rectangle 6"/>
          <p:cNvSpPr/>
          <p:nvPr/>
        </p:nvSpPr>
        <p:spPr>
          <a:xfrm>
            <a:off x="153494" y="4110538"/>
            <a:ext cx="2908297" cy="400110"/>
          </a:xfrm>
          <a:prstGeom prst="rect">
            <a:avLst/>
          </a:prstGeom>
        </p:spPr>
        <p:txBody>
          <a:bodyPr wrap="none">
            <a:spAutoFit/>
          </a:bodyPr>
          <a:lstStyle/>
          <a:p>
            <a:r>
              <a:rPr lang="id-ID" sz="2000" b="1" dirty="0">
                <a:latin typeface="AdvGTIMES-R"/>
              </a:rPr>
              <a:t>3.3.1 Nilai Waktu Uang</a:t>
            </a:r>
            <a:endParaRPr lang="en-US" sz="2000" b="1" dirty="0">
              <a:latin typeface="AdvGTIMES-R"/>
            </a:endParaRPr>
          </a:p>
        </p:txBody>
      </p:sp>
      <p:sp>
        <p:nvSpPr>
          <p:cNvPr id="8" name="Rectangle 7"/>
          <p:cNvSpPr/>
          <p:nvPr/>
        </p:nvSpPr>
        <p:spPr>
          <a:xfrm>
            <a:off x="556260" y="4574638"/>
            <a:ext cx="8770620" cy="1200329"/>
          </a:xfrm>
          <a:prstGeom prst="rect">
            <a:avLst/>
          </a:prstGeom>
        </p:spPr>
        <p:txBody>
          <a:bodyPr wrap="square">
            <a:spAutoFit/>
          </a:bodyPr>
          <a:lstStyle/>
          <a:p>
            <a:r>
              <a:rPr lang="id-ID" dirty="0">
                <a:latin typeface="AdvGTIMES-R"/>
              </a:rPr>
              <a:t>Setiap orang mudah mengerti bahwa uang menghasilkan uang. Dengan kata lain, jika kita </a:t>
            </a:r>
            <a:r>
              <a:rPr lang="id-ID" dirty="0" smtClean="0">
                <a:latin typeface="AdvGTIMES-R"/>
              </a:rPr>
              <a:t>berinvestasi</a:t>
            </a:r>
            <a:r>
              <a:rPr lang="en-ID" dirty="0" smtClean="0">
                <a:latin typeface="AdvGTIMES-R"/>
              </a:rPr>
              <a:t> </a:t>
            </a:r>
            <a:r>
              <a:rPr lang="id-ID" dirty="0" smtClean="0">
                <a:latin typeface="AdvGTIMES-R"/>
              </a:rPr>
              <a:t>sejumlah </a:t>
            </a:r>
            <a:r>
              <a:rPr lang="id-ID" dirty="0">
                <a:latin typeface="AdvGTIMES-R"/>
              </a:rPr>
              <a:t>X, kami memperkirakan beberapa persen akan ditambahkan di akhir tahun. Dengan kata lain, R X saat ini lebih berharga di masa depan. Konsep ini digunakan jika ada yang menginvestasikan atau meminjam uang.</a:t>
            </a:r>
            <a:endParaRPr lang="en-US" dirty="0">
              <a:latin typeface="AdvGTIMES-R"/>
            </a:endParaRPr>
          </a:p>
        </p:txBody>
      </p:sp>
    </p:spTree>
    <p:extLst>
      <p:ext uri="{BB962C8B-B14F-4D97-AF65-F5344CB8AC3E}">
        <p14:creationId xmlns:p14="http://schemas.microsoft.com/office/powerpoint/2010/main" val="17273106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64AF65-2A33-43E4-ACCB-62A0CF1E3B7C}" type="datetime9">
              <a:rPr lang="en-US" smtClean="0"/>
              <a:t>10/18/2017 1:14:56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69</a:t>
            </a:fld>
            <a:endParaRPr lang="en-US"/>
          </a:p>
        </p:txBody>
      </p:sp>
      <p:sp>
        <p:nvSpPr>
          <p:cNvPr id="5" name="Rectangle 4"/>
          <p:cNvSpPr/>
          <p:nvPr/>
        </p:nvSpPr>
        <p:spPr>
          <a:xfrm>
            <a:off x="812292" y="669298"/>
            <a:ext cx="8715756" cy="369332"/>
          </a:xfrm>
          <a:prstGeom prst="rect">
            <a:avLst/>
          </a:prstGeom>
        </p:spPr>
        <p:txBody>
          <a:bodyPr wrap="square">
            <a:spAutoFit/>
          </a:bodyPr>
          <a:lstStyle/>
          <a:p>
            <a:endParaRPr lang="en-US" dirty="0"/>
          </a:p>
        </p:txBody>
      </p:sp>
      <p:sp>
        <p:nvSpPr>
          <p:cNvPr id="6" name="Rectangle 5"/>
          <p:cNvSpPr/>
          <p:nvPr/>
        </p:nvSpPr>
        <p:spPr>
          <a:xfrm>
            <a:off x="456705" y="1777294"/>
            <a:ext cx="184731" cy="369332"/>
          </a:xfrm>
          <a:prstGeom prst="rect">
            <a:avLst/>
          </a:prstGeom>
        </p:spPr>
        <p:txBody>
          <a:bodyPr wrap="none">
            <a:spAutoFit/>
          </a:bodyPr>
          <a:lstStyle/>
          <a:p>
            <a:endParaRPr lang="en-US" dirty="0"/>
          </a:p>
        </p:txBody>
      </p:sp>
      <p:sp>
        <p:nvSpPr>
          <p:cNvPr id="8" name="Rectangle 7"/>
          <p:cNvSpPr/>
          <p:nvPr/>
        </p:nvSpPr>
        <p:spPr>
          <a:xfrm>
            <a:off x="641436" y="342402"/>
            <a:ext cx="8542020" cy="923330"/>
          </a:xfrm>
          <a:prstGeom prst="rect">
            <a:avLst/>
          </a:prstGeom>
        </p:spPr>
        <p:txBody>
          <a:bodyPr wrap="square">
            <a:spAutoFit/>
          </a:bodyPr>
          <a:lstStyle/>
          <a:p>
            <a:r>
              <a:rPr lang="id-ID" dirty="0">
                <a:latin typeface="AdvGTIMES-R"/>
              </a:rPr>
              <a:t>Contoh 3.1 Jika seseorang menginvestasikan R 100 pada sebuah proyek dengan prediksi 5% yang diprediksi, </a:t>
            </a:r>
            <a:r>
              <a:rPr lang="id-ID" dirty="0" smtClean="0">
                <a:latin typeface="AdvGTIMES-R"/>
              </a:rPr>
              <a:t>dia</a:t>
            </a:r>
            <a:r>
              <a:rPr lang="en-ID" dirty="0" smtClean="0">
                <a:latin typeface="AdvGTIMES-R"/>
              </a:rPr>
              <a:t> </a:t>
            </a:r>
            <a:r>
              <a:rPr lang="id-ID" dirty="0" smtClean="0">
                <a:latin typeface="AdvGTIMES-R"/>
              </a:rPr>
              <a:t>atau ia </a:t>
            </a:r>
            <a:r>
              <a:rPr lang="id-ID" dirty="0">
                <a:latin typeface="AdvGTIMES-R"/>
              </a:rPr>
              <a:t>akan mendapatkan R 105 di akhir tahun. Dengan kata lain, R 100 saat </a:t>
            </a:r>
            <a:r>
              <a:rPr lang="id-ID" dirty="0" smtClean="0">
                <a:latin typeface="AdvGTIMES-R"/>
              </a:rPr>
              <a:t>ini</a:t>
            </a:r>
            <a:r>
              <a:rPr lang="en-ID" dirty="0" smtClean="0">
                <a:latin typeface="AdvGTIMES-R"/>
              </a:rPr>
              <a:t> </a:t>
            </a:r>
            <a:r>
              <a:rPr lang="id-ID" dirty="0" smtClean="0">
                <a:latin typeface="AdvGTIMES-R"/>
              </a:rPr>
              <a:t>akan </a:t>
            </a:r>
            <a:r>
              <a:rPr lang="id-ID" dirty="0">
                <a:latin typeface="AdvGTIMES-R"/>
              </a:rPr>
              <a:t>bernilai R 105 dalam waktu satu tahun.</a:t>
            </a:r>
            <a:endParaRPr lang="en-US" dirty="0">
              <a:latin typeface="AdvGTIMES-R"/>
            </a:endParaRPr>
          </a:p>
        </p:txBody>
      </p:sp>
      <p:sp>
        <p:nvSpPr>
          <p:cNvPr id="10" name="Rectangle 9"/>
          <p:cNvSpPr/>
          <p:nvPr/>
        </p:nvSpPr>
        <p:spPr>
          <a:xfrm>
            <a:off x="591144" y="1361795"/>
            <a:ext cx="8642604" cy="923330"/>
          </a:xfrm>
          <a:prstGeom prst="rect">
            <a:avLst/>
          </a:prstGeom>
        </p:spPr>
        <p:txBody>
          <a:bodyPr wrap="square">
            <a:spAutoFit/>
          </a:bodyPr>
          <a:lstStyle/>
          <a:p>
            <a:r>
              <a:rPr lang="id-ID" dirty="0">
                <a:latin typeface="AdvGTIMES-R"/>
              </a:rPr>
              <a:t>Contoh 3.2 Asumsikan seseorang meminjam R 100 untuk membayarnya kembali dalam waktu satu tahun dengan </a:t>
            </a:r>
            <a:r>
              <a:rPr lang="id-ID" dirty="0" smtClean="0">
                <a:latin typeface="AdvGTIMES-R"/>
              </a:rPr>
              <a:t>sebuah</a:t>
            </a:r>
            <a:r>
              <a:rPr lang="en-ID" dirty="0" smtClean="0">
                <a:latin typeface="AdvGTIMES-R"/>
              </a:rPr>
              <a:t> </a:t>
            </a:r>
            <a:r>
              <a:rPr lang="id-ID" dirty="0" smtClean="0">
                <a:latin typeface="AdvGTIMES-R"/>
              </a:rPr>
              <a:t>tingkat </a:t>
            </a:r>
            <a:r>
              <a:rPr lang="id-ID" dirty="0">
                <a:latin typeface="AdvGTIMES-R"/>
              </a:rPr>
              <a:t>bunga 10% per tahun. Dia harus mengembalikan R 110 di akhir </a:t>
            </a:r>
            <a:r>
              <a:rPr lang="id-ID" dirty="0" smtClean="0">
                <a:latin typeface="AdvGTIMES-R"/>
              </a:rPr>
              <a:t>tahun</a:t>
            </a:r>
            <a:r>
              <a:rPr lang="id-ID" dirty="0">
                <a:latin typeface="AdvGTIMES-R"/>
              </a:rPr>
              <a:t>.</a:t>
            </a:r>
            <a:endParaRPr lang="en-US" dirty="0">
              <a:latin typeface="AdvGTIMES-R"/>
            </a:endParaRPr>
          </a:p>
        </p:txBody>
      </p:sp>
      <p:sp>
        <p:nvSpPr>
          <p:cNvPr id="11" name="Rectangle 10"/>
          <p:cNvSpPr/>
          <p:nvPr/>
        </p:nvSpPr>
        <p:spPr>
          <a:xfrm>
            <a:off x="591144" y="2381188"/>
            <a:ext cx="8542020" cy="923330"/>
          </a:xfrm>
          <a:prstGeom prst="rect">
            <a:avLst/>
          </a:prstGeom>
        </p:spPr>
        <p:txBody>
          <a:bodyPr wrap="square">
            <a:spAutoFit/>
          </a:bodyPr>
          <a:lstStyle/>
          <a:p>
            <a:r>
              <a:rPr lang="id-ID" dirty="0">
                <a:latin typeface="AdvGTIMES-R"/>
              </a:rPr>
              <a:t>Dalam prakteknya, kasus lebih kompleks daripada kasus yang disebutkan di atas. Untuk </a:t>
            </a:r>
            <a:r>
              <a:rPr lang="id-ID" dirty="0" smtClean="0">
                <a:latin typeface="AdvGTIMES-R"/>
              </a:rPr>
              <a:t>ekonomi</a:t>
            </a:r>
            <a:r>
              <a:rPr lang="en-ID" dirty="0" smtClean="0">
                <a:latin typeface="AdvGTIMES-R"/>
              </a:rPr>
              <a:t> </a:t>
            </a:r>
            <a:r>
              <a:rPr lang="id-ID" dirty="0" smtClean="0">
                <a:latin typeface="AdvGTIMES-R"/>
              </a:rPr>
              <a:t>analisis </a:t>
            </a:r>
            <a:r>
              <a:rPr lang="id-ID" dirty="0">
                <a:latin typeface="AdvGTIMES-R"/>
              </a:rPr>
              <a:t>keputusan atau proyek, kita harus, pertama, menentukan </a:t>
            </a:r>
            <a:r>
              <a:rPr lang="id-ID" dirty="0" smtClean="0">
                <a:latin typeface="AdvGTIMES-R"/>
              </a:rPr>
              <a:t>beberapa</a:t>
            </a:r>
            <a:r>
              <a:rPr lang="en-ID" dirty="0" smtClean="0">
                <a:latin typeface="AdvGTIMES-R"/>
              </a:rPr>
              <a:t> </a:t>
            </a:r>
            <a:r>
              <a:rPr lang="id-ID" dirty="0" smtClean="0">
                <a:latin typeface="AdvGTIMES-R"/>
              </a:rPr>
              <a:t>istilah </a:t>
            </a:r>
            <a:r>
              <a:rPr lang="id-ID" dirty="0">
                <a:latin typeface="AdvGTIMES-R"/>
              </a:rPr>
              <a:t>ekonomi sebagai berikut.</a:t>
            </a:r>
            <a:endParaRPr lang="en-US" dirty="0">
              <a:latin typeface="AdvGTIMES-R"/>
            </a:endParaRPr>
          </a:p>
        </p:txBody>
      </p:sp>
      <p:sp>
        <p:nvSpPr>
          <p:cNvPr id="9" name="Rectangle 8"/>
          <p:cNvSpPr/>
          <p:nvPr/>
        </p:nvSpPr>
        <p:spPr>
          <a:xfrm>
            <a:off x="143617" y="3400581"/>
            <a:ext cx="3426131" cy="400110"/>
          </a:xfrm>
          <a:prstGeom prst="rect">
            <a:avLst/>
          </a:prstGeom>
        </p:spPr>
        <p:txBody>
          <a:bodyPr wrap="none">
            <a:spAutoFit/>
          </a:bodyPr>
          <a:lstStyle/>
          <a:p>
            <a:r>
              <a:rPr lang="id-ID" sz="2000" b="1" dirty="0">
                <a:latin typeface="AdvGTIMES-R"/>
              </a:rPr>
              <a:t>3.3.2 Terminologi Ekonomi</a:t>
            </a:r>
            <a:endParaRPr lang="en-US" sz="2000" b="1" dirty="0">
              <a:latin typeface="AdvGTIMES-R"/>
            </a:endParaRPr>
          </a:p>
        </p:txBody>
      </p:sp>
      <p:sp>
        <p:nvSpPr>
          <p:cNvPr id="12" name="Rectangle 11"/>
          <p:cNvSpPr/>
          <p:nvPr/>
        </p:nvSpPr>
        <p:spPr>
          <a:xfrm>
            <a:off x="641436" y="3800691"/>
            <a:ext cx="4953000" cy="1200329"/>
          </a:xfrm>
          <a:prstGeom prst="rect">
            <a:avLst/>
          </a:prstGeom>
        </p:spPr>
        <p:txBody>
          <a:bodyPr>
            <a:spAutoFit/>
          </a:bodyPr>
          <a:lstStyle/>
          <a:p>
            <a:r>
              <a:rPr lang="id-ID" dirty="0">
                <a:latin typeface="AdvGTIMES-R"/>
              </a:rPr>
              <a:t>Untuk sebuah proyek, arus kas terdiri dari dua jenis berikut</a:t>
            </a:r>
            <a:br>
              <a:rPr lang="id-ID" dirty="0">
                <a:latin typeface="AdvGTIMES-R"/>
              </a:rPr>
            </a:br>
            <a:r>
              <a:rPr lang="id-ID" dirty="0">
                <a:latin typeface="AdvGTIMES-R"/>
              </a:rPr>
              <a:t>• Arus masuk (seperti pendapatan)</a:t>
            </a:r>
            <a:br>
              <a:rPr lang="id-ID" dirty="0">
                <a:latin typeface="AdvGTIMES-R"/>
              </a:rPr>
            </a:br>
            <a:r>
              <a:rPr lang="id-ID" dirty="0">
                <a:latin typeface="AdvGTIMES-R"/>
              </a:rPr>
              <a:t>• Outflow (seperti biaya)</a:t>
            </a:r>
            <a:endParaRPr lang="en-US" dirty="0">
              <a:latin typeface="AdvGTIMES-R"/>
            </a:endParaRPr>
          </a:p>
        </p:txBody>
      </p:sp>
    </p:spTree>
    <p:extLst>
      <p:ext uri="{BB962C8B-B14F-4D97-AF65-F5344CB8AC3E}">
        <p14:creationId xmlns:p14="http://schemas.microsoft.com/office/powerpoint/2010/main" val="1380626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7432" y="274919"/>
            <a:ext cx="9253728" cy="6226466"/>
          </a:xfrm>
          <a:prstGeom prst="rect">
            <a:avLst/>
          </a:prstGeom>
        </p:spPr>
      </p:pic>
      <p:sp>
        <p:nvSpPr>
          <p:cNvPr id="2" name="Date Placeholder 1"/>
          <p:cNvSpPr>
            <a:spLocks noGrp="1"/>
          </p:cNvSpPr>
          <p:nvPr>
            <p:ph type="dt" sz="half" idx="10"/>
          </p:nvPr>
        </p:nvSpPr>
        <p:spPr/>
        <p:txBody>
          <a:bodyPr/>
          <a:lstStyle/>
          <a:p>
            <a:fld id="{2972E61F-1B69-44E5-9A2F-4C42D700396F}" type="datetime9">
              <a:rPr lang="en-US" smtClean="0"/>
              <a:t>10/18/2017 1:14:55 PM</a:t>
            </a:fld>
            <a:endParaRPr lang="en-US"/>
          </a:p>
        </p:txBody>
      </p:sp>
      <p:sp>
        <p:nvSpPr>
          <p:cNvPr id="4" name="Slide Number Placeholder 3"/>
          <p:cNvSpPr>
            <a:spLocks noGrp="1"/>
          </p:cNvSpPr>
          <p:nvPr>
            <p:ph type="sldNum" sz="quarter" idx="12"/>
          </p:nvPr>
        </p:nvSpPr>
        <p:spPr/>
        <p:txBody>
          <a:bodyPr/>
          <a:lstStyle/>
          <a:p>
            <a:fld id="{C7448EEC-1D14-4DD9-B8EB-772171F61A1D}" type="slidenum">
              <a:rPr lang="en-US" smtClean="0"/>
              <a:t>7</a:t>
            </a:fld>
            <a:endParaRPr lang="en-US"/>
          </a:p>
        </p:txBody>
      </p:sp>
    </p:spTree>
    <p:extLst>
      <p:ext uri="{BB962C8B-B14F-4D97-AF65-F5344CB8AC3E}">
        <p14:creationId xmlns:p14="http://schemas.microsoft.com/office/powerpoint/2010/main" val="34514267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FFBFD3-4B34-4963-86D0-699D33E3108E}" type="datetime9">
              <a:rPr lang="en-US" smtClean="0"/>
              <a:t>10/18/2017 1:14:56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70</a:t>
            </a:fld>
            <a:endParaRPr lang="en-US"/>
          </a:p>
        </p:txBody>
      </p:sp>
      <p:sp>
        <p:nvSpPr>
          <p:cNvPr id="7" name="Rectangle 6"/>
          <p:cNvSpPr/>
          <p:nvPr/>
        </p:nvSpPr>
        <p:spPr>
          <a:xfrm>
            <a:off x="574548" y="1473040"/>
            <a:ext cx="7353300" cy="369332"/>
          </a:xfrm>
          <a:prstGeom prst="rect">
            <a:avLst/>
          </a:prstGeom>
        </p:spPr>
        <p:txBody>
          <a:bodyPr wrap="square">
            <a:spAutoFit/>
          </a:bodyPr>
          <a:lstStyle/>
          <a:p>
            <a:r>
              <a:rPr lang="id-ID" dirty="0">
                <a:latin typeface="AdvGTIMES-R"/>
              </a:rPr>
              <a:t>Nilai P saat ini dalam waktu n-tahun berharga sebagai berikut</a:t>
            </a:r>
            <a:endParaRPr lang="en-US" dirty="0">
              <a:latin typeface="AdvGTIMES-R"/>
            </a:endParaRPr>
          </a:p>
        </p:txBody>
      </p:sp>
      <p:pic>
        <p:nvPicPr>
          <p:cNvPr id="9" name="Picture 8"/>
          <p:cNvPicPr>
            <a:picLocks noChangeAspect="1"/>
          </p:cNvPicPr>
          <p:nvPr/>
        </p:nvPicPr>
        <p:blipFill>
          <a:blip r:embed="rId2"/>
          <a:stretch>
            <a:fillRect/>
          </a:stretch>
        </p:blipFill>
        <p:spPr>
          <a:xfrm>
            <a:off x="1147793" y="2010649"/>
            <a:ext cx="7832887" cy="1386586"/>
          </a:xfrm>
          <a:prstGeom prst="rect">
            <a:avLst/>
          </a:prstGeom>
        </p:spPr>
      </p:pic>
      <p:pic>
        <p:nvPicPr>
          <p:cNvPr id="11" name="Picture 10"/>
          <p:cNvPicPr>
            <a:picLocks noChangeAspect="1"/>
          </p:cNvPicPr>
          <p:nvPr/>
        </p:nvPicPr>
        <p:blipFill>
          <a:blip r:embed="rId3"/>
          <a:stretch>
            <a:fillRect/>
          </a:stretch>
        </p:blipFill>
        <p:spPr>
          <a:xfrm>
            <a:off x="728260" y="3590382"/>
            <a:ext cx="8370489" cy="944394"/>
          </a:xfrm>
          <a:prstGeom prst="rect">
            <a:avLst/>
          </a:prstGeom>
        </p:spPr>
      </p:pic>
      <p:sp>
        <p:nvSpPr>
          <p:cNvPr id="8" name="Rectangle 7"/>
          <p:cNvSpPr/>
          <p:nvPr/>
        </p:nvSpPr>
        <p:spPr>
          <a:xfrm>
            <a:off x="574548" y="186642"/>
            <a:ext cx="8816340" cy="1200329"/>
          </a:xfrm>
          <a:prstGeom prst="rect">
            <a:avLst/>
          </a:prstGeom>
        </p:spPr>
        <p:txBody>
          <a:bodyPr wrap="square">
            <a:spAutoFit/>
          </a:bodyPr>
          <a:lstStyle/>
          <a:p>
            <a:r>
              <a:rPr lang="id-ID" dirty="0">
                <a:latin typeface="AdvGTIMES-R"/>
              </a:rPr>
              <a:t>Kedua jenis dapat terjadi pada saat ini atau dalam waktu tertentu di masa depan. Kemudian Kita harus menentukan nilai sekarang dari uang (P) dan nilai uang masa depan (F). Jumlah periode diasumsikan n sedangkan tingkat suku bunga diasumsikan i (%).</a:t>
            </a:r>
            <a:endParaRPr lang="en-US" dirty="0">
              <a:latin typeface="AdvGTIMES-R"/>
            </a:endParaRPr>
          </a:p>
        </p:txBody>
      </p:sp>
      <p:pic>
        <p:nvPicPr>
          <p:cNvPr id="12" name="Picture 11"/>
          <p:cNvPicPr>
            <a:picLocks noChangeAspect="1"/>
          </p:cNvPicPr>
          <p:nvPr/>
        </p:nvPicPr>
        <p:blipFill>
          <a:blip r:embed="rId4"/>
          <a:stretch>
            <a:fillRect/>
          </a:stretch>
        </p:blipFill>
        <p:spPr>
          <a:xfrm>
            <a:off x="593452" y="4861945"/>
            <a:ext cx="8941568" cy="566599"/>
          </a:xfrm>
          <a:prstGeom prst="rect">
            <a:avLst/>
          </a:prstGeom>
        </p:spPr>
      </p:pic>
    </p:spTree>
    <p:extLst>
      <p:ext uri="{BB962C8B-B14F-4D97-AF65-F5344CB8AC3E}">
        <p14:creationId xmlns:p14="http://schemas.microsoft.com/office/powerpoint/2010/main" val="160608146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8C42D-61E6-459D-A661-A906C8FDBFA0}" type="datetime9">
              <a:rPr lang="en-US" smtClean="0"/>
              <a:t>10/18/2017 1:14:56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71</a:t>
            </a:fld>
            <a:endParaRPr lang="en-US"/>
          </a:p>
        </p:txBody>
      </p:sp>
      <p:sp>
        <p:nvSpPr>
          <p:cNvPr id="5" name="Rectangle 4"/>
          <p:cNvSpPr/>
          <p:nvPr/>
        </p:nvSpPr>
        <p:spPr>
          <a:xfrm>
            <a:off x="595623" y="328506"/>
            <a:ext cx="8941568" cy="1200329"/>
          </a:xfrm>
          <a:prstGeom prst="rect">
            <a:avLst/>
          </a:prstGeom>
        </p:spPr>
        <p:txBody>
          <a:bodyPr wrap="square">
            <a:spAutoFit/>
          </a:bodyPr>
          <a:lstStyle/>
          <a:p>
            <a:r>
              <a:rPr lang="id-ID" dirty="0">
                <a:latin typeface="AdvGTIMES-R"/>
              </a:rPr>
              <a:t>Contoh 3.4 Apa yang terjadi jika kita ulangi contoh 3.2 untuk periode 10 tahun. Dengan kata lain, peminjam harus mengembalikan uangnya dalam waktu 10 tahun. Kita dengan mudah bisa melihat bahwa peminjam harus mengembalikan total sejumlah R (1 + 0,1) 10 x 100 = R 259.4 pada akhir waktu 10 tahun.</a:t>
            </a:r>
            <a:endParaRPr lang="en-US" dirty="0">
              <a:latin typeface="AdvGTIMES-R"/>
            </a:endParaRPr>
          </a:p>
        </p:txBody>
      </p:sp>
      <p:sp>
        <p:nvSpPr>
          <p:cNvPr id="6" name="Rectangle 5"/>
          <p:cNvSpPr/>
          <p:nvPr/>
        </p:nvSpPr>
        <p:spPr>
          <a:xfrm>
            <a:off x="595623" y="1599522"/>
            <a:ext cx="8850127" cy="1477328"/>
          </a:xfrm>
          <a:prstGeom prst="rect">
            <a:avLst/>
          </a:prstGeom>
        </p:spPr>
        <p:txBody>
          <a:bodyPr wrap="square">
            <a:spAutoFit/>
          </a:bodyPr>
          <a:lstStyle/>
          <a:p>
            <a:r>
              <a:rPr lang="id-ID" dirty="0">
                <a:latin typeface="AdvGTIMES-R"/>
              </a:rPr>
              <a:t>Mengenai contoh 3.3, investor bisa mendapatkan pembayaran tahunan yang sama dan bukan total pada akhir tahun kelima. Misal pada contoh 3.4, peminjam mungkin harus melakukan pembayaran uang kembali dalam jumlah yang sama dalam setiap tahun. Seperti arus kas terjadi di tempat yang berbedai, bagaimana seharusnya kita menghitungnya?</a:t>
            </a:r>
            <a:endParaRPr lang="en-US" dirty="0">
              <a:latin typeface="AdvGTIMES-R"/>
            </a:endParaRPr>
          </a:p>
        </p:txBody>
      </p:sp>
      <p:pic>
        <p:nvPicPr>
          <p:cNvPr id="7" name="Picture 6"/>
          <p:cNvPicPr>
            <a:picLocks noChangeAspect="1"/>
          </p:cNvPicPr>
          <p:nvPr/>
        </p:nvPicPr>
        <p:blipFill>
          <a:blip r:embed="rId2"/>
          <a:stretch>
            <a:fillRect/>
          </a:stretch>
        </p:blipFill>
        <p:spPr>
          <a:xfrm>
            <a:off x="681886" y="3147536"/>
            <a:ext cx="8595625" cy="2521743"/>
          </a:xfrm>
          <a:prstGeom prst="rect">
            <a:avLst/>
          </a:prstGeom>
        </p:spPr>
      </p:pic>
    </p:spTree>
    <p:extLst>
      <p:ext uri="{BB962C8B-B14F-4D97-AF65-F5344CB8AC3E}">
        <p14:creationId xmlns:p14="http://schemas.microsoft.com/office/powerpoint/2010/main" val="22598070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851815-84F6-4B0E-9C5B-39A81DBC1401}" type="datetime9">
              <a:rPr lang="en-US" smtClean="0"/>
              <a:t>10/18/2017 1:14:56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72</a:t>
            </a:fld>
            <a:endParaRPr lang="en-US"/>
          </a:p>
        </p:txBody>
      </p:sp>
      <p:pic>
        <p:nvPicPr>
          <p:cNvPr id="4" name="Picture 3"/>
          <p:cNvPicPr>
            <a:picLocks noChangeAspect="1"/>
          </p:cNvPicPr>
          <p:nvPr/>
        </p:nvPicPr>
        <p:blipFill>
          <a:blip r:embed="rId2"/>
          <a:stretch>
            <a:fillRect/>
          </a:stretch>
        </p:blipFill>
        <p:spPr>
          <a:xfrm>
            <a:off x="642652" y="384049"/>
            <a:ext cx="8318468" cy="2697136"/>
          </a:xfrm>
          <a:prstGeom prst="rect">
            <a:avLst/>
          </a:prstGeom>
        </p:spPr>
      </p:pic>
      <p:pic>
        <p:nvPicPr>
          <p:cNvPr id="5" name="Picture 4"/>
          <p:cNvPicPr>
            <a:picLocks noChangeAspect="1"/>
          </p:cNvPicPr>
          <p:nvPr/>
        </p:nvPicPr>
        <p:blipFill>
          <a:blip r:embed="rId3"/>
          <a:stretch>
            <a:fillRect/>
          </a:stretch>
        </p:blipFill>
        <p:spPr>
          <a:xfrm>
            <a:off x="642652" y="3255264"/>
            <a:ext cx="8318468" cy="1245824"/>
          </a:xfrm>
          <a:prstGeom prst="rect">
            <a:avLst/>
          </a:prstGeom>
        </p:spPr>
      </p:pic>
      <p:pic>
        <p:nvPicPr>
          <p:cNvPr id="6" name="Picture 5"/>
          <p:cNvPicPr>
            <a:picLocks noChangeAspect="1"/>
          </p:cNvPicPr>
          <p:nvPr/>
        </p:nvPicPr>
        <p:blipFill>
          <a:blip r:embed="rId4"/>
          <a:stretch>
            <a:fillRect/>
          </a:stretch>
        </p:blipFill>
        <p:spPr>
          <a:xfrm>
            <a:off x="642652" y="4501088"/>
            <a:ext cx="8318468" cy="1329912"/>
          </a:xfrm>
          <a:prstGeom prst="rect">
            <a:avLst/>
          </a:prstGeom>
        </p:spPr>
      </p:pic>
    </p:spTree>
    <p:extLst>
      <p:ext uri="{BB962C8B-B14F-4D97-AF65-F5344CB8AC3E}">
        <p14:creationId xmlns:p14="http://schemas.microsoft.com/office/powerpoint/2010/main" val="185502956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96FE91-78FC-4D49-9920-C69B6DC03CD6}" type="datetime9">
              <a:rPr lang="en-US" smtClean="0"/>
              <a:t>10/18/2017 1:14:56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73</a:t>
            </a:fld>
            <a:endParaRPr lang="en-US"/>
          </a:p>
        </p:txBody>
      </p:sp>
      <p:pic>
        <p:nvPicPr>
          <p:cNvPr id="4" name="Picture 3"/>
          <p:cNvPicPr>
            <a:picLocks noChangeAspect="1"/>
          </p:cNvPicPr>
          <p:nvPr/>
        </p:nvPicPr>
        <p:blipFill>
          <a:blip r:embed="rId2"/>
          <a:stretch>
            <a:fillRect/>
          </a:stretch>
        </p:blipFill>
        <p:spPr>
          <a:xfrm>
            <a:off x="556045" y="274320"/>
            <a:ext cx="8351763" cy="1143000"/>
          </a:xfrm>
          <a:prstGeom prst="rect">
            <a:avLst/>
          </a:prstGeom>
        </p:spPr>
      </p:pic>
      <p:pic>
        <p:nvPicPr>
          <p:cNvPr id="5" name="Picture 4"/>
          <p:cNvPicPr>
            <a:picLocks noChangeAspect="1"/>
          </p:cNvPicPr>
          <p:nvPr/>
        </p:nvPicPr>
        <p:blipFill>
          <a:blip r:embed="rId3"/>
          <a:stretch>
            <a:fillRect/>
          </a:stretch>
        </p:blipFill>
        <p:spPr>
          <a:xfrm>
            <a:off x="556045" y="1569289"/>
            <a:ext cx="8351763" cy="2594499"/>
          </a:xfrm>
          <a:prstGeom prst="rect">
            <a:avLst/>
          </a:prstGeom>
        </p:spPr>
      </p:pic>
      <p:sp>
        <p:nvSpPr>
          <p:cNvPr id="6" name="Rectangle 5"/>
          <p:cNvSpPr/>
          <p:nvPr/>
        </p:nvSpPr>
        <p:spPr>
          <a:xfrm>
            <a:off x="556044" y="4315757"/>
            <a:ext cx="8450795" cy="923330"/>
          </a:xfrm>
          <a:prstGeom prst="rect">
            <a:avLst/>
          </a:prstGeom>
        </p:spPr>
        <p:txBody>
          <a:bodyPr wrap="square">
            <a:spAutoFit/>
          </a:bodyPr>
          <a:lstStyle/>
          <a:p>
            <a:r>
              <a:rPr lang="en-US" dirty="0" err="1" smtClean="0">
                <a:latin typeface="AdvGTIMES-R"/>
              </a:rPr>
              <a:t>dimana</a:t>
            </a:r>
            <a:r>
              <a:rPr lang="en-US" dirty="0" smtClean="0">
                <a:latin typeface="AdvGTIMES-R"/>
              </a:rPr>
              <a:t> </a:t>
            </a:r>
            <a:r>
              <a:rPr lang="en-US" dirty="0" err="1">
                <a:latin typeface="AdvGTIMES-R"/>
              </a:rPr>
              <a:t>kurung</a:t>
            </a:r>
            <a:r>
              <a:rPr lang="en-US" dirty="0">
                <a:latin typeface="AdvGTIMES-R"/>
              </a:rPr>
              <a:t> </a:t>
            </a:r>
            <a:r>
              <a:rPr lang="en-US" dirty="0" err="1">
                <a:latin typeface="AdvGTIMES-R"/>
              </a:rPr>
              <a:t>pada</a:t>
            </a:r>
            <a:r>
              <a:rPr lang="en-US" dirty="0">
                <a:latin typeface="AdvGTIMES-R"/>
              </a:rPr>
              <a:t> (3.7) </a:t>
            </a:r>
            <a:r>
              <a:rPr lang="en-US" dirty="0" err="1">
                <a:latin typeface="AdvGTIMES-R"/>
              </a:rPr>
              <a:t>dan</a:t>
            </a:r>
            <a:r>
              <a:rPr lang="en-US" dirty="0">
                <a:latin typeface="AdvGTIMES-R"/>
              </a:rPr>
              <a:t> (3.8) </a:t>
            </a:r>
            <a:r>
              <a:rPr lang="en-US" dirty="0" err="1">
                <a:latin typeface="AdvGTIMES-R"/>
              </a:rPr>
              <a:t>dinamakan</a:t>
            </a:r>
            <a:r>
              <a:rPr lang="en-US" dirty="0">
                <a:latin typeface="AdvGTIMES-R"/>
              </a:rPr>
              <a:t> </a:t>
            </a:r>
            <a:r>
              <a:rPr lang="en-US" dirty="0" err="1">
                <a:latin typeface="AdvGTIMES-R"/>
              </a:rPr>
              <a:t>sebagai</a:t>
            </a:r>
            <a:r>
              <a:rPr lang="en-US" dirty="0">
                <a:latin typeface="AdvGTIMES-R"/>
              </a:rPr>
              <a:t> </a:t>
            </a:r>
            <a:r>
              <a:rPr lang="en-ID" dirty="0">
                <a:solidFill>
                  <a:srgbClr val="000000"/>
                </a:solidFill>
                <a:latin typeface="AdvGTIMES-R"/>
              </a:rPr>
              <a:t>sinking fund factor</a:t>
            </a:r>
            <a:r>
              <a:rPr lang="en-US" dirty="0" smtClean="0">
                <a:latin typeface="AdvGTIMES-R"/>
              </a:rPr>
              <a:t> </a:t>
            </a:r>
            <a:r>
              <a:rPr lang="en-US" dirty="0" err="1">
                <a:latin typeface="AdvGTIMES-R"/>
              </a:rPr>
              <a:t>dan</a:t>
            </a:r>
            <a:r>
              <a:rPr lang="en-US" dirty="0">
                <a:latin typeface="AdvGTIMES-R"/>
              </a:rPr>
              <a:t> </a:t>
            </a:r>
            <a:r>
              <a:rPr lang="en-ID" dirty="0" smtClean="0">
                <a:solidFill>
                  <a:srgbClr val="000000"/>
                </a:solidFill>
                <a:latin typeface="AdvGTIMES-R"/>
              </a:rPr>
              <a:t>series compound </a:t>
            </a:r>
            <a:r>
              <a:rPr lang="en-ID" dirty="0">
                <a:solidFill>
                  <a:srgbClr val="000000"/>
                </a:solidFill>
                <a:latin typeface="AdvGTIMES-R"/>
              </a:rPr>
              <a:t>amount factor</a:t>
            </a:r>
            <a:r>
              <a:rPr lang="en-US" dirty="0" smtClean="0">
                <a:latin typeface="AdvGTIMES-R"/>
              </a:rPr>
              <a:t>; </a:t>
            </a:r>
            <a:r>
              <a:rPr lang="en-US" dirty="0" err="1">
                <a:latin typeface="AdvGTIMES-R"/>
              </a:rPr>
              <a:t>dilambangkan</a:t>
            </a:r>
            <a:r>
              <a:rPr lang="en-US" dirty="0">
                <a:latin typeface="AdvGTIMES-R"/>
              </a:rPr>
              <a:t> </a:t>
            </a:r>
            <a:r>
              <a:rPr lang="en-US" dirty="0" err="1">
                <a:latin typeface="AdvGTIMES-R"/>
              </a:rPr>
              <a:t>dengan</a:t>
            </a:r>
            <a:r>
              <a:rPr lang="en-US" dirty="0">
                <a:latin typeface="AdvGTIMES-R"/>
              </a:rPr>
              <a:t> (A / F, </a:t>
            </a:r>
            <a:r>
              <a:rPr lang="en-US" dirty="0" err="1">
                <a:latin typeface="AdvGTIMES-R"/>
              </a:rPr>
              <a:t>i</a:t>
            </a:r>
            <a:r>
              <a:rPr lang="en-US" dirty="0">
                <a:latin typeface="AdvGTIMES-R"/>
              </a:rPr>
              <a:t>%, n) </a:t>
            </a:r>
            <a:r>
              <a:rPr lang="en-US" dirty="0" err="1">
                <a:latin typeface="AdvGTIMES-R"/>
              </a:rPr>
              <a:t>dan</a:t>
            </a:r>
            <a:r>
              <a:rPr lang="en-US" dirty="0">
                <a:latin typeface="AdvGTIMES-R"/>
              </a:rPr>
              <a:t> (F / A, </a:t>
            </a:r>
            <a:r>
              <a:rPr lang="en-US" dirty="0" err="1">
                <a:latin typeface="AdvGTIMES-R"/>
              </a:rPr>
              <a:t>i</a:t>
            </a:r>
            <a:r>
              <a:rPr lang="en-US" dirty="0">
                <a:latin typeface="AdvGTIMES-R"/>
              </a:rPr>
              <a:t>%, n), </a:t>
            </a:r>
            <a:r>
              <a:rPr lang="en-US" dirty="0" err="1">
                <a:latin typeface="AdvGTIMES-R"/>
              </a:rPr>
              <a:t>masing-masing</a:t>
            </a:r>
            <a:r>
              <a:rPr lang="en-US" dirty="0">
                <a:latin typeface="AdvGTIMES-R"/>
              </a:rPr>
              <a:t>.</a:t>
            </a:r>
          </a:p>
        </p:txBody>
      </p:sp>
    </p:spTree>
    <p:extLst>
      <p:ext uri="{BB962C8B-B14F-4D97-AF65-F5344CB8AC3E}">
        <p14:creationId xmlns:p14="http://schemas.microsoft.com/office/powerpoint/2010/main" val="182374982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6DC6F3-572F-4C44-B384-025DACE4AB15}" type="datetime9">
              <a:rPr lang="en-US" smtClean="0"/>
              <a:t>10/18/2017 1:14:56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74</a:t>
            </a:fld>
            <a:endParaRPr lang="en-US"/>
          </a:p>
        </p:txBody>
      </p:sp>
      <p:sp>
        <p:nvSpPr>
          <p:cNvPr id="4" name="Rectangle 3"/>
          <p:cNvSpPr/>
          <p:nvPr/>
        </p:nvSpPr>
        <p:spPr>
          <a:xfrm>
            <a:off x="396344" y="318254"/>
            <a:ext cx="2738378" cy="400110"/>
          </a:xfrm>
          <a:prstGeom prst="rect">
            <a:avLst/>
          </a:prstGeom>
        </p:spPr>
        <p:txBody>
          <a:bodyPr wrap="none">
            <a:spAutoFit/>
          </a:bodyPr>
          <a:lstStyle/>
          <a:p>
            <a:r>
              <a:rPr lang="id-ID" sz="2000" b="1" dirty="0">
                <a:latin typeface="AdvGTIMES-R"/>
              </a:rPr>
              <a:t>3.4 Analisis Ekonomi</a:t>
            </a:r>
            <a:endParaRPr lang="en-US" sz="2000" b="1" dirty="0">
              <a:latin typeface="AdvGTIMES-R"/>
            </a:endParaRPr>
          </a:p>
        </p:txBody>
      </p:sp>
      <p:sp>
        <p:nvSpPr>
          <p:cNvPr id="5" name="Rectangle 4"/>
          <p:cNvSpPr/>
          <p:nvPr/>
        </p:nvSpPr>
        <p:spPr>
          <a:xfrm>
            <a:off x="804672" y="652796"/>
            <a:ext cx="8787384" cy="923330"/>
          </a:xfrm>
          <a:prstGeom prst="rect">
            <a:avLst/>
          </a:prstGeom>
        </p:spPr>
        <p:txBody>
          <a:bodyPr wrap="square">
            <a:spAutoFit/>
          </a:bodyPr>
          <a:lstStyle/>
          <a:p>
            <a:r>
              <a:rPr lang="id-ID" dirty="0">
                <a:latin typeface="AdvGTIMES-R"/>
              </a:rPr>
              <a:t>Dari berbagai solusi yang tersedia untuk suatu masalah, perencana harus memilih yang terbaik, </a:t>
            </a:r>
            <a:r>
              <a:rPr lang="id-ID" dirty="0" smtClean="0">
                <a:latin typeface="AdvGTIMES-R"/>
              </a:rPr>
              <a:t>dipertimbangan </a:t>
            </a:r>
            <a:r>
              <a:rPr lang="id-ID" dirty="0">
                <a:latin typeface="AdvGTIMES-R"/>
              </a:rPr>
              <a:t>teknis dan ekonomi. Disini kita akan membahasnya</a:t>
            </a:r>
            <a:br>
              <a:rPr lang="id-ID" dirty="0">
                <a:latin typeface="AdvGTIMES-R"/>
              </a:rPr>
            </a:br>
            <a:r>
              <a:rPr lang="id-ID" dirty="0">
                <a:latin typeface="AdvGTIMES-R"/>
              </a:rPr>
              <a:t>aspek ekonomi dari sebuah masalah.</a:t>
            </a:r>
            <a:endParaRPr lang="en-ID" dirty="0" smtClean="0">
              <a:latin typeface="AdvGTIMES-R"/>
            </a:endParaRPr>
          </a:p>
        </p:txBody>
      </p:sp>
      <p:sp>
        <p:nvSpPr>
          <p:cNvPr id="6" name="Rectangle 5"/>
          <p:cNvSpPr/>
          <p:nvPr/>
        </p:nvSpPr>
        <p:spPr>
          <a:xfrm>
            <a:off x="776478" y="2818490"/>
            <a:ext cx="8787384" cy="923330"/>
          </a:xfrm>
          <a:prstGeom prst="rect">
            <a:avLst/>
          </a:prstGeom>
        </p:spPr>
        <p:txBody>
          <a:bodyPr wrap="square">
            <a:spAutoFit/>
          </a:bodyPr>
          <a:lstStyle/>
          <a:p>
            <a:r>
              <a:rPr lang="id-ID" dirty="0">
                <a:latin typeface="AdvGTIMES-R"/>
              </a:rPr>
              <a:t>Dalam mengevaluasi sebuah proyek, kita harus mencatat bahwa berbagai rencana mungkin </a:t>
            </a:r>
            <a:r>
              <a:rPr lang="id-ID" dirty="0" smtClean="0">
                <a:latin typeface="AdvGTIMES-R"/>
              </a:rPr>
              <a:t>berbeda</a:t>
            </a:r>
            <a:r>
              <a:rPr lang="en-ID" dirty="0" smtClean="0">
                <a:latin typeface="AdvGTIMES-R"/>
              </a:rPr>
              <a:t> </a:t>
            </a:r>
            <a:r>
              <a:rPr lang="id-ID" dirty="0" smtClean="0">
                <a:latin typeface="AdvGTIMES-R"/>
              </a:rPr>
              <a:t>istilah </a:t>
            </a:r>
            <a:r>
              <a:rPr lang="id-ID" dirty="0">
                <a:latin typeface="AdvGTIMES-R"/>
              </a:rPr>
              <a:t>kehidupan ekonomi yang efektif. Terkadang diasumsikan bahwa kehidupan </a:t>
            </a:r>
            <a:r>
              <a:rPr lang="id-ID" dirty="0" smtClean="0">
                <a:latin typeface="AdvGTIMES-R"/>
              </a:rPr>
              <a:t>ekonomi</a:t>
            </a:r>
            <a:r>
              <a:rPr lang="en-ID" dirty="0" smtClean="0">
                <a:latin typeface="AdvGTIMES-R"/>
              </a:rPr>
              <a:t> </a:t>
            </a:r>
            <a:r>
              <a:rPr lang="id-ID" dirty="0" smtClean="0">
                <a:latin typeface="AdvGTIMES-R"/>
              </a:rPr>
              <a:t>dari </a:t>
            </a:r>
            <a:r>
              <a:rPr lang="id-ID" dirty="0">
                <a:latin typeface="AdvGTIMES-R"/>
              </a:rPr>
              <a:t>sebuah rencana tidak terbatas (n - ∞).</a:t>
            </a:r>
            <a:endParaRPr lang="en-US" dirty="0">
              <a:latin typeface="AdvGTIMES-R"/>
            </a:endParaRPr>
          </a:p>
        </p:txBody>
      </p:sp>
      <p:sp>
        <p:nvSpPr>
          <p:cNvPr id="7" name="Rectangle 6"/>
          <p:cNvSpPr/>
          <p:nvPr/>
        </p:nvSpPr>
        <p:spPr>
          <a:xfrm>
            <a:off x="804672" y="1634348"/>
            <a:ext cx="8715756" cy="1200329"/>
          </a:xfrm>
          <a:prstGeom prst="rect">
            <a:avLst/>
          </a:prstGeom>
        </p:spPr>
        <p:txBody>
          <a:bodyPr wrap="square">
            <a:spAutoFit/>
          </a:bodyPr>
          <a:lstStyle/>
          <a:p>
            <a:r>
              <a:rPr lang="id-ID" dirty="0">
                <a:latin typeface="AdvGTIMES-R"/>
              </a:rPr>
              <a:t>Tiga metode dapat digunakan untuk penilaian ekonomi suatu proyek, yaitu sebagai</a:t>
            </a:r>
            <a:br>
              <a:rPr lang="id-ID" dirty="0">
                <a:latin typeface="AdvGTIMES-R"/>
              </a:rPr>
            </a:br>
            <a:r>
              <a:rPr lang="id-ID" dirty="0">
                <a:latin typeface="AdvGTIMES-R"/>
              </a:rPr>
              <a:t>• Present worth method</a:t>
            </a:r>
            <a:br>
              <a:rPr lang="id-ID" dirty="0">
                <a:latin typeface="AdvGTIMES-R"/>
              </a:rPr>
            </a:br>
            <a:r>
              <a:rPr lang="id-ID" dirty="0">
                <a:latin typeface="AdvGTIMES-R"/>
              </a:rPr>
              <a:t>• Metode biaya tahunan</a:t>
            </a:r>
            <a:br>
              <a:rPr lang="id-ID" dirty="0">
                <a:latin typeface="AdvGTIMES-R"/>
              </a:rPr>
            </a:br>
            <a:r>
              <a:rPr lang="id-ID" dirty="0">
                <a:latin typeface="AdvGTIMES-R"/>
              </a:rPr>
              <a:t>• Tingkat pengembalian metode</a:t>
            </a:r>
            <a:endParaRPr lang="en-US" dirty="0">
              <a:latin typeface="AdvGTIMES-R"/>
            </a:endParaRPr>
          </a:p>
        </p:txBody>
      </p:sp>
      <p:sp>
        <p:nvSpPr>
          <p:cNvPr id="10" name="Rectangle 9"/>
          <p:cNvSpPr/>
          <p:nvPr/>
        </p:nvSpPr>
        <p:spPr>
          <a:xfrm>
            <a:off x="396344" y="3820561"/>
            <a:ext cx="3554371" cy="400110"/>
          </a:xfrm>
          <a:prstGeom prst="rect">
            <a:avLst/>
          </a:prstGeom>
        </p:spPr>
        <p:txBody>
          <a:bodyPr wrap="none">
            <a:spAutoFit/>
          </a:bodyPr>
          <a:lstStyle/>
          <a:p>
            <a:r>
              <a:rPr lang="en-US" sz="2000" b="1" dirty="0">
                <a:latin typeface="AdvGTIMES-BI"/>
              </a:rPr>
              <a:t>3.4.1 Present Worth Method</a:t>
            </a:r>
            <a:endParaRPr lang="en-US" sz="2000" b="1" dirty="0"/>
          </a:p>
        </p:txBody>
      </p:sp>
      <p:sp>
        <p:nvSpPr>
          <p:cNvPr id="11" name="Rectangle 10"/>
          <p:cNvSpPr/>
          <p:nvPr/>
        </p:nvSpPr>
        <p:spPr>
          <a:xfrm>
            <a:off x="826770" y="4384019"/>
            <a:ext cx="8765286" cy="1200329"/>
          </a:xfrm>
          <a:prstGeom prst="rect">
            <a:avLst/>
          </a:prstGeom>
        </p:spPr>
        <p:txBody>
          <a:bodyPr wrap="square">
            <a:spAutoFit/>
          </a:bodyPr>
          <a:lstStyle/>
          <a:p>
            <a:r>
              <a:rPr lang="id-ID" dirty="0">
                <a:latin typeface="AdvGTIMES-R"/>
              </a:rPr>
              <a:t>Dalam metode ini, semua arus kas input dan output suatu proyek dikonversi ke</a:t>
            </a:r>
            <a:br>
              <a:rPr lang="id-ID" dirty="0">
                <a:latin typeface="AdvGTIMES-R"/>
              </a:rPr>
            </a:br>
            <a:r>
              <a:rPr lang="id-ID" dirty="0">
                <a:latin typeface="AdvGTIMES-R"/>
              </a:rPr>
              <a:t>nilai sekarang Yang satu dengan net negative flow (Net Present Worth, NPW) </a:t>
            </a:r>
            <a:r>
              <a:rPr lang="id-ID" dirty="0" smtClean="0">
                <a:latin typeface="AdvGTIMES-R"/>
              </a:rPr>
              <a:t>adalah</a:t>
            </a:r>
            <a:r>
              <a:rPr lang="en-ID" dirty="0" smtClean="0">
                <a:latin typeface="AdvGTIMES-R"/>
              </a:rPr>
              <a:t> </a:t>
            </a:r>
            <a:r>
              <a:rPr lang="id-ID" dirty="0" smtClean="0">
                <a:latin typeface="AdvGTIMES-R"/>
              </a:rPr>
              <a:t>dianggap </a:t>
            </a:r>
            <a:r>
              <a:rPr lang="id-ID" dirty="0">
                <a:latin typeface="AdvGTIMES-R"/>
              </a:rPr>
              <a:t>layak. Dari mereka yang layak, yang dengan aliran bersih terendah </a:t>
            </a:r>
            <a:r>
              <a:rPr lang="id-ID" dirty="0" smtClean="0">
                <a:latin typeface="AdvGTIMES-R"/>
              </a:rPr>
              <a:t>adalah</a:t>
            </a:r>
            <a:r>
              <a:rPr lang="en-ID" dirty="0" smtClean="0">
                <a:latin typeface="AdvGTIMES-R"/>
              </a:rPr>
              <a:t> </a:t>
            </a:r>
            <a:r>
              <a:rPr lang="id-ID" dirty="0" smtClean="0">
                <a:latin typeface="AdvGTIMES-R"/>
              </a:rPr>
              <a:t>rencana </a:t>
            </a:r>
            <a:r>
              <a:rPr lang="id-ID" dirty="0">
                <a:latin typeface="AdvGTIMES-R"/>
              </a:rPr>
              <a:t>terbaik</a:t>
            </a:r>
            <a:endParaRPr lang="en-US" dirty="0">
              <a:latin typeface="AdvGTIMES-R"/>
            </a:endParaRPr>
          </a:p>
        </p:txBody>
      </p:sp>
    </p:spTree>
    <p:extLst>
      <p:ext uri="{BB962C8B-B14F-4D97-AF65-F5344CB8AC3E}">
        <p14:creationId xmlns:p14="http://schemas.microsoft.com/office/powerpoint/2010/main" val="226264490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4064A2-8AF3-4E16-B34A-D35F4B479D7D}" type="datetime9">
              <a:rPr lang="en-US" smtClean="0"/>
              <a:t>10/18/2017 1:14:56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75</a:t>
            </a:fld>
            <a:endParaRPr lang="en-US"/>
          </a:p>
        </p:txBody>
      </p:sp>
      <p:sp>
        <p:nvSpPr>
          <p:cNvPr id="4" name="Rectangle 3"/>
          <p:cNvSpPr/>
          <p:nvPr/>
        </p:nvSpPr>
        <p:spPr>
          <a:xfrm>
            <a:off x="446532" y="169678"/>
            <a:ext cx="8825484" cy="1200329"/>
          </a:xfrm>
          <a:prstGeom prst="rect">
            <a:avLst/>
          </a:prstGeom>
        </p:spPr>
        <p:txBody>
          <a:bodyPr wrap="square">
            <a:spAutoFit/>
          </a:bodyPr>
          <a:lstStyle/>
          <a:p>
            <a:r>
              <a:rPr lang="id-ID" dirty="0">
                <a:latin typeface="AdvGTIMES-R"/>
              </a:rPr>
              <a:t>Dalam metode ini, jika kehidupan ekonomis dari rencana berbeda, masa studi</a:t>
            </a:r>
            <a:br>
              <a:rPr lang="id-ID" dirty="0">
                <a:latin typeface="AdvGTIMES-R"/>
              </a:rPr>
            </a:br>
            <a:r>
              <a:rPr lang="id-ID" dirty="0">
                <a:latin typeface="AdvGTIMES-R"/>
              </a:rPr>
              <a:t>dapat dipilih untuk mencakup kedua rencana tersebut secara adil. Misalnya, kalau </a:t>
            </a:r>
            <a:r>
              <a:rPr lang="id-ID" dirty="0" smtClean="0">
                <a:latin typeface="AdvGTIMES-R"/>
              </a:rPr>
              <a:t>ekonomis</a:t>
            </a:r>
            <a:r>
              <a:rPr lang="en-ID" dirty="0" smtClean="0">
                <a:latin typeface="AdvGTIMES-R"/>
              </a:rPr>
              <a:t> </a:t>
            </a:r>
            <a:r>
              <a:rPr lang="id-ID" dirty="0" smtClean="0">
                <a:latin typeface="AdvGTIMES-R"/>
              </a:rPr>
              <a:t>Kehidupan </a:t>
            </a:r>
            <a:r>
              <a:rPr lang="id-ID" dirty="0">
                <a:latin typeface="AdvGTIMES-R"/>
              </a:rPr>
              <a:t>dua rencana masing-masing adalah 3 dan 4 tahun, masa studi dapat </a:t>
            </a:r>
            <a:r>
              <a:rPr lang="id-ID" dirty="0" smtClean="0">
                <a:latin typeface="AdvGTIMES-R"/>
              </a:rPr>
              <a:t>dipilih</a:t>
            </a:r>
            <a:r>
              <a:rPr lang="en-ID" dirty="0" smtClean="0">
                <a:latin typeface="AdvGTIMES-R"/>
              </a:rPr>
              <a:t> </a:t>
            </a:r>
            <a:r>
              <a:rPr lang="id-ID" dirty="0" smtClean="0">
                <a:latin typeface="AdvGTIMES-R"/>
              </a:rPr>
              <a:t>menjadi </a:t>
            </a:r>
            <a:r>
              <a:rPr lang="id-ID" dirty="0">
                <a:latin typeface="AdvGTIMES-R"/>
              </a:rPr>
              <a:t>12 tahun</a:t>
            </a:r>
            <a:endParaRPr lang="en-US" dirty="0">
              <a:latin typeface="AdvGTIMES-R"/>
            </a:endParaRPr>
          </a:p>
        </p:txBody>
      </p:sp>
      <p:sp>
        <p:nvSpPr>
          <p:cNvPr id="6" name="Rectangle 5"/>
          <p:cNvSpPr/>
          <p:nvPr/>
        </p:nvSpPr>
        <p:spPr>
          <a:xfrm>
            <a:off x="446532" y="1355952"/>
            <a:ext cx="8825484" cy="646331"/>
          </a:xfrm>
          <a:prstGeom prst="rect">
            <a:avLst/>
          </a:prstGeom>
        </p:spPr>
        <p:txBody>
          <a:bodyPr wrap="square">
            <a:spAutoFit/>
          </a:bodyPr>
          <a:lstStyle/>
          <a:p>
            <a:r>
              <a:rPr lang="id-ID" dirty="0">
                <a:latin typeface="AdvGTIMES-R"/>
              </a:rPr>
              <a:t>Contoh 3.5 Pertimbangkan dua rencana A dan B dengan rincian yang ditunjukkan pada Tabel 3.1</a:t>
            </a:r>
            <a:r>
              <a:rPr lang="id-ID" dirty="0" smtClean="0">
                <a:latin typeface="AdvGTIMES-R"/>
              </a:rPr>
              <a:t>.</a:t>
            </a:r>
            <a:r>
              <a:rPr lang="en-ID" dirty="0" smtClean="0">
                <a:latin typeface="AdvGTIMES-R"/>
              </a:rPr>
              <a:t> </a:t>
            </a:r>
            <a:r>
              <a:rPr lang="id-ID" dirty="0" smtClean="0">
                <a:latin typeface="AdvGTIMES-R"/>
              </a:rPr>
              <a:t>Dengan </a:t>
            </a:r>
            <a:r>
              <a:rPr lang="id-ID" dirty="0">
                <a:latin typeface="AdvGTIMES-R"/>
              </a:rPr>
              <a:t>tingkat bunga 5%, NPWA dan NPWB dihitung sebagai</a:t>
            </a:r>
            <a:endParaRPr lang="en-US" dirty="0">
              <a:latin typeface="AdvGTIMES-R"/>
            </a:endParaRPr>
          </a:p>
        </p:txBody>
      </p:sp>
      <p:pic>
        <p:nvPicPr>
          <p:cNvPr id="7" name="Picture 6"/>
          <p:cNvPicPr>
            <a:picLocks noChangeAspect="1"/>
          </p:cNvPicPr>
          <p:nvPr/>
        </p:nvPicPr>
        <p:blipFill>
          <a:blip r:embed="rId2"/>
          <a:stretch>
            <a:fillRect/>
          </a:stretch>
        </p:blipFill>
        <p:spPr>
          <a:xfrm>
            <a:off x="930239" y="2122482"/>
            <a:ext cx="6810167" cy="1680579"/>
          </a:xfrm>
          <a:prstGeom prst="rect">
            <a:avLst/>
          </a:prstGeom>
        </p:spPr>
      </p:pic>
      <p:pic>
        <p:nvPicPr>
          <p:cNvPr id="8" name="Picture 7"/>
          <p:cNvPicPr>
            <a:picLocks noChangeAspect="1"/>
          </p:cNvPicPr>
          <p:nvPr/>
        </p:nvPicPr>
        <p:blipFill>
          <a:blip r:embed="rId3"/>
          <a:stretch>
            <a:fillRect/>
          </a:stretch>
        </p:blipFill>
        <p:spPr>
          <a:xfrm>
            <a:off x="930238" y="3803061"/>
            <a:ext cx="6810168" cy="2204547"/>
          </a:xfrm>
          <a:prstGeom prst="rect">
            <a:avLst/>
          </a:prstGeom>
        </p:spPr>
      </p:pic>
    </p:spTree>
    <p:extLst>
      <p:ext uri="{BB962C8B-B14F-4D97-AF65-F5344CB8AC3E}">
        <p14:creationId xmlns:p14="http://schemas.microsoft.com/office/powerpoint/2010/main" val="275754369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DCE525-4F29-4F88-85CF-F6D236A74C31}" type="datetime9">
              <a:rPr lang="en-US" smtClean="0"/>
              <a:t>10/18/2017 1:14:56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76</a:t>
            </a:fld>
            <a:endParaRPr lang="en-US"/>
          </a:p>
        </p:txBody>
      </p:sp>
      <p:pic>
        <p:nvPicPr>
          <p:cNvPr id="4" name="Picture 3"/>
          <p:cNvPicPr>
            <a:picLocks noChangeAspect="1"/>
          </p:cNvPicPr>
          <p:nvPr/>
        </p:nvPicPr>
        <p:blipFill>
          <a:blip r:embed="rId2"/>
          <a:stretch>
            <a:fillRect/>
          </a:stretch>
        </p:blipFill>
        <p:spPr>
          <a:xfrm>
            <a:off x="369984" y="375669"/>
            <a:ext cx="6963504" cy="5581430"/>
          </a:xfrm>
          <a:prstGeom prst="rect">
            <a:avLst/>
          </a:prstGeom>
        </p:spPr>
      </p:pic>
      <p:sp>
        <p:nvSpPr>
          <p:cNvPr id="5" name="Rectangle 4"/>
          <p:cNvSpPr/>
          <p:nvPr/>
        </p:nvSpPr>
        <p:spPr>
          <a:xfrm>
            <a:off x="7589520" y="375669"/>
            <a:ext cx="1857756" cy="5078313"/>
          </a:xfrm>
          <a:prstGeom prst="rect">
            <a:avLst/>
          </a:prstGeom>
        </p:spPr>
        <p:txBody>
          <a:bodyPr wrap="square">
            <a:spAutoFit/>
          </a:bodyPr>
          <a:lstStyle/>
          <a:p>
            <a:r>
              <a:rPr lang="id-ID" dirty="0">
                <a:latin typeface="AdvGTIMES-R"/>
              </a:rPr>
              <a:t>Karena kedua NPWs positif, kita dapat menyimpulkan bahwa untuk kedua rencana tersebut, biayanya lebih banyak</a:t>
            </a:r>
            <a:br>
              <a:rPr lang="id-ID" dirty="0">
                <a:latin typeface="AdvGTIMES-R"/>
              </a:rPr>
            </a:br>
            <a:r>
              <a:rPr lang="id-ID" dirty="0">
                <a:latin typeface="AdvGTIMES-R"/>
              </a:rPr>
              <a:t>daripada keuntungan dan tidak ada pilihan yang baik. Namun, rencana B lebih atraktif jika kita harus memilih rencana.</a:t>
            </a:r>
            <a:endParaRPr lang="en-US" dirty="0">
              <a:latin typeface="AdvGTIMES-R"/>
            </a:endParaRPr>
          </a:p>
        </p:txBody>
      </p:sp>
    </p:spTree>
    <p:extLst>
      <p:ext uri="{BB962C8B-B14F-4D97-AF65-F5344CB8AC3E}">
        <p14:creationId xmlns:p14="http://schemas.microsoft.com/office/powerpoint/2010/main" val="247446879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12974B-D1CC-4567-A593-C822E4940651}" type="datetime9">
              <a:rPr lang="en-US" smtClean="0"/>
              <a:t>10/18/2017 1:14:56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77</a:t>
            </a:fld>
            <a:endParaRPr lang="en-US"/>
          </a:p>
        </p:txBody>
      </p:sp>
      <p:sp>
        <p:nvSpPr>
          <p:cNvPr id="4" name="Rectangle 3"/>
          <p:cNvSpPr/>
          <p:nvPr/>
        </p:nvSpPr>
        <p:spPr>
          <a:xfrm>
            <a:off x="547116" y="346794"/>
            <a:ext cx="8340852" cy="1200329"/>
          </a:xfrm>
          <a:prstGeom prst="rect">
            <a:avLst/>
          </a:prstGeom>
        </p:spPr>
        <p:txBody>
          <a:bodyPr wrap="square">
            <a:spAutoFit/>
          </a:bodyPr>
          <a:lstStyle/>
          <a:p>
            <a:r>
              <a:rPr lang="id-ID" dirty="0">
                <a:latin typeface="AdvGTIMES-R"/>
              </a:rPr>
              <a:t>Contoh 3.6 Mencontohkan contoh 3.5, jika umur ekonomis rencana B adalah 15 tahun</a:t>
            </a:r>
            <a:r>
              <a:rPr lang="id-ID" dirty="0" smtClean="0">
                <a:latin typeface="AdvGTIMES-R"/>
              </a:rPr>
              <a:t>.</a:t>
            </a:r>
            <a:r>
              <a:rPr lang="en-ID" dirty="0" smtClean="0">
                <a:latin typeface="AdvGTIMES-R"/>
              </a:rPr>
              <a:t> </a:t>
            </a:r>
            <a:r>
              <a:rPr lang="id-ID" dirty="0" smtClean="0">
                <a:latin typeface="AdvGTIMES-R"/>
              </a:rPr>
              <a:t>Seperti </a:t>
            </a:r>
            <a:r>
              <a:rPr lang="id-ID" dirty="0">
                <a:latin typeface="AdvGTIMES-R"/>
              </a:rPr>
              <a:t>telah dicatat, kita perlu mengevaluasi rencana untuk periode 75 tahun; </a:t>
            </a:r>
            <a:r>
              <a:rPr lang="id-ID" dirty="0" smtClean="0">
                <a:latin typeface="AdvGTIMES-R"/>
              </a:rPr>
              <a:t>menutupi</a:t>
            </a:r>
            <a:r>
              <a:rPr lang="en-ID" dirty="0" smtClean="0">
                <a:latin typeface="AdvGTIMES-R"/>
              </a:rPr>
              <a:t> </a:t>
            </a:r>
            <a:r>
              <a:rPr lang="id-ID" dirty="0" smtClean="0">
                <a:latin typeface="AdvGTIMES-R"/>
              </a:rPr>
              <a:t>keduanya </a:t>
            </a:r>
            <a:r>
              <a:rPr lang="id-ID" dirty="0">
                <a:latin typeface="AdvGTIMES-R"/>
              </a:rPr>
              <a:t>berencana secara rasional. Kasus ini digambarkan pada Gambar 3.2. NPWA dan </a:t>
            </a:r>
            <a:r>
              <a:rPr lang="id-ID" dirty="0" smtClean="0">
                <a:latin typeface="AdvGTIMES-R"/>
              </a:rPr>
              <a:t>NPWB</a:t>
            </a:r>
            <a:r>
              <a:rPr lang="en-ID" dirty="0" smtClean="0">
                <a:latin typeface="AdvGTIMES-R"/>
              </a:rPr>
              <a:t> </a:t>
            </a:r>
            <a:r>
              <a:rPr lang="id-ID" dirty="0" smtClean="0">
                <a:latin typeface="AdvGTIMES-R"/>
              </a:rPr>
              <a:t>dihitung </a:t>
            </a:r>
            <a:r>
              <a:rPr lang="id-ID" dirty="0">
                <a:latin typeface="AdvGTIMES-R"/>
              </a:rPr>
              <a:t>sebagai</a:t>
            </a:r>
            <a:endParaRPr lang="en-US" dirty="0">
              <a:latin typeface="AdvGTIMES-R"/>
            </a:endParaRPr>
          </a:p>
        </p:txBody>
      </p:sp>
      <p:pic>
        <p:nvPicPr>
          <p:cNvPr id="5" name="Picture 4"/>
          <p:cNvPicPr>
            <a:picLocks noChangeAspect="1"/>
          </p:cNvPicPr>
          <p:nvPr/>
        </p:nvPicPr>
        <p:blipFill>
          <a:blip r:embed="rId2"/>
          <a:stretch>
            <a:fillRect/>
          </a:stretch>
        </p:blipFill>
        <p:spPr>
          <a:xfrm>
            <a:off x="954570" y="1547124"/>
            <a:ext cx="6598374" cy="3135824"/>
          </a:xfrm>
          <a:prstGeom prst="rect">
            <a:avLst/>
          </a:prstGeom>
        </p:spPr>
      </p:pic>
      <p:sp>
        <p:nvSpPr>
          <p:cNvPr id="6" name="Rectangle 5"/>
          <p:cNvSpPr/>
          <p:nvPr/>
        </p:nvSpPr>
        <p:spPr>
          <a:xfrm>
            <a:off x="547116" y="4682948"/>
            <a:ext cx="8953500" cy="1200329"/>
          </a:xfrm>
          <a:prstGeom prst="rect">
            <a:avLst/>
          </a:prstGeom>
        </p:spPr>
        <p:txBody>
          <a:bodyPr wrap="square">
            <a:spAutoFit/>
          </a:bodyPr>
          <a:lstStyle/>
          <a:p>
            <a:r>
              <a:rPr lang="id-ID" dirty="0">
                <a:latin typeface="AdvGTIMES-R"/>
              </a:rPr>
              <a:t>Kami mengetahui fakta bahwa jika kita harus memilih rencana, rencana A lebih</a:t>
            </a:r>
            <a:br>
              <a:rPr lang="id-ID" dirty="0">
                <a:latin typeface="AdvGTIMES-R"/>
              </a:rPr>
            </a:br>
            <a:r>
              <a:rPr lang="id-ID" dirty="0">
                <a:latin typeface="AdvGTIMES-R"/>
              </a:rPr>
              <a:t>Menarik dalam hal ini. Kita harus menekankan bahwa mengingat periode 75 tahun </a:t>
            </a:r>
            <a:r>
              <a:rPr lang="id-ID" dirty="0" smtClean="0">
                <a:latin typeface="AdvGTIMES-R"/>
              </a:rPr>
              <a:t>tidak</a:t>
            </a:r>
            <a:r>
              <a:rPr lang="en-ID" dirty="0" smtClean="0">
                <a:latin typeface="AdvGTIMES-R"/>
              </a:rPr>
              <a:t> </a:t>
            </a:r>
            <a:r>
              <a:rPr lang="id-ID" dirty="0" smtClean="0">
                <a:latin typeface="AdvGTIMES-R"/>
              </a:rPr>
              <a:t>tidak </a:t>
            </a:r>
            <a:r>
              <a:rPr lang="id-ID" dirty="0">
                <a:latin typeface="AdvGTIMES-R"/>
              </a:rPr>
              <a:t>berarti bahwa kehidupan ekonomi sebenarnya dari rencana lebih panjang dalam kasus ini dan </a:t>
            </a:r>
            <a:r>
              <a:rPr lang="id-ID" dirty="0" smtClean="0">
                <a:latin typeface="AdvGTIMES-R"/>
              </a:rPr>
              <a:t>memang</a:t>
            </a:r>
            <a:r>
              <a:rPr lang="en-ID" dirty="0" smtClean="0">
                <a:latin typeface="AdvGTIMES-R"/>
              </a:rPr>
              <a:t> </a:t>
            </a:r>
            <a:r>
              <a:rPr lang="id-ID" dirty="0" smtClean="0">
                <a:latin typeface="AdvGTIMES-R"/>
              </a:rPr>
              <a:t>digunakan </a:t>
            </a:r>
            <a:r>
              <a:rPr lang="id-ID" dirty="0">
                <a:latin typeface="AdvGTIMES-R"/>
              </a:rPr>
              <a:t>hanya untuk tujuan perbandingan.</a:t>
            </a:r>
            <a:endParaRPr lang="en-US" dirty="0">
              <a:latin typeface="AdvGTIMES-R"/>
            </a:endParaRPr>
          </a:p>
        </p:txBody>
      </p:sp>
    </p:spTree>
    <p:extLst>
      <p:ext uri="{BB962C8B-B14F-4D97-AF65-F5344CB8AC3E}">
        <p14:creationId xmlns:p14="http://schemas.microsoft.com/office/powerpoint/2010/main" val="201176134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662185-06B0-4783-AD0C-ACEC3F47EF5E}" type="datetime9">
              <a:rPr lang="en-US" smtClean="0"/>
              <a:t>10/18/2017 1:14:56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78</a:t>
            </a:fld>
            <a:endParaRPr lang="en-US"/>
          </a:p>
        </p:txBody>
      </p:sp>
      <p:sp>
        <p:nvSpPr>
          <p:cNvPr id="4" name="Rectangle 3"/>
          <p:cNvSpPr/>
          <p:nvPr/>
        </p:nvSpPr>
        <p:spPr>
          <a:xfrm>
            <a:off x="332948" y="254246"/>
            <a:ext cx="3309047" cy="400110"/>
          </a:xfrm>
          <a:prstGeom prst="rect">
            <a:avLst/>
          </a:prstGeom>
        </p:spPr>
        <p:txBody>
          <a:bodyPr wrap="none">
            <a:spAutoFit/>
          </a:bodyPr>
          <a:lstStyle/>
          <a:p>
            <a:r>
              <a:rPr lang="en-US" sz="2000" b="1" dirty="0">
                <a:latin typeface="AdvGTIMES-BI"/>
              </a:rPr>
              <a:t>3.4.2 Annual Cost Method</a:t>
            </a:r>
            <a:endParaRPr lang="en-US" sz="2000" b="1" dirty="0"/>
          </a:p>
        </p:txBody>
      </p:sp>
      <p:sp>
        <p:nvSpPr>
          <p:cNvPr id="5" name="Rectangle 4"/>
          <p:cNvSpPr/>
          <p:nvPr/>
        </p:nvSpPr>
        <p:spPr>
          <a:xfrm>
            <a:off x="547116" y="623578"/>
            <a:ext cx="8852916" cy="1477328"/>
          </a:xfrm>
          <a:prstGeom prst="rect">
            <a:avLst/>
          </a:prstGeom>
        </p:spPr>
        <p:txBody>
          <a:bodyPr wrap="square">
            <a:spAutoFit/>
          </a:bodyPr>
          <a:lstStyle/>
          <a:p>
            <a:r>
              <a:rPr lang="id-ID" dirty="0">
                <a:latin typeface="AdvGTIMES-R"/>
              </a:rPr>
              <a:t>Dalam metode ini, semua arus input dan output arus kas suatu proyek diubah menjadi satu </a:t>
            </a:r>
            <a:r>
              <a:rPr lang="id-ID" dirty="0" smtClean="0">
                <a:latin typeface="AdvGTIMES-R"/>
              </a:rPr>
              <a:t>seri</a:t>
            </a:r>
            <a:r>
              <a:rPr lang="en-ID" dirty="0" smtClean="0">
                <a:latin typeface="AdvGTIMES-R"/>
              </a:rPr>
              <a:t> </a:t>
            </a:r>
            <a:r>
              <a:rPr lang="id-ID" dirty="0" smtClean="0">
                <a:latin typeface="AdvGTIMES-R"/>
              </a:rPr>
              <a:t>arus </a:t>
            </a:r>
            <a:r>
              <a:rPr lang="id-ID" dirty="0">
                <a:latin typeface="AdvGTIMES-R"/>
              </a:rPr>
              <a:t>input dan output tahunan yang seragam. Sebuah proyek dengan seragam </a:t>
            </a:r>
            <a:r>
              <a:rPr lang="id-ID" dirty="0" smtClean="0">
                <a:latin typeface="AdvGTIMES-R"/>
              </a:rPr>
              <a:t>tahunan</a:t>
            </a:r>
            <a:r>
              <a:rPr lang="en-ID" dirty="0" smtClean="0">
                <a:latin typeface="AdvGTIMES-R"/>
              </a:rPr>
              <a:t> </a:t>
            </a:r>
            <a:r>
              <a:rPr lang="id-ID" dirty="0" smtClean="0">
                <a:latin typeface="AdvGTIMES-R"/>
              </a:rPr>
              <a:t>Output </a:t>
            </a:r>
            <a:r>
              <a:rPr lang="id-ID" dirty="0">
                <a:latin typeface="AdvGTIMES-R"/>
              </a:rPr>
              <a:t>kurang dari input masing-masing dianggap menarik. Dari </a:t>
            </a:r>
            <a:r>
              <a:rPr lang="id-ID" dirty="0" smtClean="0">
                <a:latin typeface="AdvGTIMES-R"/>
              </a:rPr>
              <a:t>mereka</a:t>
            </a:r>
            <a:r>
              <a:rPr lang="en-ID" dirty="0" smtClean="0">
                <a:latin typeface="AdvGTIMES-R"/>
              </a:rPr>
              <a:t> </a:t>
            </a:r>
            <a:r>
              <a:rPr lang="id-ID" dirty="0" smtClean="0">
                <a:latin typeface="AdvGTIMES-R"/>
              </a:rPr>
              <a:t>Yang </a:t>
            </a:r>
            <a:r>
              <a:rPr lang="id-ID" dirty="0">
                <a:latin typeface="AdvGTIMES-R"/>
              </a:rPr>
              <a:t>menarik, yang paling sedikit dengan Net Equivalent Uniform Annual Cost (NEUAC) </a:t>
            </a:r>
            <a:r>
              <a:rPr lang="id-ID" dirty="0" smtClean="0">
                <a:latin typeface="AdvGTIMES-R"/>
              </a:rPr>
              <a:t>adalah</a:t>
            </a:r>
            <a:r>
              <a:rPr lang="en-ID" dirty="0" smtClean="0">
                <a:latin typeface="AdvGTIMES-R"/>
              </a:rPr>
              <a:t> </a:t>
            </a:r>
            <a:r>
              <a:rPr lang="id-ID" dirty="0" smtClean="0">
                <a:latin typeface="AdvGTIMES-R"/>
              </a:rPr>
              <a:t>dianggap </a:t>
            </a:r>
            <a:r>
              <a:rPr lang="id-ID" dirty="0">
                <a:latin typeface="AdvGTIMES-R"/>
              </a:rPr>
              <a:t>paling menguntungkan.</a:t>
            </a:r>
            <a:endParaRPr lang="en-US" dirty="0">
              <a:latin typeface="AdvGTIMES-R"/>
            </a:endParaRPr>
          </a:p>
        </p:txBody>
      </p:sp>
      <p:sp>
        <p:nvSpPr>
          <p:cNvPr id="6" name="Rectangle 5"/>
          <p:cNvSpPr/>
          <p:nvPr/>
        </p:nvSpPr>
        <p:spPr>
          <a:xfrm>
            <a:off x="547116" y="2064776"/>
            <a:ext cx="8505444" cy="369332"/>
          </a:xfrm>
          <a:prstGeom prst="rect">
            <a:avLst/>
          </a:prstGeom>
        </p:spPr>
        <p:txBody>
          <a:bodyPr wrap="square">
            <a:spAutoFit/>
          </a:bodyPr>
          <a:lstStyle/>
          <a:p>
            <a:r>
              <a:rPr lang="id-ID" dirty="0">
                <a:latin typeface="AdvGTIMES-R"/>
              </a:rPr>
              <a:t>Cara ini sangat menarik jika rencana kehidupan ekonomi berbeda.</a:t>
            </a:r>
            <a:endParaRPr lang="en-US" dirty="0">
              <a:latin typeface="AdvGTIMES-R"/>
            </a:endParaRPr>
          </a:p>
        </p:txBody>
      </p:sp>
      <p:sp>
        <p:nvSpPr>
          <p:cNvPr id="7" name="Rectangle 6"/>
          <p:cNvSpPr/>
          <p:nvPr/>
        </p:nvSpPr>
        <p:spPr>
          <a:xfrm>
            <a:off x="547116" y="2388388"/>
            <a:ext cx="7920708" cy="369332"/>
          </a:xfrm>
          <a:prstGeom prst="rect">
            <a:avLst/>
          </a:prstGeom>
        </p:spPr>
        <p:txBody>
          <a:bodyPr wrap="square">
            <a:spAutoFit/>
          </a:bodyPr>
          <a:lstStyle/>
          <a:p>
            <a:r>
              <a:rPr lang="id-ID" dirty="0">
                <a:latin typeface="AdvGTIMES-R"/>
              </a:rPr>
              <a:t>Contoh 3.7 Ulangi contoh 3.5 dengan metode biaya tahunan.</a:t>
            </a:r>
            <a:endParaRPr lang="en-US" dirty="0">
              <a:latin typeface="AdvGTIMES-R"/>
            </a:endParaRPr>
          </a:p>
        </p:txBody>
      </p:sp>
      <p:pic>
        <p:nvPicPr>
          <p:cNvPr id="8" name="Picture 7"/>
          <p:cNvPicPr>
            <a:picLocks noChangeAspect="1"/>
          </p:cNvPicPr>
          <p:nvPr/>
        </p:nvPicPr>
        <p:blipFill>
          <a:blip r:embed="rId2"/>
          <a:stretch>
            <a:fillRect/>
          </a:stretch>
        </p:blipFill>
        <p:spPr>
          <a:xfrm>
            <a:off x="1979677" y="2757720"/>
            <a:ext cx="5373722" cy="1181668"/>
          </a:xfrm>
          <a:prstGeom prst="rect">
            <a:avLst/>
          </a:prstGeom>
        </p:spPr>
      </p:pic>
      <p:pic>
        <p:nvPicPr>
          <p:cNvPr id="9" name="Picture 8"/>
          <p:cNvPicPr>
            <a:picLocks noChangeAspect="1"/>
          </p:cNvPicPr>
          <p:nvPr/>
        </p:nvPicPr>
        <p:blipFill>
          <a:blip r:embed="rId3"/>
          <a:stretch>
            <a:fillRect/>
          </a:stretch>
        </p:blipFill>
        <p:spPr>
          <a:xfrm>
            <a:off x="1842689" y="4586165"/>
            <a:ext cx="6261770" cy="706026"/>
          </a:xfrm>
          <a:prstGeom prst="rect">
            <a:avLst/>
          </a:prstGeom>
        </p:spPr>
      </p:pic>
      <p:sp>
        <p:nvSpPr>
          <p:cNvPr id="10" name="Rectangle 9"/>
          <p:cNvSpPr/>
          <p:nvPr/>
        </p:nvSpPr>
        <p:spPr>
          <a:xfrm>
            <a:off x="547116" y="3939834"/>
            <a:ext cx="8616444" cy="646331"/>
          </a:xfrm>
          <a:prstGeom prst="rect">
            <a:avLst/>
          </a:prstGeom>
        </p:spPr>
        <p:txBody>
          <a:bodyPr wrap="square">
            <a:spAutoFit/>
          </a:bodyPr>
          <a:lstStyle/>
          <a:p>
            <a:r>
              <a:rPr lang="id-ID" dirty="0">
                <a:latin typeface="AdvGTIMES-R"/>
              </a:rPr>
              <a:t>Karena itu, rencana B lebih atraktif.</a:t>
            </a:r>
            <a:br>
              <a:rPr lang="id-ID" dirty="0">
                <a:latin typeface="AdvGTIMES-R"/>
              </a:rPr>
            </a:br>
            <a:r>
              <a:rPr lang="id-ID" dirty="0">
                <a:latin typeface="AdvGTIMES-R"/>
              </a:rPr>
              <a:t>Contoh 3.8 Ulangi contoh 3.6 dengan metode biaya tahunan</a:t>
            </a:r>
            <a:r>
              <a:rPr lang="id-ID" dirty="0"/>
              <a:t>.</a:t>
            </a:r>
            <a:endParaRPr lang="en-US" dirty="0"/>
          </a:p>
        </p:txBody>
      </p:sp>
      <p:sp>
        <p:nvSpPr>
          <p:cNvPr id="11" name="Rectangle 10"/>
          <p:cNvSpPr/>
          <p:nvPr/>
        </p:nvSpPr>
        <p:spPr>
          <a:xfrm>
            <a:off x="547116" y="5445114"/>
            <a:ext cx="8505444" cy="646331"/>
          </a:xfrm>
          <a:prstGeom prst="rect">
            <a:avLst/>
          </a:prstGeom>
        </p:spPr>
        <p:txBody>
          <a:bodyPr wrap="square">
            <a:spAutoFit/>
          </a:bodyPr>
          <a:lstStyle/>
          <a:p>
            <a:r>
              <a:rPr lang="id-ID" dirty="0">
                <a:latin typeface="AdvGTIMES-R"/>
              </a:rPr>
              <a:t>Membandingkan NEUACA = 14,66 dan NEUACB = 22,07 hasil dalam memilih rencana A.</a:t>
            </a:r>
            <a:endParaRPr lang="en-US" dirty="0">
              <a:latin typeface="AdvGTIMES-R"/>
            </a:endParaRPr>
          </a:p>
        </p:txBody>
      </p:sp>
    </p:spTree>
    <p:extLst>
      <p:ext uri="{BB962C8B-B14F-4D97-AF65-F5344CB8AC3E}">
        <p14:creationId xmlns:p14="http://schemas.microsoft.com/office/powerpoint/2010/main" val="419701095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9D47D-B84D-4302-B504-AD477714896B}" type="datetime9">
              <a:rPr lang="en-US" smtClean="0"/>
              <a:t>10/18/2017 1:14:56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79</a:t>
            </a:fld>
            <a:endParaRPr lang="en-US"/>
          </a:p>
        </p:txBody>
      </p:sp>
      <p:sp>
        <p:nvSpPr>
          <p:cNvPr id="4" name="Rectangle 3"/>
          <p:cNvSpPr/>
          <p:nvPr/>
        </p:nvSpPr>
        <p:spPr>
          <a:xfrm>
            <a:off x="488204" y="281678"/>
            <a:ext cx="3544560" cy="400110"/>
          </a:xfrm>
          <a:prstGeom prst="rect">
            <a:avLst/>
          </a:prstGeom>
        </p:spPr>
        <p:txBody>
          <a:bodyPr wrap="none">
            <a:spAutoFit/>
          </a:bodyPr>
          <a:lstStyle/>
          <a:p>
            <a:r>
              <a:rPr lang="en-ID" sz="2000" b="1" dirty="0">
                <a:latin typeface="AdvGTIMES-BI"/>
              </a:rPr>
              <a:t>3.4.3 Rate of Return Metho</a:t>
            </a:r>
            <a:r>
              <a:rPr lang="en-ID" dirty="0">
                <a:latin typeface="AdvGTIMES-BI"/>
              </a:rPr>
              <a:t>d</a:t>
            </a:r>
            <a:endParaRPr lang="en-US" dirty="0"/>
          </a:p>
        </p:txBody>
      </p:sp>
      <p:sp>
        <p:nvSpPr>
          <p:cNvPr id="5" name="Rectangle 4"/>
          <p:cNvSpPr/>
          <p:nvPr/>
        </p:nvSpPr>
        <p:spPr>
          <a:xfrm>
            <a:off x="729996" y="651010"/>
            <a:ext cx="8542020" cy="2031325"/>
          </a:xfrm>
          <a:prstGeom prst="rect">
            <a:avLst/>
          </a:prstGeom>
        </p:spPr>
        <p:txBody>
          <a:bodyPr wrap="square">
            <a:spAutoFit/>
          </a:bodyPr>
          <a:lstStyle/>
          <a:p>
            <a:r>
              <a:rPr lang="id-ID" dirty="0">
                <a:latin typeface="AdvGTIMES-R"/>
              </a:rPr>
              <a:t>Ada beberapa arus kas input dan output selama kehidupan ekonomi sebuah proyek</a:t>
            </a:r>
            <a:r>
              <a:rPr lang="id-ID" dirty="0" smtClean="0">
                <a:latin typeface="AdvGTIMES-R"/>
              </a:rPr>
              <a:t>.</a:t>
            </a:r>
            <a:r>
              <a:rPr lang="en-ID" dirty="0" smtClean="0">
                <a:latin typeface="AdvGTIMES-R"/>
              </a:rPr>
              <a:t> </a:t>
            </a:r>
            <a:r>
              <a:rPr lang="id-ID" dirty="0" smtClean="0">
                <a:latin typeface="AdvGTIMES-R"/>
              </a:rPr>
              <a:t>Jika </a:t>
            </a:r>
            <a:r>
              <a:rPr lang="id-ID" dirty="0">
                <a:latin typeface="AdvGTIMES-R"/>
              </a:rPr>
              <a:t>kita mempertimbangkan tingkat bunga di mana arus kas sama (yaitu </a:t>
            </a:r>
            <a:r>
              <a:rPr lang="id-ID" dirty="0" smtClean="0">
                <a:latin typeface="AdvGTIMES-R"/>
              </a:rPr>
              <a:t>bersihnya</a:t>
            </a:r>
            <a:r>
              <a:rPr lang="en-ID" dirty="0" smtClean="0">
                <a:latin typeface="AdvGTIMES-R"/>
              </a:rPr>
              <a:t> </a:t>
            </a:r>
            <a:r>
              <a:rPr lang="id-ID" dirty="0" smtClean="0">
                <a:latin typeface="AdvGTIMES-R"/>
              </a:rPr>
              <a:t>nol</a:t>
            </a:r>
            <a:r>
              <a:rPr lang="id-ID" dirty="0">
                <a:latin typeface="AdvGTIMES-R"/>
              </a:rPr>
              <a:t>), tingkat yang dihasilkan dinamakan sebagai Rate Of Return (ROR). ROR seharusnya </a:t>
            </a:r>
            <a:r>
              <a:rPr lang="id-ID" dirty="0" smtClean="0">
                <a:latin typeface="AdvGTIMES-R"/>
              </a:rPr>
              <a:t>begitu</a:t>
            </a:r>
            <a:r>
              <a:rPr lang="en-ID" dirty="0" smtClean="0">
                <a:latin typeface="AdvGTIMES-R"/>
              </a:rPr>
              <a:t> </a:t>
            </a:r>
            <a:r>
              <a:rPr lang="id-ID" dirty="0" smtClean="0">
                <a:latin typeface="AdvGTIMES-R"/>
              </a:rPr>
              <a:t>dibandingkan </a:t>
            </a:r>
            <a:r>
              <a:rPr lang="id-ID" dirty="0">
                <a:latin typeface="AdvGTIMES-R"/>
              </a:rPr>
              <a:t>dengan Minimum Interest Rate of Return (MAROR). Disediakan </a:t>
            </a:r>
            <a:r>
              <a:rPr lang="id-ID" dirty="0" smtClean="0">
                <a:latin typeface="AdvGTIMES-R"/>
              </a:rPr>
              <a:t>ROR</a:t>
            </a:r>
            <a:r>
              <a:rPr lang="en-ID" dirty="0" smtClean="0">
                <a:latin typeface="AdvGTIMES-R"/>
              </a:rPr>
              <a:t> </a:t>
            </a:r>
            <a:r>
              <a:rPr lang="id-ID" dirty="0" smtClean="0">
                <a:latin typeface="AdvGTIMES-R"/>
              </a:rPr>
              <a:t>lebih </a:t>
            </a:r>
            <a:r>
              <a:rPr lang="id-ID" dirty="0">
                <a:latin typeface="AdvGTIMES-R"/>
              </a:rPr>
              <a:t>besar dari MAROR, rencananya menarik. Dari yang menarik, yang satu </a:t>
            </a:r>
            <a:r>
              <a:rPr lang="id-ID" dirty="0" smtClean="0">
                <a:latin typeface="AdvGTIMES-R"/>
              </a:rPr>
              <a:t>dengan</a:t>
            </a:r>
            <a:r>
              <a:rPr lang="en-ID" dirty="0" smtClean="0">
                <a:latin typeface="AdvGTIMES-R"/>
              </a:rPr>
              <a:t> </a:t>
            </a:r>
            <a:r>
              <a:rPr lang="id-ID" dirty="0" smtClean="0">
                <a:latin typeface="AdvGTIMES-R"/>
              </a:rPr>
              <a:t>ROR </a:t>
            </a:r>
            <a:r>
              <a:rPr lang="id-ID" dirty="0">
                <a:latin typeface="AdvGTIMES-R"/>
              </a:rPr>
              <a:t>tertinggi adalah yang paling </a:t>
            </a:r>
            <a:r>
              <a:rPr lang="en-ID" dirty="0" smtClean="0">
                <a:latin typeface="AdvGTIMES-R"/>
              </a:rPr>
              <a:t>m</a:t>
            </a:r>
            <a:r>
              <a:rPr lang="id-ID" dirty="0" smtClean="0">
                <a:latin typeface="AdvGTIMES-R"/>
              </a:rPr>
              <a:t>enguntungkan</a:t>
            </a:r>
            <a:r>
              <a:rPr lang="id-ID" dirty="0">
                <a:latin typeface="AdvGTIMES-R"/>
              </a:rPr>
              <a:t>.</a:t>
            </a:r>
            <a:endParaRPr lang="en-US" dirty="0">
              <a:latin typeface="AdvGTIMES-R"/>
            </a:endParaRPr>
          </a:p>
        </p:txBody>
      </p:sp>
      <p:sp>
        <p:nvSpPr>
          <p:cNvPr id="6" name="Rectangle 5"/>
          <p:cNvSpPr/>
          <p:nvPr/>
        </p:nvSpPr>
        <p:spPr>
          <a:xfrm>
            <a:off x="711708" y="2682335"/>
            <a:ext cx="8743188" cy="1200329"/>
          </a:xfrm>
          <a:prstGeom prst="rect">
            <a:avLst/>
          </a:prstGeom>
        </p:spPr>
        <p:txBody>
          <a:bodyPr wrap="square">
            <a:spAutoFit/>
          </a:bodyPr>
          <a:lstStyle/>
          <a:p>
            <a:r>
              <a:rPr lang="id-ID" dirty="0">
                <a:latin typeface="AdvGTIMES-R"/>
              </a:rPr>
              <a:t>ROR dapat dihitung dengan menggunakan salah satu metode yang diuraikan dalam Sekte. 3.4.1 atau 3.4.2. Pendekatan trial and error dapat digunakan untuk mengetahui solusinya. Contoh 3.9 Hitung ROR dari contoh 3.5 dengan menggunakan metode yang diuraikan dalam Sect. 3.4.1.</a:t>
            </a:r>
            <a:endParaRPr lang="en-US" dirty="0">
              <a:latin typeface="AdvGTIMES-R"/>
            </a:endParaRPr>
          </a:p>
        </p:txBody>
      </p:sp>
      <p:pic>
        <p:nvPicPr>
          <p:cNvPr id="7" name="Picture 6"/>
          <p:cNvPicPr>
            <a:picLocks noChangeAspect="1"/>
          </p:cNvPicPr>
          <p:nvPr/>
        </p:nvPicPr>
        <p:blipFill>
          <a:blip r:embed="rId2"/>
          <a:stretch>
            <a:fillRect/>
          </a:stretch>
        </p:blipFill>
        <p:spPr>
          <a:xfrm>
            <a:off x="1133856" y="3882664"/>
            <a:ext cx="6437375" cy="2232044"/>
          </a:xfrm>
          <a:prstGeom prst="rect">
            <a:avLst/>
          </a:prstGeom>
        </p:spPr>
      </p:pic>
    </p:spTree>
    <p:extLst>
      <p:ext uri="{BB962C8B-B14F-4D97-AF65-F5344CB8AC3E}">
        <p14:creationId xmlns:p14="http://schemas.microsoft.com/office/powerpoint/2010/main" val="2631007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52272" y="470424"/>
            <a:ext cx="8802624" cy="1938992"/>
          </a:xfrm>
          <a:prstGeom prst="rect">
            <a:avLst/>
          </a:prstGeom>
        </p:spPr>
        <p:txBody>
          <a:bodyPr wrap="square">
            <a:spAutoFit/>
          </a:bodyPr>
          <a:lstStyle/>
          <a:p>
            <a:r>
              <a:rPr lang="en-US" sz="2000" dirty="0" err="1"/>
              <a:t>Tegangan</a:t>
            </a:r>
            <a:r>
              <a:rPr lang="en-US" sz="2000" dirty="0"/>
              <a:t> yang </a:t>
            </a:r>
            <a:r>
              <a:rPr lang="en-US" sz="2000" dirty="0" err="1"/>
              <a:t>tersedia</a:t>
            </a:r>
            <a:r>
              <a:rPr lang="en-US" sz="2000" dirty="0"/>
              <a:t> </a:t>
            </a:r>
            <a:r>
              <a:rPr lang="en-US" sz="2000" dirty="0" err="1"/>
              <a:t>sangat</a:t>
            </a:r>
            <a:r>
              <a:rPr lang="en-US" sz="2000" dirty="0"/>
              <a:t> </a:t>
            </a:r>
            <a:r>
              <a:rPr lang="en-US" sz="2000" dirty="0" err="1"/>
              <a:t>tergantung</a:t>
            </a:r>
            <a:r>
              <a:rPr lang="en-US" sz="2000" dirty="0"/>
              <a:t> </a:t>
            </a:r>
            <a:r>
              <a:rPr lang="en-US" sz="2000" dirty="0" err="1"/>
              <a:t>pada</a:t>
            </a:r>
            <a:r>
              <a:rPr lang="en-US" sz="2000" dirty="0"/>
              <a:t> </a:t>
            </a:r>
            <a:r>
              <a:rPr lang="en-US" sz="2000" dirty="0" err="1"/>
              <a:t>pengalaman</a:t>
            </a:r>
            <a:r>
              <a:rPr lang="en-US" sz="2000" dirty="0"/>
              <a:t> </a:t>
            </a:r>
            <a:r>
              <a:rPr lang="en-US" sz="2000" dirty="0" err="1"/>
              <a:t>setiap</a:t>
            </a:r>
            <a:r>
              <a:rPr lang="en-US" sz="2000" dirty="0"/>
              <a:t> </a:t>
            </a:r>
            <a:r>
              <a:rPr lang="en-US" sz="2000" dirty="0" err="1"/>
              <a:t>utilitas</a:t>
            </a:r>
            <a:r>
              <a:rPr lang="en-US" sz="2000" dirty="0"/>
              <a:t> di </a:t>
            </a:r>
            <a:r>
              <a:rPr lang="en-US" sz="2000" dirty="0" err="1"/>
              <a:t>masing-masing</a:t>
            </a:r>
            <a:r>
              <a:rPr lang="en-US" sz="2000" dirty="0"/>
              <a:t> </a:t>
            </a:r>
            <a:r>
              <a:rPr lang="en-US" sz="2000" dirty="0" err="1"/>
              <a:t>negara</a:t>
            </a:r>
            <a:r>
              <a:rPr lang="en-US" sz="2000" dirty="0"/>
              <a:t>. </a:t>
            </a:r>
            <a:r>
              <a:rPr lang="en-US" sz="2000" dirty="0" err="1"/>
              <a:t>Namun</a:t>
            </a:r>
            <a:r>
              <a:rPr lang="en-US" sz="2000" dirty="0"/>
              <a:t>, </a:t>
            </a:r>
            <a:r>
              <a:rPr lang="en-US" sz="2000" dirty="0" err="1"/>
              <a:t>terlepas</a:t>
            </a:r>
            <a:r>
              <a:rPr lang="en-US" sz="2000" dirty="0"/>
              <a:t> </a:t>
            </a:r>
            <a:r>
              <a:rPr lang="en-US" sz="2000" dirty="0" err="1"/>
              <a:t>dari</a:t>
            </a:r>
            <a:r>
              <a:rPr lang="en-US" sz="2000" dirty="0"/>
              <a:t> </a:t>
            </a:r>
            <a:r>
              <a:rPr lang="en-US" sz="2000" dirty="0" err="1"/>
              <a:t>tegangan</a:t>
            </a:r>
            <a:r>
              <a:rPr lang="en-US" sz="2000" dirty="0"/>
              <a:t> yang </a:t>
            </a:r>
            <a:r>
              <a:rPr lang="en-US" sz="2000" dirty="0" err="1"/>
              <a:t>tersedia</a:t>
            </a:r>
            <a:r>
              <a:rPr lang="en-US" sz="2000" dirty="0"/>
              <a:t>, </a:t>
            </a:r>
            <a:r>
              <a:rPr lang="en-US" sz="2000" dirty="0" err="1"/>
              <a:t>pada</a:t>
            </a:r>
            <a:r>
              <a:rPr lang="en-US" sz="2000" dirty="0"/>
              <a:t> </a:t>
            </a:r>
            <a:r>
              <a:rPr lang="en-US" sz="2000" dirty="0" err="1"/>
              <a:t>umumnya</a:t>
            </a:r>
            <a:r>
              <a:rPr lang="en-US" sz="2000" dirty="0"/>
              <a:t> </a:t>
            </a:r>
            <a:r>
              <a:rPr lang="en-US" sz="2000" dirty="0" err="1"/>
              <a:t>dalam</a:t>
            </a:r>
            <a:r>
              <a:rPr lang="en-US" sz="2000" dirty="0"/>
              <a:t> </a:t>
            </a:r>
            <a:r>
              <a:rPr lang="en-US" sz="2000" dirty="0" err="1"/>
              <a:t>industri</a:t>
            </a:r>
            <a:r>
              <a:rPr lang="en-US" sz="2000" dirty="0"/>
              <a:t>, </a:t>
            </a:r>
            <a:r>
              <a:rPr lang="en-US" sz="2000" dirty="0" err="1"/>
              <a:t>tegangan</a:t>
            </a:r>
            <a:r>
              <a:rPr lang="en-US" sz="2000" dirty="0"/>
              <a:t> </a:t>
            </a:r>
            <a:r>
              <a:rPr lang="en-US" sz="2000" dirty="0" err="1"/>
              <a:t>ini</a:t>
            </a:r>
            <a:r>
              <a:rPr lang="en-US" sz="2000" dirty="0"/>
              <a:t> </a:t>
            </a:r>
            <a:r>
              <a:rPr lang="en-US" sz="2000" dirty="0" err="1"/>
              <a:t>diklasifikasikan</a:t>
            </a:r>
            <a:r>
              <a:rPr lang="en-US" sz="2000" dirty="0"/>
              <a:t> </a:t>
            </a:r>
            <a:r>
              <a:rPr lang="en-US" sz="2000" dirty="0" err="1"/>
              <a:t>sbb</a:t>
            </a:r>
            <a:r>
              <a:rPr lang="en-US" sz="2000" dirty="0"/>
              <a:t>.</a:t>
            </a:r>
          </a:p>
          <a:p>
            <a:r>
              <a:rPr lang="en-US" sz="2000" dirty="0"/>
              <a:t>• </a:t>
            </a:r>
            <a:r>
              <a:rPr lang="en-US" sz="2000" dirty="0" err="1"/>
              <a:t>Transmisi</a:t>
            </a:r>
            <a:r>
              <a:rPr lang="en-US" sz="2000" dirty="0"/>
              <a:t> (</a:t>
            </a:r>
            <a:r>
              <a:rPr lang="en-US" sz="2000" dirty="0" err="1"/>
              <a:t>misalnya</a:t>
            </a:r>
            <a:r>
              <a:rPr lang="en-US" sz="2000" dirty="0"/>
              <a:t> 230 kV </a:t>
            </a:r>
            <a:r>
              <a:rPr lang="en-US" sz="2000" dirty="0" err="1"/>
              <a:t>dan</a:t>
            </a:r>
            <a:r>
              <a:rPr lang="en-US" sz="2000" dirty="0"/>
              <a:t> </a:t>
            </a:r>
            <a:r>
              <a:rPr lang="en-US" sz="2000" dirty="0" err="1"/>
              <a:t>lebih</a:t>
            </a:r>
            <a:r>
              <a:rPr lang="en-US" sz="2000" dirty="0"/>
              <a:t> </a:t>
            </a:r>
            <a:r>
              <a:rPr lang="en-US" sz="2000" dirty="0" err="1"/>
              <a:t>tinggi</a:t>
            </a:r>
            <a:r>
              <a:rPr lang="en-US" sz="2000" dirty="0"/>
              <a:t>) </a:t>
            </a:r>
          </a:p>
          <a:p>
            <a:r>
              <a:rPr lang="en-US" sz="2000" dirty="0"/>
              <a:t>• Sub-</a:t>
            </a:r>
            <a:r>
              <a:rPr lang="en-US" sz="2000" dirty="0" err="1"/>
              <a:t>transmisi</a:t>
            </a:r>
            <a:r>
              <a:rPr lang="en-US" sz="2000" dirty="0"/>
              <a:t> (</a:t>
            </a:r>
            <a:r>
              <a:rPr lang="en-US" sz="2000" dirty="0" err="1"/>
              <a:t>misalnya</a:t>
            </a:r>
            <a:r>
              <a:rPr lang="en-US" sz="2000" dirty="0"/>
              <a:t>, 63, 132 kV, </a:t>
            </a:r>
            <a:r>
              <a:rPr lang="en-US" sz="2000" dirty="0" err="1"/>
              <a:t>dan</a:t>
            </a:r>
            <a:r>
              <a:rPr lang="en-US" sz="2000" dirty="0"/>
              <a:t> </a:t>
            </a:r>
            <a:r>
              <a:rPr lang="en-US" sz="2000" dirty="0" err="1"/>
              <a:t>sejenisnya</a:t>
            </a:r>
            <a:r>
              <a:rPr lang="en-US" sz="2000" dirty="0"/>
              <a:t>) </a:t>
            </a:r>
          </a:p>
          <a:p>
            <a:r>
              <a:rPr lang="en-US" sz="2000" dirty="0"/>
              <a:t>• </a:t>
            </a:r>
            <a:r>
              <a:rPr lang="en-US" sz="2000" dirty="0" err="1"/>
              <a:t>Distribusi</a:t>
            </a:r>
            <a:r>
              <a:rPr lang="en-US" sz="2000" dirty="0"/>
              <a:t> (</a:t>
            </a:r>
            <a:r>
              <a:rPr lang="en-US" sz="2000" dirty="0" err="1"/>
              <a:t>misalnya</a:t>
            </a:r>
            <a:r>
              <a:rPr lang="en-US" sz="2000" dirty="0"/>
              <a:t>, 20 kV </a:t>
            </a:r>
            <a:r>
              <a:rPr lang="en-US" sz="2000" dirty="0" err="1"/>
              <a:t>dan</a:t>
            </a:r>
            <a:r>
              <a:rPr lang="en-US" sz="2000" dirty="0"/>
              <a:t> 400 V).</a:t>
            </a:r>
          </a:p>
        </p:txBody>
      </p:sp>
      <p:sp>
        <p:nvSpPr>
          <p:cNvPr id="7" name="Rectangle 6"/>
          <p:cNvSpPr/>
          <p:nvPr/>
        </p:nvSpPr>
        <p:spPr>
          <a:xfrm>
            <a:off x="652272" y="2551108"/>
            <a:ext cx="8802624" cy="1015663"/>
          </a:xfrm>
          <a:prstGeom prst="rect">
            <a:avLst/>
          </a:prstGeom>
        </p:spPr>
        <p:txBody>
          <a:bodyPr wrap="square">
            <a:spAutoFit/>
          </a:bodyPr>
          <a:lstStyle/>
          <a:p>
            <a:r>
              <a:rPr lang="en-US" sz="2000" dirty="0" err="1"/>
              <a:t>Karena</a:t>
            </a:r>
            <a:r>
              <a:rPr lang="en-US" sz="2000" dirty="0"/>
              <a:t> </a:t>
            </a:r>
            <a:r>
              <a:rPr lang="en-US" sz="2000" dirty="0" err="1"/>
              <a:t>variasi</a:t>
            </a:r>
            <a:r>
              <a:rPr lang="en-US" sz="2000" dirty="0"/>
              <a:t> </a:t>
            </a:r>
            <a:r>
              <a:rPr lang="en-US" sz="2000" dirty="0" err="1"/>
              <a:t>berbagai</a:t>
            </a:r>
            <a:r>
              <a:rPr lang="en-US" sz="2000" dirty="0"/>
              <a:t> </a:t>
            </a:r>
            <a:r>
              <a:rPr lang="en-US" sz="2000" dirty="0" err="1"/>
              <a:t>tegangan</a:t>
            </a:r>
            <a:r>
              <a:rPr lang="en-US" sz="2000" dirty="0"/>
              <a:t> </a:t>
            </a:r>
            <a:r>
              <a:rPr lang="en-US" sz="2000" dirty="0" err="1"/>
              <a:t>ini</a:t>
            </a:r>
            <a:r>
              <a:rPr lang="en-US" sz="2000" dirty="0"/>
              <a:t>, </a:t>
            </a:r>
            <a:r>
              <a:rPr lang="en-US" sz="2000" dirty="0" err="1"/>
              <a:t>transformator</a:t>
            </a:r>
            <a:r>
              <a:rPr lang="en-US" sz="2000" dirty="0"/>
              <a:t> </a:t>
            </a:r>
            <a:r>
              <a:rPr lang="en-US" sz="2000" dirty="0" err="1"/>
              <a:t>dialokasikan</a:t>
            </a:r>
            <a:r>
              <a:rPr lang="en-US" sz="2000" dirty="0"/>
              <a:t> </a:t>
            </a:r>
            <a:r>
              <a:rPr lang="en-US" sz="2000" dirty="0" err="1"/>
              <a:t>ke</a:t>
            </a:r>
            <a:r>
              <a:rPr lang="en-US" sz="2000" dirty="0"/>
              <a:t> </a:t>
            </a:r>
            <a:r>
              <a:rPr lang="en-US" sz="2000" dirty="0" err="1"/>
              <a:t>seluruh</a:t>
            </a:r>
            <a:r>
              <a:rPr lang="en-US" sz="2000" dirty="0"/>
              <a:t> </a:t>
            </a:r>
            <a:r>
              <a:rPr lang="en-US" sz="2000" dirty="0" err="1"/>
              <a:t>jaringan</a:t>
            </a:r>
            <a:r>
              <a:rPr lang="en-US" sz="2000" dirty="0"/>
              <a:t> </a:t>
            </a:r>
            <a:r>
              <a:rPr lang="en-US" sz="2000" dirty="0" err="1"/>
              <a:t>dikenal</a:t>
            </a:r>
            <a:r>
              <a:rPr lang="en-US" sz="2000" dirty="0"/>
              <a:t> </a:t>
            </a:r>
            <a:r>
              <a:rPr lang="en-US" sz="2000" dirty="0" err="1"/>
              <a:t>sebagai</a:t>
            </a:r>
            <a:r>
              <a:rPr lang="en-US" sz="2000" dirty="0"/>
              <a:t> </a:t>
            </a:r>
            <a:r>
              <a:rPr lang="en-US" sz="2000" dirty="0" err="1"/>
              <a:t>Gardu</a:t>
            </a:r>
            <a:r>
              <a:rPr lang="en-US" sz="2000" dirty="0"/>
              <a:t>. </a:t>
            </a:r>
            <a:r>
              <a:rPr lang="en-US" sz="2000" dirty="0" err="1"/>
              <a:t>Misalnya</a:t>
            </a:r>
            <a:r>
              <a:rPr lang="en-US" sz="2000" dirty="0"/>
              <a:t>, </a:t>
            </a:r>
            <a:r>
              <a:rPr lang="en-US" sz="2000" dirty="0" err="1"/>
              <a:t>Gardu</a:t>
            </a:r>
            <a:r>
              <a:rPr lang="en-US" sz="2000" dirty="0"/>
              <a:t> 400 kV </a:t>
            </a:r>
            <a:r>
              <a:rPr lang="en-US" sz="2000" dirty="0" err="1"/>
              <a:t>dapat</a:t>
            </a:r>
            <a:r>
              <a:rPr lang="en-US" sz="2000" dirty="0"/>
              <a:t> </a:t>
            </a:r>
            <a:r>
              <a:rPr lang="en-US" sz="2000" dirty="0" err="1"/>
              <a:t>terdiri</a:t>
            </a:r>
            <a:r>
              <a:rPr lang="en-US" sz="2000" dirty="0"/>
              <a:t> </a:t>
            </a:r>
            <a:r>
              <a:rPr lang="en-US" sz="2000" dirty="0" err="1"/>
              <a:t>dari</a:t>
            </a:r>
            <a:r>
              <a:rPr lang="en-US" sz="2000" dirty="0"/>
              <a:t> </a:t>
            </a:r>
            <a:r>
              <a:rPr lang="en-US" sz="2000" dirty="0" err="1"/>
              <a:t>empat</a:t>
            </a:r>
            <a:r>
              <a:rPr lang="en-US" sz="2000" dirty="0"/>
              <a:t> </a:t>
            </a:r>
            <a:r>
              <a:rPr lang="en-US" sz="2000" dirty="0" err="1"/>
              <a:t>buah</a:t>
            </a:r>
            <a:r>
              <a:rPr lang="en-US" sz="2000" dirty="0"/>
              <a:t> </a:t>
            </a:r>
            <a:r>
              <a:rPr lang="en-US" sz="2000" dirty="0" err="1"/>
              <a:t>transformator</a:t>
            </a:r>
            <a:r>
              <a:rPr lang="en-US" sz="2000" dirty="0"/>
              <a:t> 400 kV: 230 kV.</a:t>
            </a:r>
          </a:p>
        </p:txBody>
      </p:sp>
      <p:sp>
        <p:nvSpPr>
          <p:cNvPr id="5" name="Rectangle 4"/>
          <p:cNvSpPr/>
          <p:nvPr/>
        </p:nvSpPr>
        <p:spPr>
          <a:xfrm>
            <a:off x="652272" y="3851951"/>
            <a:ext cx="8802624" cy="1015663"/>
          </a:xfrm>
          <a:prstGeom prst="rect">
            <a:avLst/>
          </a:prstGeom>
        </p:spPr>
        <p:txBody>
          <a:bodyPr wrap="square">
            <a:spAutoFit/>
          </a:bodyPr>
          <a:lstStyle/>
          <a:p>
            <a:r>
              <a:rPr lang="id-ID" sz="2000" dirty="0"/>
              <a:t>Setiap Gardu juga dilengkapi dengan pemutus arus, trafo arus dan tegangan, peralatan proteksi, dan lain-lain. Representasi tata letak dari tipikal Gardu ditunjukkan pada Gambar 1.2.</a:t>
            </a:r>
            <a:endParaRPr lang="en-US" sz="2000" dirty="0"/>
          </a:p>
        </p:txBody>
      </p:sp>
      <p:sp>
        <p:nvSpPr>
          <p:cNvPr id="2" name="Date Placeholder 1"/>
          <p:cNvSpPr>
            <a:spLocks noGrp="1"/>
          </p:cNvSpPr>
          <p:nvPr>
            <p:ph type="dt" sz="half" idx="10"/>
          </p:nvPr>
        </p:nvSpPr>
        <p:spPr/>
        <p:txBody>
          <a:bodyPr/>
          <a:lstStyle/>
          <a:p>
            <a:fld id="{34597F6C-4505-482A-A343-BF59B590D084}" type="datetime9">
              <a:rPr lang="en-US" smtClean="0"/>
              <a:t>10/18/2017 1:14:55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8</a:t>
            </a:fld>
            <a:endParaRPr lang="en-US"/>
          </a:p>
        </p:txBody>
      </p:sp>
    </p:spTree>
    <p:extLst>
      <p:ext uri="{BB962C8B-B14F-4D97-AF65-F5344CB8AC3E}">
        <p14:creationId xmlns:p14="http://schemas.microsoft.com/office/powerpoint/2010/main" val="16453207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86048B-A37D-4CAF-879F-EB0562555D64}" type="datetime9">
              <a:rPr lang="en-US" smtClean="0"/>
              <a:t>10/18/2017 1:14:56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80</a:t>
            </a:fld>
            <a:endParaRPr lang="en-US"/>
          </a:p>
        </p:txBody>
      </p:sp>
      <p:sp>
        <p:nvSpPr>
          <p:cNvPr id="4" name="Rectangle 3"/>
          <p:cNvSpPr/>
          <p:nvPr/>
        </p:nvSpPr>
        <p:spPr>
          <a:xfrm>
            <a:off x="483108" y="311557"/>
            <a:ext cx="8468868" cy="923330"/>
          </a:xfrm>
          <a:prstGeom prst="rect">
            <a:avLst/>
          </a:prstGeom>
        </p:spPr>
        <p:txBody>
          <a:bodyPr wrap="square">
            <a:spAutoFit/>
          </a:bodyPr>
          <a:lstStyle/>
          <a:p>
            <a:r>
              <a:rPr lang="id-ID" dirty="0">
                <a:latin typeface="AdvGTIMES-R"/>
              </a:rPr>
              <a:t>dimana PWC adalah Present Worth Cost dan PWB adalah Present Worth Benefit. Jika MAROR dianggap 5%, tidak ada yang menarik. Jika kita harus memilih rencana, rencana B lebih atraktif karena ROR yang lebih tinggi.</a:t>
            </a:r>
            <a:endParaRPr lang="en-US" dirty="0">
              <a:latin typeface="AdvGTIMES-R"/>
            </a:endParaRPr>
          </a:p>
        </p:txBody>
      </p:sp>
      <p:sp>
        <p:nvSpPr>
          <p:cNvPr id="5" name="Rectangle 4"/>
          <p:cNvSpPr/>
          <p:nvPr/>
        </p:nvSpPr>
        <p:spPr>
          <a:xfrm>
            <a:off x="279948" y="1431700"/>
            <a:ext cx="3184141" cy="400110"/>
          </a:xfrm>
          <a:prstGeom prst="rect">
            <a:avLst/>
          </a:prstGeom>
        </p:spPr>
        <p:txBody>
          <a:bodyPr wrap="none">
            <a:spAutoFit/>
          </a:bodyPr>
          <a:lstStyle/>
          <a:p>
            <a:r>
              <a:rPr lang="en-US" sz="2000" b="1" dirty="0">
                <a:latin typeface="AdvGTIMES-BI"/>
              </a:rPr>
              <a:t>3.4.4 A Detailed Example</a:t>
            </a:r>
            <a:endParaRPr lang="en-US" sz="2000" b="1" dirty="0"/>
          </a:p>
        </p:txBody>
      </p:sp>
      <p:sp>
        <p:nvSpPr>
          <p:cNvPr id="7" name="Rectangle 6"/>
          <p:cNvSpPr/>
          <p:nvPr/>
        </p:nvSpPr>
        <p:spPr>
          <a:xfrm>
            <a:off x="483108" y="1879306"/>
            <a:ext cx="8578596" cy="923330"/>
          </a:xfrm>
          <a:prstGeom prst="rect">
            <a:avLst/>
          </a:prstGeom>
        </p:spPr>
        <p:txBody>
          <a:bodyPr wrap="square">
            <a:spAutoFit/>
          </a:bodyPr>
          <a:lstStyle/>
          <a:p>
            <a:r>
              <a:rPr lang="id-ID" dirty="0">
                <a:latin typeface="AdvGTIMES-R"/>
              </a:rPr>
              <a:t>Untuk memasok beban di utilitas, fasilitas generasi baru, yakni 400 dan</a:t>
            </a:r>
            <a:br>
              <a:rPr lang="id-ID" dirty="0">
                <a:latin typeface="AdvGTIMES-R"/>
              </a:rPr>
            </a:br>
            <a:r>
              <a:rPr lang="id-ID" dirty="0">
                <a:latin typeface="AdvGTIMES-R"/>
              </a:rPr>
              <a:t>600 MW, masing-masing dalam waktu 5 tahun dan 10 tahun, diperlukan. Tiga </a:t>
            </a:r>
            <a:r>
              <a:rPr lang="id-ID" dirty="0" smtClean="0">
                <a:latin typeface="AdvGTIMES-R"/>
              </a:rPr>
              <a:t>scenario</a:t>
            </a:r>
            <a:r>
              <a:rPr lang="en-ID" dirty="0" smtClean="0">
                <a:latin typeface="AdvGTIMES-R"/>
              </a:rPr>
              <a:t> </a:t>
            </a:r>
            <a:r>
              <a:rPr lang="id-ID" dirty="0" smtClean="0">
                <a:latin typeface="AdvGTIMES-R"/>
              </a:rPr>
              <a:t>diselidiki </a:t>
            </a:r>
            <a:r>
              <a:rPr lang="id-ID" dirty="0">
                <a:latin typeface="AdvGTIMES-R"/>
              </a:rPr>
              <a:t>sebagai berikut</a:t>
            </a:r>
            <a:endParaRPr lang="en-US" dirty="0">
              <a:latin typeface="AdvGTIMES-R"/>
            </a:endParaRPr>
          </a:p>
        </p:txBody>
      </p:sp>
      <p:sp>
        <p:nvSpPr>
          <p:cNvPr id="8" name="Rectangle 7"/>
          <p:cNvSpPr/>
          <p:nvPr/>
        </p:nvSpPr>
        <p:spPr>
          <a:xfrm>
            <a:off x="483108" y="2880910"/>
            <a:ext cx="8805672" cy="1754326"/>
          </a:xfrm>
          <a:prstGeom prst="rect">
            <a:avLst/>
          </a:prstGeom>
        </p:spPr>
        <p:txBody>
          <a:bodyPr wrap="square">
            <a:spAutoFit/>
          </a:bodyPr>
          <a:lstStyle/>
          <a:p>
            <a:r>
              <a:rPr lang="id-ID" b="1" dirty="0">
                <a:latin typeface="AdvGTIMES-R"/>
              </a:rPr>
              <a:t>• Skenario 1</a:t>
            </a:r>
            <a:r>
              <a:rPr lang="id-ID" dirty="0"/>
              <a:t/>
            </a:r>
            <a:br>
              <a:rPr lang="id-ID" dirty="0"/>
            </a:br>
            <a:r>
              <a:rPr lang="id-ID" dirty="0">
                <a:latin typeface="AdvGTIMES-R"/>
              </a:rPr>
              <a:t>Utilitas tersebut dapat memasang unit bahan bakar gas 400 MW pada periode pertama dan </a:t>
            </a:r>
            <a:r>
              <a:rPr lang="id-ID" dirty="0" smtClean="0">
                <a:latin typeface="AdvGTIMES-R"/>
              </a:rPr>
              <a:t>600 </a:t>
            </a:r>
            <a:r>
              <a:rPr lang="id-ID" dirty="0">
                <a:latin typeface="AdvGTIMES-R"/>
              </a:rPr>
              <a:t>MW unit hidro pada periode kedua. Namun, jalur transmisi dengan</a:t>
            </a:r>
            <a:br>
              <a:rPr lang="id-ID" dirty="0">
                <a:latin typeface="AdvGTIMES-R"/>
              </a:rPr>
            </a:br>
            <a:r>
              <a:rPr lang="id-ID" dirty="0">
                <a:latin typeface="AdvGTIMES-R"/>
              </a:rPr>
              <a:t>Kapasitas setara 1500 MVA km harus dibangun (500 MVA km </a:t>
            </a:r>
            <a:r>
              <a:rPr lang="id-ID" dirty="0" smtClean="0">
                <a:latin typeface="AdvGTIMES-R"/>
              </a:rPr>
              <a:t>di</a:t>
            </a:r>
            <a:r>
              <a:rPr lang="en-ID" dirty="0" smtClean="0">
                <a:latin typeface="AdvGTIMES-R"/>
              </a:rPr>
              <a:t> </a:t>
            </a:r>
            <a:r>
              <a:rPr lang="id-ID" dirty="0" smtClean="0">
                <a:latin typeface="AdvGTIMES-R"/>
              </a:rPr>
              <a:t>periode </a:t>
            </a:r>
            <a:r>
              <a:rPr lang="id-ID" dirty="0">
                <a:latin typeface="AdvGTIMES-R"/>
              </a:rPr>
              <a:t>pertama dan 1000 MVA km pada periode kedua), sementara tidak ada gas alam baru</a:t>
            </a:r>
            <a:br>
              <a:rPr lang="id-ID" dirty="0">
                <a:latin typeface="AdvGTIMES-R"/>
              </a:rPr>
            </a:br>
            <a:r>
              <a:rPr lang="id-ID" dirty="0">
                <a:latin typeface="AdvGTIMES-R"/>
              </a:rPr>
              <a:t>Perpipaan diperlukan pada salah satu periode.</a:t>
            </a:r>
            <a:endParaRPr lang="en-ID" dirty="0">
              <a:latin typeface="AdvGTIMES-R"/>
            </a:endParaRPr>
          </a:p>
        </p:txBody>
      </p:sp>
    </p:spTree>
    <p:extLst>
      <p:ext uri="{BB962C8B-B14F-4D97-AF65-F5344CB8AC3E}">
        <p14:creationId xmlns:p14="http://schemas.microsoft.com/office/powerpoint/2010/main" val="227690579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53429-8C7E-4196-AD18-D6D51FD8541C}" type="datetime9">
              <a:rPr lang="en-US" smtClean="0"/>
              <a:t>10/18/2017 1:14:56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81</a:t>
            </a:fld>
            <a:endParaRPr lang="en-US"/>
          </a:p>
        </p:txBody>
      </p:sp>
      <p:sp>
        <p:nvSpPr>
          <p:cNvPr id="4" name="Rectangle 3"/>
          <p:cNvSpPr/>
          <p:nvPr/>
        </p:nvSpPr>
        <p:spPr>
          <a:xfrm>
            <a:off x="859536" y="2624328"/>
            <a:ext cx="8677656" cy="1200329"/>
          </a:xfrm>
          <a:prstGeom prst="rect">
            <a:avLst/>
          </a:prstGeom>
        </p:spPr>
        <p:txBody>
          <a:bodyPr wrap="square">
            <a:spAutoFit/>
          </a:bodyPr>
          <a:lstStyle/>
          <a:p>
            <a:r>
              <a:rPr lang="id-ID" b="1" dirty="0">
                <a:latin typeface="AdvGTIMES-R"/>
              </a:rPr>
              <a:t>• Skenario 3</a:t>
            </a:r>
            <a:r>
              <a:rPr lang="id-ID" dirty="0">
                <a:latin typeface="AdvGTIMES-R"/>
              </a:rPr>
              <a:t/>
            </a:r>
            <a:br>
              <a:rPr lang="id-ID" dirty="0">
                <a:latin typeface="AdvGTIMES-R"/>
              </a:rPr>
            </a:br>
            <a:r>
              <a:rPr lang="id-ID" dirty="0">
                <a:latin typeface="AdvGTIMES-R"/>
              </a:rPr>
              <a:t>Utilitas ini memiliki opsi ketiga di mana persyaratan generasi mungkin ada</a:t>
            </a:r>
            <a:br>
              <a:rPr lang="id-ID" dirty="0">
                <a:latin typeface="AdvGTIMES-R"/>
              </a:rPr>
            </a:br>
            <a:r>
              <a:rPr lang="id-ID" dirty="0">
                <a:latin typeface="AdvGTIMES-R"/>
              </a:rPr>
              <a:t>dipenuhi melalui sistem tetangga. Namun, setara dengan 500 MVA km</a:t>
            </a:r>
            <a:br>
              <a:rPr lang="id-ID" dirty="0">
                <a:latin typeface="AdvGTIMES-R"/>
              </a:rPr>
            </a:br>
            <a:r>
              <a:rPr lang="id-ID" dirty="0">
                <a:latin typeface="AdvGTIMES-R"/>
              </a:rPr>
              <a:t>Jalur transmisi harus dibangun dalam periode kedua.</a:t>
            </a:r>
            <a:endParaRPr lang="en-US" dirty="0">
              <a:latin typeface="AdvGTIMES-R"/>
            </a:endParaRPr>
          </a:p>
        </p:txBody>
      </p:sp>
      <p:sp>
        <p:nvSpPr>
          <p:cNvPr id="5" name="Rectangle 4"/>
          <p:cNvSpPr/>
          <p:nvPr/>
        </p:nvSpPr>
        <p:spPr>
          <a:xfrm>
            <a:off x="795528" y="316004"/>
            <a:ext cx="8513064" cy="2308324"/>
          </a:xfrm>
          <a:prstGeom prst="rect">
            <a:avLst/>
          </a:prstGeom>
        </p:spPr>
        <p:txBody>
          <a:bodyPr wrap="square">
            <a:spAutoFit/>
          </a:bodyPr>
          <a:lstStyle/>
          <a:p>
            <a:r>
              <a:rPr lang="id-ID" b="1" dirty="0">
                <a:latin typeface="AdvGTIMES-R"/>
              </a:rPr>
              <a:t>• Skenario 2</a:t>
            </a:r>
            <a:r>
              <a:rPr lang="id-ID" dirty="0">
                <a:latin typeface="AdvGTIMES-R"/>
              </a:rPr>
              <a:t/>
            </a:r>
            <a:br>
              <a:rPr lang="id-ID" dirty="0">
                <a:latin typeface="AdvGTIMES-R"/>
              </a:rPr>
            </a:br>
            <a:r>
              <a:rPr lang="id-ID" dirty="0">
                <a:latin typeface="AdvGTIMES-R"/>
              </a:rPr>
              <a:t>Memasang dua unit bahan bakar gas alam di area beban berat (400 MW untuk</a:t>
            </a:r>
            <a:br>
              <a:rPr lang="id-ID" dirty="0">
                <a:latin typeface="AdvGTIMES-R"/>
              </a:rPr>
            </a:br>
            <a:r>
              <a:rPr lang="id-ID" dirty="0">
                <a:latin typeface="AdvGTIMES-R"/>
              </a:rPr>
              <a:t>periode pertama dan 600 MW untuk periode kedua) adalah pilihan lain dimana no</a:t>
            </a:r>
            <a:br>
              <a:rPr lang="id-ID" dirty="0">
                <a:latin typeface="AdvGTIMES-R"/>
              </a:rPr>
            </a:br>
            <a:r>
              <a:rPr lang="id-ID" dirty="0">
                <a:latin typeface="AdvGTIMES-R"/>
              </a:rPr>
              <a:t>diperlukan jalur transmisi baru. Namun diperlukan perpipaan gas alam baru,</a:t>
            </a:r>
            <a:br>
              <a:rPr lang="id-ID" dirty="0">
                <a:latin typeface="AdvGTIMES-R"/>
              </a:rPr>
            </a:br>
            <a:r>
              <a:rPr lang="id-ID" dirty="0">
                <a:latin typeface="AdvGTIMES-R"/>
              </a:rPr>
              <a:t>Karena daerah beban berat dihadapkan pada kekurangan gas alam. Perpipaan </a:t>
            </a:r>
            <a:r>
              <a:rPr lang="id-ID" dirty="0" smtClean="0">
                <a:latin typeface="AdvGTIMES-R"/>
              </a:rPr>
              <a:t>seharusnya</a:t>
            </a:r>
            <a:r>
              <a:rPr lang="en-ID" dirty="0" smtClean="0">
                <a:latin typeface="AdvGTIMES-R"/>
              </a:rPr>
              <a:t> </a:t>
            </a:r>
            <a:r>
              <a:rPr lang="id-ID" dirty="0" smtClean="0">
                <a:latin typeface="AdvGTIMES-R"/>
              </a:rPr>
              <a:t>menyediakan </a:t>
            </a:r>
            <a:r>
              <a:rPr lang="id-ID" dirty="0">
                <a:latin typeface="AdvGTIMES-R"/>
              </a:rPr>
              <a:t>kebutuhan kapasitas penuh untuk setiap unit. Asumsikan bahwa 2 </a:t>
            </a:r>
            <a:r>
              <a:rPr lang="en-ID" dirty="0" smtClean="0">
                <a:latin typeface="AdvGTIMES-R"/>
              </a:rPr>
              <a:t>x</a:t>
            </a:r>
            <a:r>
              <a:rPr lang="id-ID" dirty="0" smtClean="0">
                <a:latin typeface="AdvGTIMES-R"/>
              </a:rPr>
              <a:t> </a:t>
            </a:r>
            <a:r>
              <a:rPr lang="id-ID" dirty="0">
                <a:latin typeface="AdvGTIMES-R"/>
              </a:rPr>
              <a:t>10</a:t>
            </a:r>
            <a:r>
              <a:rPr lang="id-ID" baseline="30000" dirty="0">
                <a:latin typeface="AdvGTIMES-R"/>
              </a:rPr>
              <a:t>6</a:t>
            </a:r>
            <a:r>
              <a:rPr lang="id-ID" dirty="0">
                <a:latin typeface="AdvGTIMES-R"/>
              </a:rPr>
              <a:t> m</a:t>
            </a:r>
            <a:r>
              <a:rPr lang="id-ID" baseline="30000" dirty="0">
                <a:latin typeface="AdvGTIMES-R"/>
              </a:rPr>
              <a:t>3</a:t>
            </a:r>
            <a:r>
              <a:rPr lang="id-ID" dirty="0">
                <a:latin typeface="AdvGTIMES-R"/>
              </a:rPr>
              <a:t> km </a:t>
            </a:r>
            <a:r>
              <a:rPr lang="id-ID" dirty="0" smtClean="0">
                <a:latin typeface="AdvGTIMES-R"/>
              </a:rPr>
              <a:t>adalah</a:t>
            </a:r>
            <a:r>
              <a:rPr lang="en-ID" dirty="0" smtClean="0">
                <a:latin typeface="AdvGTIMES-R"/>
              </a:rPr>
              <a:t> </a:t>
            </a:r>
            <a:r>
              <a:rPr lang="id-ID" dirty="0" smtClean="0">
                <a:latin typeface="AdvGTIMES-R"/>
              </a:rPr>
              <a:t>dibutuhkan </a:t>
            </a:r>
            <a:r>
              <a:rPr lang="id-ID" dirty="0">
                <a:latin typeface="AdvGTIMES-R"/>
              </a:rPr>
              <a:t>untuk pembangkitan 400 MW, sedangkan diperlukan 3 </a:t>
            </a:r>
            <a:r>
              <a:rPr lang="en-ID" dirty="0" smtClean="0">
                <a:latin typeface="AdvGTIMES-R"/>
              </a:rPr>
              <a:t>x</a:t>
            </a:r>
            <a:r>
              <a:rPr lang="id-ID" dirty="0" smtClean="0">
                <a:latin typeface="AdvGTIMES-R"/>
              </a:rPr>
              <a:t> </a:t>
            </a:r>
            <a:r>
              <a:rPr lang="id-ID" dirty="0">
                <a:latin typeface="AdvGTIMES-R"/>
              </a:rPr>
              <a:t>10</a:t>
            </a:r>
            <a:r>
              <a:rPr lang="id-ID" baseline="30000" dirty="0">
                <a:latin typeface="AdvGTIMES-R"/>
              </a:rPr>
              <a:t>6</a:t>
            </a:r>
            <a:r>
              <a:rPr lang="id-ID" dirty="0">
                <a:latin typeface="AdvGTIMES-R"/>
              </a:rPr>
              <a:t> m</a:t>
            </a:r>
            <a:r>
              <a:rPr lang="id-ID" baseline="30000" dirty="0">
                <a:latin typeface="AdvGTIMES-R"/>
              </a:rPr>
              <a:t>3</a:t>
            </a:r>
            <a:r>
              <a:rPr lang="id-ID" dirty="0">
                <a:latin typeface="AdvGTIMES-R"/>
              </a:rPr>
              <a:t> km </a:t>
            </a:r>
            <a:r>
              <a:rPr lang="id-ID" dirty="0" smtClean="0">
                <a:latin typeface="AdvGTIMES-R"/>
              </a:rPr>
              <a:t>untuk</a:t>
            </a:r>
            <a:r>
              <a:rPr lang="en-ID" dirty="0" smtClean="0">
                <a:latin typeface="AdvGTIMES-R"/>
              </a:rPr>
              <a:t> </a:t>
            </a:r>
            <a:r>
              <a:rPr lang="id-ID" dirty="0" smtClean="0">
                <a:latin typeface="AdvGTIMES-R"/>
              </a:rPr>
              <a:t>600 </a:t>
            </a:r>
            <a:r>
              <a:rPr lang="id-ID" dirty="0">
                <a:latin typeface="AdvGTIMES-R"/>
              </a:rPr>
              <a:t>MW satu.</a:t>
            </a:r>
            <a:endParaRPr lang="en-US" dirty="0">
              <a:latin typeface="AdvGTIMES-R"/>
            </a:endParaRPr>
          </a:p>
        </p:txBody>
      </p:sp>
      <p:sp>
        <p:nvSpPr>
          <p:cNvPr id="6" name="Rectangle 5"/>
          <p:cNvSpPr/>
          <p:nvPr/>
        </p:nvSpPr>
        <p:spPr>
          <a:xfrm>
            <a:off x="547116" y="3989552"/>
            <a:ext cx="8616444" cy="923330"/>
          </a:xfrm>
          <a:prstGeom prst="rect">
            <a:avLst/>
          </a:prstGeom>
        </p:spPr>
        <p:txBody>
          <a:bodyPr wrap="square">
            <a:spAutoFit/>
          </a:bodyPr>
          <a:lstStyle/>
          <a:p>
            <a:r>
              <a:rPr lang="id-ID" dirty="0">
                <a:latin typeface="AdvGTIMES-R"/>
              </a:rPr>
              <a:t>Penelitian telah menunjukkan bahwa untuk skenario di atas, kerugian sistem akan </a:t>
            </a:r>
            <a:r>
              <a:rPr lang="id-ID" dirty="0" smtClean="0">
                <a:latin typeface="AdvGTIMES-R"/>
              </a:rPr>
              <a:t>terjadi</a:t>
            </a:r>
            <a:r>
              <a:rPr lang="en-ID" dirty="0" smtClean="0">
                <a:latin typeface="AdvGTIMES-R"/>
              </a:rPr>
              <a:t> </a:t>
            </a:r>
            <a:r>
              <a:rPr lang="id-ID" dirty="0" smtClean="0">
                <a:latin typeface="AdvGTIMES-R"/>
              </a:rPr>
              <a:t>masing </a:t>
            </a:r>
            <a:r>
              <a:rPr lang="id-ID" dirty="0">
                <a:latin typeface="AdvGTIMES-R"/>
              </a:rPr>
              <a:t>masing meningkat 40, 4 dan 12 MW, pada periode pertama dan 60, 6 </a:t>
            </a:r>
            <a:r>
              <a:rPr lang="id-ID" dirty="0" smtClean="0">
                <a:latin typeface="AdvGTIMES-R"/>
              </a:rPr>
              <a:t>dan</a:t>
            </a:r>
            <a:r>
              <a:rPr lang="en-ID" dirty="0" smtClean="0">
                <a:latin typeface="AdvGTIMES-R"/>
              </a:rPr>
              <a:t> </a:t>
            </a:r>
            <a:r>
              <a:rPr lang="id-ID" dirty="0" smtClean="0">
                <a:latin typeface="AdvGTIMES-R"/>
              </a:rPr>
              <a:t>18 </a:t>
            </a:r>
            <a:r>
              <a:rPr lang="id-ID" dirty="0">
                <a:latin typeface="AdvGTIMES-R"/>
              </a:rPr>
              <a:t>MW, masing-masing, pada periode kedua</a:t>
            </a:r>
            <a:r>
              <a:rPr lang="id-ID" dirty="0" smtClean="0">
                <a:latin typeface="AdvGTIMES-R"/>
              </a:rPr>
              <a:t>.</a:t>
            </a:r>
            <a:endParaRPr lang="en-US" dirty="0">
              <a:latin typeface="AdvGTIMES-R"/>
            </a:endParaRPr>
          </a:p>
        </p:txBody>
      </p:sp>
    </p:spTree>
    <p:extLst>
      <p:ext uri="{BB962C8B-B14F-4D97-AF65-F5344CB8AC3E}">
        <p14:creationId xmlns:p14="http://schemas.microsoft.com/office/powerpoint/2010/main" val="58026275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477ABC-590C-4E90-BBA6-F7BCFE412AF7}" type="datetime9">
              <a:rPr lang="en-US" smtClean="0"/>
              <a:t>10/18/2017 1:14:56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82</a:t>
            </a:fld>
            <a:endParaRPr lang="en-US"/>
          </a:p>
        </p:txBody>
      </p:sp>
      <p:sp>
        <p:nvSpPr>
          <p:cNvPr id="4" name="Rectangle 3"/>
          <p:cNvSpPr/>
          <p:nvPr/>
        </p:nvSpPr>
        <p:spPr>
          <a:xfrm>
            <a:off x="665988" y="427518"/>
            <a:ext cx="8642604" cy="2585323"/>
          </a:xfrm>
          <a:prstGeom prst="rect">
            <a:avLst/>
          </a:prstGeom>
        </p:spPr>
        <p:txBody>
          <a:bodyPr wrap="square">
            <a:spAutoFit/>
          </a:bodyPr>
          <a:lstStyle/>
          <a:p>
            <a:r>
              <a:rPr lang="id-ID" dirty="0">
                <a:latin typeface="AdvGTIMES-R"/>
              </a:rPr>
              <a:t>Dengan asumsi tingkat suku bunga menjadi 15%, biaya kerugian menjadi R 800 / kW, </a:t>
            </a:r>
            <a:r>
              <a:rPr lang="id-ID" dirty="0" smtClean="0">
                <a:latin typeface="AdvGTIMES-R"/>
              </a:rPr>
              <a:t>biaya </a:t>
            </a:r>
            <a:r>
              <a:rPr lang="id-ID" dirty="0">
                <a:latin typeface="AdvGTIMES-R"/>
              </a:rPr>
              <a:t>untuk memenuhi beban melalui sistem tetangga menjadi R 0.1 / kWh </a:t>
            </a:r>
            <a:r>
              <a:rPr lang="id-ID" dirty="0" smtClean="0">
                <a:latin typeface="AdvGTIMES-R"/>
              </a:rPr>
              <a:t>dan</a:t>
            </a:r>
            <a:r>
              <a:rPr lang="en-ID" dirty="0" smtClean="0">
                <a:latin typeface="AdvGTIMES-R"/>
              </a:rPr>
              <a:t> </a:t>
            </a:r>
            <a:r>
              <a:rPr lang="id-ID" dirty="0" smtClean="0">
                <a:latin typeface="AdvGTIMES-R"/>
              </a:rPr>
              <a:t>R </a:t>
            </a:r>
            <a:r>
              <a:rPr lang="id-ID" dirty="0">
                <a:latin typeface="AdvGTIMES-R"/>
              </a:rPr>
              <a:t>0,07 / kWh untuk periode pertama dan kedua, masing-masing, dan faktor beban </a:t>
            </a:r>
            <a:r>
              <a:rPr lang="id-ID" dirty="0" smtClean="0">
                <a:latin typeface="AdvGTIMES-R"/>
              </a:rPr>
              <a:t>ke</a:t>
            </a:r>
            <a:r>
              <a:rPr lang="en-ID" dirty="0" smtClean="0">
                <a:latin typeface="AdvGTIMES-R"/>
              </a:rPr>
              <a:t> </a:t>
            </a:r>
            <a:r>
              <a:rPr lang="id-ID" dirty="0" smtClean="0">
                <a:latin typeface="AdvGTIMES-R"/>
              </a:rPr>
              <a:t>menjadi </a:t>
            </a:r>
            <a:r>
              <a:rPr lang="id-ID" dirty="0">
                <a:latin typeface="AdvGTIMES-R"/>
              </a:rPr>
              <a:t>0,8 untuk kedua periode, cari tahu skenario terbaik dengan menggunakan istilah biaya sebagaimana </a:t>
            </a:r>
            <a:r>
              <a:rPr lang="id-ID" dirty="0" smtClean="0">
                <a:latin typeface="AdvGTIMES-R"/>
              </a:rPr>
              <a:t>diuraikan</a:t>
            </a:r>
            <a:r>
              <a:rPr lang="en-ID" dirty="0" smtClean="0">
                <a:latin typeface="AdvGTIMES-R"/>
              </a:rPr>
              <a:t> </a:t>
            </a:r>
            <a:r>
              <a:rPr lang="id-ID" dirty="0" smtClean="0">
                <a:latin typeface="AdvGTIMES-R"/>
              </a:rPr>
              <a:t>pada </a:t>
            </a:r>
            <a:r>
              <a:rPr lang="id-ID" dirty="0">
                <a:latin typeface="AdvGTIMES-R"/>
              </a:rPr>
              <a:t>Tabel 3.2 dan 3.3. Dalam proses evaluasi, asumsikan </a:t>
            </a:r>
            <a:r>
              <a:rPr lang="id-ID" dirty="0" smtClean="0">
                <a:latin typeface="AdvGTIMES-R"/>
              </a:rPr>
              <a:t>biayanya</a:t>
            </a:r>
            <a:r>
              <a:rPr lang="en-ID" dirty="0" smtClean="0">
                <a:latin typeface="AdvGTIMES-R"/>
              </a:rPr>
              <a:t> </a:t>
            </a:r>
            <a:r>
              <a:rPr lang="id-ID" dirty="0" smtClean="0">
                <a:latin typeface="AdvGTIMES-R"/>
              </a:rPr>
              <a:t>meningkat </a:t>
            </a:r>
            <a:r>
              <a:rPr lang="id-ID" dirty="0">
                <a:latin typeface="AdvGTIMES-R"/>
              </a:rPr>
              <a:t>berdasarkan tingkat inflasi tahunan. Selain itu, asumsikan biaya investasi akan dikeluarkan pada tahun 3 dan tahun 7, masing-masing pada periode pertama dan kedua</a:t>
            </a:r>
            <a:r>
              <a:rPr lang="id-ID" dirty="0" smtClean="0">
                <a:latin typeface="AdvGTIMES-R"/>
              </a:rPr>
              <a:t>.</a:t>
            </a:r>
            <a:r>
              <a:rPr lang="en-ID" dirty="0" smtClean="0">
                <a:latin typeface="AdvGTIMES-R"/>
              </a:rPr>
              <a:t> </a:t>
            </a:r>
            <a:r>
              <a:rPr lang="id-ID" dirty="0" smtClean="0">
                <a:latin typeface="AdvGTIMES-R"/>
              </a:rPr>
              <a:t>Pertimbangkan </a:t>
            </a:r>
            <a:r>
              <a:rPr lang="id-ID" dirty="0">
                <a:latin typeface="AdvGTIMES-R"/>
              </a:rPr>
              <a:t>masa studi menjadi 15 tahun.</a:t>
            </a:r>
            <a:endParaRPr lang="en-US" dirty="0">
              <a:latin typeface="AdvGTIMES-R"/>
            </a:endParaRPr>
          </a:p>
        </p:txBody>
      </p:sp>
      <p:pic>
        <p:nvPicPr>
          <p:cNvPr id="5" name="Picture 4"/>
          <p:cNvPicPr>
            <a:picLocks noChangeAspect="1"/>
          </p:cNvPicPr>
          <p:nvPr/>
        </p:nvPicPr>
        <p:blipFill>
          <a:blip r:embed="rId2"/>
          <a:stretch>
            <a:fillRect/>
          </a:stretch>
        </p:blipFill>
        <p:spPr>
          <a:xfrm>
            <a:off x="996696" y="2968561"/>
            <a:ext cx="7370064" cy="2958996"/>
          </a:xfrm>
          <a:prstGeom prst="rect">
            <a:avLst/>
          </a:prstGeom>
        </p:spPr>
      </p:pic>
    </p:spTree>
    <p:extLst>
      <p:ext uri="{BB962C8B-B14F-4D97-AF65-F5344CB8AC3E}">
        <p14:creationId xmlns:p14="http://schemas.microsoft.com/office/powerpoint/2010/main" val="110698112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8636DC-6851-41FE-A441-F8593E888508}" type="datetime9">
              <a:rPr lang="en-US" smtClean="0"/>
              <a:t>10/18/2017 1:14:56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83</a:t>
            </a:fld>
            <a:endParaRPr lang="en-US"/>
          </a:p>
        </p:txBody>
      </p:sp>
      <p:sp>
        <p:nvSpPr>
          <p:cNvPr id="4" name="Rectangle 3"/>
          <p:cNvSpPr/>
          <p:nvPr/>
        </p:nvSpPr>
        <p:spPr>
          <a:xfrm>
            <a:off x="344408" y="217670"/>
            <a:ext cx="3352200" cy="369332"/>
          </a:xfrm>
          <a:prstGeom prst="rect">
            <a:avLst/>
          </a:prstGeom>
        </p:spPr>
        <p:txBody>
          <a:bodyPr wrap="none">
            <a:spAutoFit/>
          </a:bodyPr>
          <a:lstStyle/>
          <a:p>
            <a:r>
              <a:rPr lang="id-ID" dirty="0">
                <a:latin typeface="AdvGTIMES-R"/>
              </a:rPr>
              <a:t>Mendefinisikan variabel berikut</a:t>
            </a:r>
            <a:endParaRPr lang="en-US" dirty="0">
              <a:latin typeface="AdvGTIMES-R"/>
            </a:endParaRPr>
          </a:p>
        </p:txBody>
      </p:sp>
      <p:sp>
        <p:nvSpPr>
          <p:cNvPr id="7" name="Rectangle 6"/>
          <p:cNvSpPr/>
          <p:nvPr/>
        </p:nvSpPr>
        <p:spPr>
          <a:xfrm>
            <a:off x="556260" y="587002"/>
            <a:ext cx="4953000" cy="2308324"/>
          </a:xfrm>
          <a:prstGeom prst="rect">
            <a:avLst/>
          </a:prstGeom>
        </p:spPr>
        <p:txBody>
          <a:bodyPr>
            <a:spAutoFit/>
          </a:bodyPr>
          <a:lstStyle/>
          <a:p>
            <a:r>
              <a:rPr lang="en-ID" dirty="0">
                <a:latin typeface="AdvGTIMES-IT"/>
              </a:rPr>
              <a:t>C</a:t>
            </a:r>
            <a:r>
              <a:rPr lang="en-ID" sz="800" dirty="0">
                <a:latin typeface="AdvGTIMES-IT"/>
              </a:rPr>
              <a:t>IG</a:t>
            </a:r>
            <a:r>
              <a:rPr lang="en-ID" dirty="0">
                <a:latin typeface="AdvGTIMES-R"/>
              </a:rPr>
              <a:t>: The generation unit investment cost,</a:t>
            </a:r>
          </a:p>
          <a:p>
            <a:r>
              <a:rPr lang="en-ID" dirty="0">
                <a:latin typeface="AdvGTIMES-IT"/>
              </a:rPr>
              <a:t>C</a:t>
            </a:r>
            <a:r>
              <a:rPr lang="en-ID" sz="800" dirty="0">
                <a:latin typeface="AdvGTIMES-IT"/>
              </a:rPr>
              <a:t>IL</a:t>
            </a:r>
            <a:r>
              <a:rPr lang="en-ID" dirty="0">
                <a:latin typeface="AdvGTIMES-R"/>
              </a:rPr>
              <a:t>: The transmission line investment cost,</a:t>
            </a:r>
          </a:p>
          <a:p>
            <a:r>
              <a:rPr lang="en-ID" dirty="0">
                <a:latin typeface="AdvGTIMES-IT"/>
              </a:rPr>
              <a:t>C</a:t>
            </a:r>
            <a:r>
              <a:rPr lang="en-ID" sz="800" dirty="0">
                <a:latin typeface="AdvGTIMES-IT"/>
              </a:rPr>
              <a:t>IP</a:t>
            </a:r>
            <a:r>
              <a:rPr lang="en-ID" dirty="0">
                <a:latin typeface="AdvGTIMES-R"/>
              </a:rPr>
              <a:t>: The piping (natural gas) investment cost,</a:t>
            </a:r>
          </a:p>
          <a:p>
            <a:r>
              <a:rPr lang="en-ID" dirty="0">
                <a:latin typeface="AdvGTIMES-IT"/>
              </a:rPr>
              <a:t>C</a:t>
            </a:r>
            <a:r>
              <a:rPr lang="en-ID" sz="800" dirty="0">
                <a:latin typeface="AdvGTIMES-IT"/>
              </a:rPr>
              <a:t>OG</a:t>
            </a:r>
            <a:r>
              <a:rPr lang="en-ID" dirty="0">
                <a:latin typeface="AdvGTIMES-R"/>
              </a:rPr>
              <a:t>: The generation unit operational cost,</a:t>
            </a:r>
          </a:p>
          <a:p>
            <a:r>
              <a:rPr lang="en-ID" dirty="0">
                <a:latin typeface="AdvGTIMES-IT"/>
              </a:rPr>
              <a:t>C</a:t>
            </a:r>
            <a:r>
              <a:rPr lang="en-ID" sz="800" dirty="0">
                <a:latin typeface="AdvGTIMES-IT"/>
              </a:rPr>
              <a:t>OL</a:t>
            </a:r>
            <a:r>
              <a:rPr lang="en-ID" dirty="0">
                <a:latin typeface="AdvGTIMES-R"/>
              </a:rPr>
              <a:t>: The transmission line operational cost,</a:t>
            </a:r>
          </a:p>
          <a:p>
            <a:r>
              <a:rPr lang="en-ID" dirty="0">
                <a:latin typeface="AdvGTIMES-IT"/>
              </a:rPr>
              <a:t>C</a:t>
            </a:r>
            <a:r>
              <a:rPr lang="en-ID" sz="800" dirty="0">
                <a:latin typeface="AdvGTIMES-IT"/>
              </a:rPr>
              <a:t>OP</a:t>
            </a:r>
            <a:r>
              <a:rPr lang="en-ID" dirty="0">
                <a:latin typeface="AdvGTIMES-R"/>
              </a:rPr>
              <a:t>: The piping operational cost,</a:t>
            </a:r>
          </a:p>
          <a:p>
            <a:r>
              <a:rPr lang="en-ID" dirty="0">
                <a:latin typeface="AdvGTIMES-IT"/>
              </a:rPr>
              <a:t>C</a:t>
            </a:r>
            <a:r>
              <a:rPr lang="en-ID" sz="800" dirty="0">
                <a:latin typeface="AdvGTIMES-IT"/>
              </a:rPr>
              <a:t>L</a:t>
            </a:r>
            <a:r>
              <a:rPr lang="en-ID" dirty="0">
                <a:latin typeface="AdvGTIMES-R"/>
              </a:rPr>
              <a:t>: The cost of the losses,</a:t>
            </a:r>
          </a:p>
          <a:p>
            <a:r>
              <a:rPr lang="en-US" dirty="0">
                <a:latin typeface="AdvGTIMES-IT"/>
              </a:rPr>
              <a:t>C</a:t>
            </a:r>
            <a:r>
              <a:rPr lang="en-US" sz="800" dirty="0">
                <a:latin typeface="AdvGTIMES-IT"/>
              </a:rPr>
              <a:t>F</a:t>
            </a:r>
            <a:r>
              <a:rPr lang="en-US" dirty="0">
                <a:latin typeface="AdvGTIMES-R"/>
              </a:rPr>
              <a:t>: The fuel cost.</a:t>
            </a:r>
            <a:endParaRPr lang="en-US" dirty="0"/>
          </a:p>
        </p:txBody>
      </p:sp>
      <p:sp>
        <p:nvSpPr>
          <p:cNvPr id="8" name="Rectangle 7"/>
          <p:cNvSpPr/>
          <p:nvPr/>
        </p:nvSpPr>
        <p:spPr>
          <a:xfrm>
            <a:off x="344408" y="2898648"/>
            <a:ext cx="2198038" cy="369332"/>
          </a:xfrm>
          <a:prstGeom prst="rect">
            <a:avLst/>
          </a:prstGeom>
        </p:spPr>
        <p:txBody>
          <a:bodyPr wrap="none">
            <a:spAutoFit/>
          </a:bodyPr>
          <a:lstStyle/>
          <a:p>
            <a:r>
              <a:rPr lang="id-ID" dirty="0">
                <a:latin typeface="AdvGTIMES-R"/>
              </a:rPr>
              <a:t>dan dengan asumsi</a:t>
            </a:r>
            <a:endParaRPr lang="en-US" dirty="0">
              <a:latin typeface="AdvGTIMES-R"/>
            </a:endParaRPr>
          </a:p>
        </p:txBody>
      </p:sp>
      <p:sp>
        <p:nvSpPr>
          <p:cNvPr id="9" name="Rectangle 8"/>
          <p:cNvSpPr/>
          <p:nvPr/>
        </p:nvSpPr>
        <p:spPr>
          <a:xfrm>
            <a:off x="344408" y="3271302"/>
            <a:ext cx="9110488" cy="2031325"/>
          </a:xfrm>
          <a:prstGeom prst="rect">
            <a:avLst/>
          </a:prstGeom>
        </p:spPr>
        <p:txBody>
          <a:bodyPr wrap="square">
            <a:spAutoFit/>
          </a:bodyPr>
          <a:lstStyle/>
          <a:p>
            <a:pPr marL="285750" indent="-285750">
              <a:buFont typeface="Arial" panose="020B0604020202020204" pitchFamily="34" charset="0"/>
              <a:buChar char="•"/>
            </a:pPr>
            <a:r>
              <a:rPr lang="id-ID" dirty="0">
                <a:latin typeface="AdvGTIMES-R"/>
              </a:rPr>
              <a:t>Biaya dikeluarkan seperti yang ditunjukkan pada Gambar 3.3 (Semua biaya diasumsikan terjadi pada akhir setiap tahun</a:t>
            </a:r>
            <a:r>
              <a:rPr lang="id-ID" dirty="0" smtClean="0">
                <a:latin typeface="AdvGTIMES-R"/>
              </a:rPr>
              <a:t>).</a:t>
            </a:r>
            <a:r>
              <a:rPr lang="en-ID" dirty="0" smtClean="0">
                <a:latin typeface="AdvGTIMES-R"/>
              </a:rPr>
              <a:t> </a:t>
            </a:r>
            <a:endParaRPr lang="en-ID" dirty="0">
              <a:latin typeface="AdvGTIMES-R"/>
            </a:endParaRPr>
          </a:p>
          <a:p>
            <a:pPr marL="285750" indent="-285750">
              <a:buFont typeface="Arial" panose="020B0604020202020204" pitchFamily="34" charset="0"/>
              <a:buChar char="•"/>
            </a:pPr>
            <a:r>
              <a:rPr lang="id-ID" dirty="0" smtClean="0">
                <a:latin typeface="AdvGTIMES-R"/>
              </a:rPr>
              <a:t>Konsep </a:t>
            </a:r>
            <a:r>
              <a:rPr lang="id-ID" dirty="0">
                <a:latin typeface="AdvGTIMES-R"/>
              </a:rPr>
              <a:t>NPV yang akan digunakan. Karena unsur waktu kehidupan tidak identik dan lebih besar dari periode penelitian, biaya investasi awalnya dikonversi ke basis tahunan dan ditambahkan ke semua persyaratan tahunan lainnya. Biaya setelah masa studi (sampai masa kehidupan) dikonversi ke tahun dasar dan dianggap sebagai biaya negatif (yaitu, pendapatan, atau aset sebenarnya).</a:t>
            </a:r>
            <a:endParaRPr lang="en-US" dirty="0">
              <a:latin typeface="AdvGTIMES-R"/>
            </a:endParaRPr>
          </a:p>
        </p:txBody>
      </p:sp>
    </p:spTree>
    <p:extLst>
      <p:ext uri="{BB962C8B-B14F-4D97-AF65-F5344CB8AC3E}">
        <p14:creationId xmlns:p14="http://schemas.microsoft.com/office/powerpoint/2010/main" val="39220050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0C2AF4-45A4-4307-B05D-2940C257F47F}" type="datetime9">
              <a:rPr lang="en-US" smtClean="0"/>
              <a:t>10/18/2017 1:14:56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84</a:t>
            </a:fld>
            <a:endParaRPr lang="en-US"/>
          </a:p>
        </p:txBody>
      </p:sp>
      <p:sp>
        <p:nvSpPr>
          <p:cNvPr id="4" name="Rectangle 3"/>
          <p:cNvSpPr/>
          <p:nvPr/>
        </p:nvSpPr>
        <p:spPr>
          <a:xfrm>
            <a:off x="258733" y="190238"/>
            <a:ext cx="4903907" cy="369332"/>
          </a:xfrm>
          <a:prstGeom prst="rect">
            <a:avLst/>
          </a:prstGeom>
        </p:spPr>
        <p:txBody>
          <a:bodyPr wrap="none">
            <a:spAutoFit/>
          </a:bodyPr>
          <a:lstStyle/>
          <a:p>
            <a:r>
              <a:rPr lang="id-ID" dirty="0">
                <a:latin typeface="AdvGTIMES-R"/>
              </a:rPr>
              <a:t>Rincian untuk skenario adalah sebagai </a:t>
            </a:r>
            <a:r>
              <a:rPr lang="id-ID" dirty="0" smtClean="0">
                <a:latin typeface="AdvGTIMES-R"/>
              </a:rPr>
              <a:t>berikut</a:t>
            </a:r>
            <a:endParaRPr lang="en-US" dirty="0">
              <a:latin typeface="AdvGTIMES-R"/>
            </a:endParaRPr>
          </a:p>
        </p:txBody>
      </p:sp>
      <p:sp>
        <p:nvSpPr>
          <p:cNvPr id="5" name="Rectangle 4"/>
          <p:cNvSpPr/>
          <p:nvPr/>
        </p:nvSpPr>
        <p:spPr>
          <a:xfrm>
            <a:off x="323467" y="559570"/>
            <a:ext cx="1431802" cy="369332"/>
          </a:xfrm>
          <a:prstGeom prst="rect">
            <a:avLst/>
          </a:prstGeom>
        </p:spPr>
        <p:txBody>
          <a:bodyPr wrap="none">
            <a:spAutoFit/>
          </a:bodyPr>
          <a:lstStyle/>
          <a:p>
            <a:r>
              <a:rPr lang="en-US" dirty="0">
                <a:latin typeface="AdvPSSym"/>
              </a:rPr>
              <a:t>• </a:t>
            </a:r>
            <a:r>
              <a:rPr lang="en-US" dirty="0">
                <a:latin typeface="AdvGTIMES-B"/>
              </a:rPr>
              <a:t>Scenario 1</a:t>
            </a:r>
            <a:endParaRPr lang="en-US" dirty="0"/>
          </a:p>
        </p:txBody>
      </p:sp>
      <p:pic>
        <p:nvPicPr>
          <p:cNvPr id="7" name="Picture 6"/>
          <p:cNvPicPr>
            <a:picLocks noChangeAspect="1"/>
          </p:cNvPicPr>
          <p:nvPr/>
        </p:nvPicPr>
        <p:blipFill>
          <a:blip r:embed="rId2"/>
          <a:stretch>
            <a:fillRect/>
          </a:stretch>
        </p:blipFill>
        <p:spPr>
          <a:xfrm>
            <a:off x="651004" y="1003582"/>
            <a:ext cx="6252716" cy="4734540"/>
          </a:xfrm>
          <a:prstGeom prst="rect">
            <a:avLst/>
          </a:prstGeom>
        </p:spPr>
      </p:pic>
      <p:sp>
        <p:nvSpPr>
          <p:cNvPr id="8" name="Rectangle 7"/>
          <p:cNvSpPr/>
          <p:nvPr/>
        </p:nvSpPr>
        <p:spPr>
          <a:xfrm>
            <a:off x="7123176" y="1003582"/>
            <a:ext cx="2523744" cy="4801314"/>
          </a:xfrm>
          <a:prstGeom prst="rect">
            <a:avLst/>
          </a:prstGeom>
        </p:spPr>
        <p:txBody>
          <a:bodyPr wrap="square">
            <a:spAutoFit/>
          </a:bodyPr>
          <a:lstStyle/>
          <a:p>
            <a:r>
              <a:rPr lang="id-ID" dirty="0">
                <a:latin typeface="AdvGTIMES-R"/>
              </a:rPr>
              <a:t>Dalam hal C</a:t>
            </a:r>
            <a:r>
              <a:rPr lang="id-ID" baseline="-25000" dirty="0">
                <a:latin typeface="AdvGTIMES-R"/>
              </a:rPr>
              <a:t>1F</a:t>
            </a:r>
            <a:r>
              <a:rPr lang="id-ID" dirty="0">
                <a:latin typeface="AdvGTIMES-R"/>
              </a:rPr>
              <a:t/>
            </a:r>
            <a:br>
              <a:rPr lang="id-ID" dirty="0">
                <a:latin typeface="AdvGTIMES-R"/>
              </a:rPr>
            </a:br>
            <a:r>
              <a:rPr lang="id-ID" dirty="0">
                <a:latin typeface="AdvGTIMES-R"/>
              </a:rPr>
              <a:t>dan C</a:t>
            </a:r>
            <a:r>
              <a:rPr lang="id-ID" baseline="-25000" dirty="0">
                <a:latin typeface="AdvGTIMES-R"/>
              </a:rPr>
              <a:t>2F</a:t>
            </a:r>
            <a:r>
              <a:rPr lang="id-ID" dirty="0">
                <a:latin typeface="AdvGTIMES-R"/>
              </a:rPr>
              <a:t>, diasumsikan bahwa kebutuhan energi yang pertama</a:t>
            </a:r>
            <a:br>
              <a:rPr lang="id-ID" dirty="0">
                <a:latin typeface="AdvGTIMES-R"/>
              </a:rPr>
            </a:br>
            <a:r>
              <a:rPr lang="id-ID" dirty="0">
                <a:latin typeface="AdvGTIMES-R"/>
              </a:rPr>
              <a:t>periode diproduksi oleh unit bahan bakar; sedangkan pada periode kedua, beberapa bagiannya</a:t>
            </a:r>
            <a:br>
              <a:rPr lang="id-ID" dirty="0">
                <a:latin typeface="AdvGTIMES-R"/>
              </a:rPr>
            </a:br>
            <a:r>
              <a:rPr lang="id-ID" dirty="0">
                <a:latin typeface="AdvGTIMES-R"/>
              </a:rPr>
              <a:t>yang dihasilkan oleh unit hidro (pada kapasitas penuh karena biaya operasi yang rendah) dan</a:t>
            </a:r>
            <a:br>
              <a:rPr lang="id-ID" dirty="0">
                <a:latin typeface="AdvGTIMES-R"/>
              </a:rPr>
            </a:br>
            <a:r>
              <a:rPr lang="id-ID" dirty="0">
                <a:latin typeface="AdvGTIMES-R"/>
              </a:rPr>
              <a:t>Sisanya dihasilkan oleh unit berbahan bakar gas.</a:t>
            </a:r>
            <a:endParaRPr lang="en-US" dirty="0">
              <a:latin typeface="AdvGTIMES-R"/>
            </a:endParaRPr>
          </a:p>
        </p:txBody>
      </p:sp>
    </p:spTree>
    <p:extLst>
      <p:ext uri="{BB962C8B-B14F-4D97-AF65-F5344CB8AC3E}">
        <p14:creationId xmlns:p14="http://schemas.microsoft.com/office/powerpoint/2010/main" val="158389908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BDA79B-7512-4D1D-A97F-3D5D678D4A14}" type="datetime9">
              <a:rPr lang="en-US" smtClean="0"/>
              <a:t>10/18/2017 1:14:56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85</a:t>
            </a:fld>
            <a:endParaRPr lang="en-US"/>
          </a:p>
        </p:txBody>
      </p:sp>
      <p:sp>
        <p:nvSpPr>
          <p:cNvPr id="4" name="Rectangle 3"/>
          <p:cNvSpPr/>
          <p:nvPr/>
        </p:nvSpPr>
        <p:spPr>
          <a:xfrm>
            <a:off x="455676" y="214991"/>
            <a:ext cx="8953500" cy="646331"/>
          </a:xfrm>
          <a:prstGeom prst="rect">
            <a:avLst/>
          </a:prstGeom>
        </p:spPr>
        <p:txBody>
          <a:bodyPr wrap="square">
            <a:spAutoFit/>
          </a:bodyPr>
          <a:lstStyle/>
          <a:p>
            <a:r>
              <a:rPr lang="id-ID" dirty="0">
                <a:latin typeface="AdvGTIMES-R"/>
              </a:rPr>
              <a:t>Sekarang berdasarkan poin yang sudah dijelaskan, nilainya harus benar</a:t>
            </a:r>
            <a:br>
              <a:rPr lang="id-ID" dirty="0">
                <a:latin typeface="AdvGTIMES-R"/>
              </a:rPr>
            </a:br>
            <a:r>
              <a:rPr lang="id-ID" dirty="0">
                <a:latin typeface="AdvGTIMES-R"/>
              </a:rPr>
              <a:t>dimodifikasi sebagai berikut</a:t>
            </a:r>
            <a:endParaRPr lang="en-US" dirty="0">
              <a:latin typeface="AdvGTIMES-R"/>
            </a:endParaRPr>
          </a:p>
        </p:txBody>
      </p:sp>
      <p:pic>
        <p:nvPicPr>
          <p:cNvPr id="5" name="Picture 4"/>
          <p:cNvPicPr>
            <a:picLocks noChangeAspect="1"/>
          </p:cNvPicPr>
          <p:nvPr/>
        </p:nvPicPr>
        <p:blipFill>
          <a:blip r:embed="rId2"/>
          <a:stretch>
            <a:fillRect/>
          </a:stretch>
        </p:blipFill>
        <p:spPr>
          <a:xfrm>
            <a:off x="667512" y="861321"/>
            <a:ext cx="7050023" cy="4369047"/>
          </a:xfrm>
          <a:prstGeom prst="rect">
            <a:avLst/>
          </a:prstGeom>
        </p:spPr>
      </p:pic>
      <p:pic>
        <p:nvPicPr>
          <p:cNvPr id="6" name="Picture 5"/>
          <p:cNvPicPr>
            <a:picLocks noChangeAspect="1"/>
          </p:cNvPicPr>
          <p:nvPr/>
        </p:nvPicPr>
        <p:blipFill>
          <a:blip r:embed="rId3"/>
          <a:stretch>
            <a:fillRect/>
          </a:stretch>
        </p:blipFill>
        <p:spPr>
          <a:xfrm>
            <a:off x="667512" y="5230368"/>
            <a:ext cx="7466216" cy="731520"/>
          </a:xfrm>
          <a:prstGeom prst="rect">
            <a:avLst/>
          </a:prstGeom>
        </p:spPr>
      </p:pic>
    </p:spTree>
    <p:extLst>
      <p:ext uri="{BB962C8B-B14F-4D97-AF65-F5344CB8AC3E}">
        <p14:creationId xmlns:p14="http://schemas.microsoft.com/office/powerpoint/2010/main" val="85516184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6C3D3C-6E7D-468B-B85B-D54791EC2F66}" type="datetime9">
              <a:rPr lang="en-US" smtClean="0"/>
              <a:t>10/18/2017 1:14:56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86</a:t>
            </a:fld>
            <a:endParaRPr lang="en-US"/>
          </a:p>
        </p:txBody>
      </p:sp>
      <p:pic>
        <p:nvPicPr>
          <p:cNvPr id="4" name="Picture 3"/>
          <p:cNvPicPr>
            <a:picLocks noChangeAspect="1"/>
          </p:cNvPicPr>
          <p:nvPr/>
        </p:nvPicPr>
        <p:blipFill>
          <a:blip r:embed="rId2"/>
          <a:stretch>
            <a:fillRect/>
          </a:stretch>
        </p:blipFill>
        <p:spPr>
          <a:xfrm>
            <a:off x="658182" y="597498"/>
            <a:ext cx="8001186" cy="855087"/>
          </a:xfrm>
          <a:prstGeom prst="rect">
            <a:avLst/>
          </a:prstGeom>
        </p:spPr>
      </p:pic>
      <p:pic>
        <p:nvPicPr>
          <p:cNvPr id="5" name="Picture 4"/>
          <p:cNvPicPr>
            <a:picLocks noChangeAspect="1"/>
          </p:cNvPicPr>
          <p:nvPr/>
        </p:nvPicPr>
        <p:blipFill>
          <a:blip r:embed="rId3"/>
          <a:stretch>
            <a:fillRect/>
          </a:stretch>
        </p:blipFill>
        <p:spPr>
          <a:xfrm>
            <a:off x="658182" y="1452585"/>
            <a:ext cx="8001186" cy="3759220"/>
          </a:xfrm>
          <a:prstGeom prst="rect">
            <a:avLst/>
          </a:prstGeom>
        </p:spPr>
      </p:pic>
      <p:sp>
        <p:nvSpPr>
          <p:cNvPr id="6" name="Rectangle 5"/>
          <p:cNvSpPr/>
          <p:nvPr/>
        </p:nvSpPr>
        <p:spPr>
          <a:xfrm>
            <a:off x="396619" y="190238"/>
            <a:ext cx="1431802" cy="369332"/>
          </a:xfrm>
          <a:prstGeom prst="rect">
            <a:avLst/>
          </a:prstGeom>
        </p:spPr>
        <p:txBody>
          <a:bodyPr wrap="none">
            <a:spAutoFit/>
          </a:bodyPr>
          <a:lstStyle/>
          <a:p>
            <a:r>
              <a:rPr lang="en-US" dirty="0">
                <a:latin typeface="AdvPSSym"/>
              </a:rPr>
              <a:t>• </a:t>
            </a:r>
            <a:r>
              <a:rPr lang="en-US" dirty="0">
                <a:latin typeface="AdvGTIMES-B"/>
              </a:rPr>
              <a:t>Scenario 2</a:t>
            </a:r>
            <a:endParaRPr lang="en-US" dirty="0"/>
          </a:p>
        </p:txBody>
      </p:sp>
    </p:spTree>
    <p:extLst>
      <p:ext uri="{BB962C8B-B14F-4D97-AF65-F5344CB8AC3E}">
        <p14:creationId xmlns:p14="http://schemas.microsoft.com/office/powerpoint/2010/main" val="118470883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63C1E-D5A3-4B33-98D1-12EB74B98B67}" type="datetime9">
              <a:rPr lang="en-US" smtClean="0"/>
              <a:t>10/18/2017 1:14:56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87</a:t>
            </a:fld>
            <a:endParaRPr lang="en-US"/>
          </a:p>
        </p:txBody>
      </p:sp>
      <p:pic>
        <p:nvPicPr>
          <p:cNvPr id="4" name="Picture 3"/>
          <p:cNvPicPr>
            <a:picLocks noChangeAspect="1"/>
          </p:cNvPicPr>
          <p:nvPr/>
        </p:nvPicPr>
        <p:blipFill>
          <a:blip r:embed="rId2"/>
          <a:stretch>
            <a:fillRect/>
          </a:stretch>
        </p:blipFill>
        <p:spPr>
          <a:xfrm>
            <a:off x="862576" y="415356"/>
            <a:ext cx="4806704" cy="1917647"/>
          </a:xfrm>
          <a:prstGeom prst="rect">
            <a:avLst/>
          </a:prstGeom>
        </p:spPr>
      </p:pic>
      <p:pic>
        <p:nvPicPr>
          <p:cNvPr id="5" name="Picture 4"/>
          <p:cNvPicPr>
            <a:picLocks noChangeAspect="1"/>
          </p:cNvPicPr>
          <p:nvPr/>
        </p:nvPicPr>
        <p:blipFill>
          <a:blip r:embed="rId3"/>
          <a:stretch>
            <a:fillRect/>
          </a:stretch>
        </p:blipFill>
        <p:spPr>
          <a:xfrm>
            <a:off x="862576" y="2671006"/>
            <a:ext cx="5236472" cy="3775354"/>
          </a:xfrm>
          <a:prstGeom prst="rect">
            <a:avLst/>
          </a:prstGeom>
        </p:spPr>
      </p:pic>
      <p:sp>
        <p:nvSpPr>
          <p:cNvPr id="6" name="Rectangle 5"/>
          <p:cNvSpPr/>
          <p:nvPr/>
        </p:nvSpPr>
        <p:spPr>
          <a:xfrm>
            <a:off x="447958" y="2333003"/>
            <a:ext cx="1018227" cy="369332"/>
          </a:xfrm>
          <a:prstGeom prst="rect">
            <a:avLst/>
          </a:prstGeom>
        </p:spPr>
        <p:txBody>
          <a:bodyPr wrap="none">
            <a:spAutoFit/>
          </a:bodyPr>
          <a:lstStyle/>
          <a:p>
            <a:r>
              <a:rPr lang="en-US" dirty="0">
                <a:latin typeface="AdvGTIMES-R"/>
              </a:rPr>
              <a:t>in which</a:t>
            </a:r>
            <a:endParaRPr lang="en-US" dirty="0"/>
          </a:p>
        </p:txBody>
      </p:sp>
    </p:spTree>
    <p:extLst>
      <p:ext uri="{BB962C8B-B14F-4D97-AF65-F5344CB8AC3E}">
        <p14:creationId xmlns:p14="http://schemas.microsoft.com/office/powerpoint/2010/main" val="38597511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870ECD-1E96-4E43-B9CA-23345FD83126}" type="datetime9">
              <a:rPr lang="en-US" smtClean="0"/>
              <a:t>10/18/2017 1:14:56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88</a:t>
            </a:fld>
            <a:endParaRPr lang="en-US"/>
          </a:p>
        </p:txBody>
      </p:sp>
      <p:sp>
        <p:nvSpPr>
          <p:cNvPr id="4" name="Rectangle 3"/>
          <p:cNvSpPr/>
          <p:nvPr/>
        </p:nvSpPr>
        <p:spPr>
          <a:xfrm>
            <a:off x="369187" y="235958"/>
            <a:ext cx="1431802" cy="369332"/>
          </a:xfrm>
          <a:prstGeom prst="rect">
            <a:avLst/>
          </a:prstGeom>
        </p:spPr>
        <p:txBody>
          <a:bodyPr wrap="none">
            <a:spAutoFit/>
          </a:bodyPr>
          <a:lstStyle/>
          <a:p>
            <a:r>
              <a:rPr lang="en-US" dirty="0">
                <a:latin typeface="AdvPSSym"/>
              </a:rPr>
              <a:t>• </a:t>
            </a:r>
            <a:r>
              <a:rPr lang="en-US" dirty="0">
                <a:latin typeface="AdvGTIMES-B"/>
              </a:rPr>
              <a:t>Scenario 3</a:t>
            </a:r>
            <a:endParaRPr lang="en-US" dirty="0"/>
          </a:p>
        </p:txBody>
      </p:sp>
      <p:pic>
        <p:nvPicPr>
          <p:cNvPr id="5" name="Picture 4"/>
          <p:cNvPicPr>
            <a:picLocks noChangeAspect="1"/>
          </p:cNvPicPr>
          <p:nvPr/>
        </p:nvPicPr>
        <p:blipFill>
          <a:blip r:embed="rId2"/>
          <a:stretch>
            <a:fillRect/>
          </a:stretch>
        </p:blipFill>
        <p:spPr>
          <a:xfrm>
            <a:off x="633422" y="710328"/>
            <a:ext cx="6150710" cy="3102720"/>
          </a:xfrm>
          <a:prstGeom prst="rect">
            <a:avLst/>
          </a:prstGeom>
        </p:spPr>
      </p:pic>
      <p:pic>
        <p:nvPicPr>
          <p:cNvPr id="6" name="Picture 5"/>
          <p:cNvPicPr>
            <a:picLocks noChangeAspect="1"/>
          </p:cNvPicPr>
          <p:nvPr/>
        </p:nvPicPr>
        <p:blipFill>
          <a:blip r:embed="rId3"/>
          <a:stretch>
            <a:fillRect/>
          </a:stretch>
        </p:blipFill>
        <p:spPr>
          <a:xfrm>
            <a:off x="633422" y="3813048"/>
            <a:ext cx="7948712" cy="1577458"/>
          </a:xfrm>
          <a:prstGeom prst="rect">
            <a:avLst/>
          </a:prstGeom>
        </p:spPr>
      </p:pic>
    </p:spTree>
    <p:extLst>
      <p:ext uri="{BB962C8B-B14F-4D97-AF65-F5344CB8AC3E}">
        <p14:creationId xmlns:p14="http://schemas.microsoft.com/office/powerpoint/2010/main" val="248995259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7E6317-34A9-41F1-9151-6B4EF4F93660}" type="datetime9">
              <a:rPr lang="en-US" smtClean="0"/>
              <a:t>10/18/2017 1:14:56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89</a:t>
            </a:fld>
            <a:endParaRPr lang="en-US"/>
          </a:p>
        </p:txBody>
      </p:sp>
      <p:pic>
        <p:nvPicPr>
          <p:cNvPr id="4" name="Picture 3"/>
          <p:cNvPicPr>
            <a:picLocks noChangeAspect="1"/>
          </p:cNvPicPr>
          <p:nvPr/>
        </p:nvPicPr>
        <p:blipFill>
          <a:blip r:embed="rId2"/>
          <a:stretch>
            <a:fillRect/>
          </a:stretch>
        </p:blipFill>
        <p:spPr>
          <a:xfrm>
            <a:off x="831917" y="280228"/>
            <a:ext cx="7873597" cy="3240212"/>
          </a:xfrm>
          <a:prstGeom prst="rect">
            <a:avLst/>
          </a:prstGeom>
        </p:spPr>
      </p:pic>
      <p:pic>
        <p:nvPicPr>
          <p:cNvPr id="5" name="Picture 4"/>
          <p:cNvPicPr>
            <a:picLocks noChangeAspect="1"/>
          </p:cNvPicPr>
          <p:nvPr/>
        </p:nvPicPr>
        <p:blipFill>
          <a:blip r:embed="rId3"/>
          <a:stretch>
            <a:fillRect/>
          </a:stretch>
        </p:blipFill>
        <p:spPr>
          <a:xfrm>
            <a:off x="831917" y="3737166"/>
            <a:ext cx="8198423" cy="886968"/>
          </a:xfrm>
          <a:prstGeom prst="rect">
            <a:avLst/>
          </a:prstGeom>
        </p:spPr>
      </p:pic>
    </p:spTree>
    <p:extLst>
      <p:ext uri="{BB962C8B-B14F-4D97-AF65-F5344CB8AC3E}">
        <p14:creationId xmlns:p14="http://schemas.microsoft.com/office/powerpoint/2010/main" val="2147818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63624" y="318058"/>
            <a:ext cx="6665976" cy="6328956"/>
          </a:xfrm>
          <a:prstGeom prst="rect">
            <a:avLst/>
          </a:prstGeom>
        </p:spPr>
      </p:pic>
      <p:sp>
        <p:nvSpPr>
          <p:cNvPr id="3" name="Date Placeholder 2"/>
          <p:cNvSpPr>
            <a:spLocks noGrp="1"/>
          </p:cNvSpPr>
          <p:nvPr>
            <p:ph type="dt" sz="half" idx="10"/>
          </p:nvPr>
        </p:nvSpPr>
        <p:spPr/>
        <p:txBody>
          <a:bodyPr/>
          <a:lstStyle/>
          <a:p>
            <a:fld id="{11D1F282-52FE-4569-A936-BCB019EBE035}" type="datetime9">
              <a:rPr lang="en-US" smtClean="0"/>
              <a:t>10/18/2017 1:14:55 PM</a:t>
            </a:fld>
            <a:endParaRPr lang="en-US"/>
          </a:p>
        </p:txBody>
      </p:sp>
      <p:sp>
        <p:nvSpPr>
          <p:cNvPr id="4" name="Slide Number Placeholder 3"/>
          <p:cNvSpPr>
            <a:spLocks noGrp="1"/>
          </p:cNvSpPr>
          <p:nvPr>
            <p:ph type="sldNum" sz="quarter" idx="12"/>
          </p:nvPr>
        </p:nvSpPr>
        <p:spPr/>
        <p:txBody>
          <a:bodyPr/>
          <a:lstStyle/>
          <a:p>
            <a:fld id="{C7448EEC-1D14-4DD9-B8EB-772171F61A1D}" type="slidenum">
              <a:rPr lang="en-US" smtClean="0"/>
              <a:t>9</a:t>
            </a:fld>
            <a:endParaRPr lang="en-US"/>
          </a:p>
        </p:txBody>
      </p:sp>
    </p:spTree>
    <p:extLst>
      <p:ext uri="{BB962C8B-B14F-4D97-AF65-F5344CB8AC3E}">
        <p14:creationId xmlns:p14="http://schemas.microsoft.com/office/powerpoint/2010/main" val="120349324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085B0-C50D-4266-98E4-780F9B7257CC}" type="datetime9">
              <a:rPr lang="en-US" smtClean="0"/>
              <a:t>10/18/2017 1:14:56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90</a:t>
            </a:fld>
            <a:endParaRPr lang="en-US"/>
          </a:p>
        </p:txBody>
      </p:sp>
      <p:sp>
        <p:nvSpPr>
          <p:cNvPr id="4" name="Rectangle 3"/>
          <p:cNvSpPr/>
          <p:nvPr/>
        </p:nvSpPr>
        <p:spPr>
          <a:xfrm>
            <a:off x="739140" y="652564"/>
            <a:ext cx="8249412" cy="646331"/>
          </a:xfrm>
          <a:prstGeom prst="rect">
            <a:avLst/>
          </a:prstGeom>
        </p:spPr>
        <p:txBody>
          <a:bodyPr wrap="square">
            <a:spAutoFit/>
          </a:bodyPr>
          <a:lstStyle/>
          <a:p>
            <a:r>
              <a:rPr lang="id-ID" dirty="0">
                <a:latin typeface="AdvGTIMES-R"/>
              </a:rPr>
              <a:t>Hasil untuk skenario </a:t>
            </a:r>
            <a:r>
              <a:rPr lang="id-ID" dirty="0" smtClean="0">
                <a:latin typeface="AdvGTIMES-R"/>
              </a:rPr>
              <a:t>di</a:t>
            </a:r>
            <a:r>
              <a:rPr lang="en-ID" dirty="0" err="1" smtClean="0">
                <a:latin typeface="AdvGTIMES-R"/>
              </a:rPr>
              <a:t>tunjukan</a:t>
            </a:r>
            <a:r>
              <a:rPr lang="id-ID" dirty="0" smtClean="0">
                <a:latin typeface="AdvGTIMES-R"/>
              </a:rPr>
              <a:t> </a:t>
            </a:r>
            <a:r>
              <a:rPr lang="id-ID" dirty="0">
                <a:latin typeface="AdvGTIMES-R"/>
              </a:rPr>
              <a:t>pada Tabel 3.4. Seperti yang terlihat, skenario 2 </a:t>
            </a:r>
            <a:r>
              <a:rPr lang="id-ID" dirty="0" smtClean="0">
                <a:latin typeface="AdvGTIMES-R"/>
              </a:rPr>
              <a:t>adalah</a:t>
            </a:r>
            <a:r>
              <a:rPr lang="en-ID" dirty="0" smtClean="0">
                <a:latin typeface="AdvGTIMES-R"/>
              </a:rPr>
              <a:t> </a:t>
            </a:r>
            <a:r>
              <a:rPr lang="id-ID" dirty="0" smtClean="0">
                <a:latin typeface="AdvGTIMES-R"/>
              </a:rPr>
              <a:t>pilihan </a:t>
            </a:r>
            <a:r>
              <a:rPr lang="id-ID" dirty="0">
                <a:latin typeface="AdvGTIMES-R"/>
              </a:rPr>
              <a:t>terbaik dalam hal pertimbangan ekonomis.</a:t>
            </a:r>
            <a:endParaRPr lang="en-US" dirty="0">
              <a:latin typeface="AdvGTIMES-R"/>
            </a:endParaRPr>
          </a:p>
        </p:txBody>
      </p:sp>
      <p:pic>
        <p:nvPicPr>
          <p:cNvPr id="5" name="Picture 4"/>
          <p:cNvPicPr>
            <a:picLocks noChangeAspect="1"/>
          </p:cNvPicPr>
          <p:nvPr/>
        </p:nvPicPr>
        <p:blipFill>
          <a:blip r:embed="rId2"/>
          <a:stretch>
            <a:fillRect/>
          </a:stretch>
        </p:blipFill>
        <p:spPr>
          <a:xfrm>
            <a:off x="1213828" y="1438068"/>
            <a:ext cx="7460938" cy="2411556"/>
          </a:xfrm>
          <a:prstGeom prst="rect">
            <a:avLst/>
          </a:prstGeom>
        </p:spPr>
      </p:pic>
    </p:spTree>
    <p:extLst>
      <p:ext uri="{BB962C8B-B14F-4D97-AF65-F5344CB8AC3E}">
        <p14:creationId xmlns:p14="http://schemas.microsoft.com/office/powerpoint/2010/main" val="162781899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DCB8B-C87E-46BF-95E7-CC0ECED44702}" type="datetime9">
              <a:rPr lang="en-US" smtClean="0"/>
              <a:t>10/18/2017 1:14:56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91</a:t>
            </a:fld>
            <a:endParaRPr lang="en-US"/>
          </a:p>
        </p:txBody>
      </p:sp>
      <p:sp>
        <p:nvSpPr>
          <p:cNvPr id="4" name="Rectangle 3"/>
          <p:cNvSpPr/>
          <p:nvPr/>
        </p:nvSpPr>
        <p:spPr>
          <a:xfrm>
            <a:off x="291084" y="231720"/>
            <a:ext cx="4953000" cy="769441"/>
          </a:xfrm>
          <a:prstGeom prst="rect">
            <a:avLst/>
          </a:prstGeom>
        </p:spPr>
        <p:txBody>
          <a:bodyPr>
            <a:spAutoFit/>
          </a:bodyPr>
          <a:lstStyle/>
          <a:p>
            <a:r>
              <a:rPr lang="en-US" sz="2400" b="1" dirty="0">
                <a:latin typeface="AdvGTIMES-B"/>
              </a:rPr>
              <a:t>Chapter 4</a:t>
            </a:r>
          </a:p>
          <a:p>
            <a:r>
              <a:rPr lang="id-ID" sz="2000" b="1" dirty="0">
                <a:latin typeface="AdvGTIMES-R"/>
              </a:rPr>
              <a:t>Peramalan beban</a:t>
            </a:r>
            <a:endParaRPr lang="en-US" sz="2000" b="1" dirty="0">
              <a:latin typeface="AdvGTIMES-R"/>
            </a:endParaRPr>
          </a:p>
        </p:txBody>
      </p:sp>
      <p:sp>
        <p:nvSpPr>
          <p:cNvPr id="5" name="Rectangle 4"/>
          <p:cNvSpPr/>
          <p:nvPr/>
        </p:nvSpPr>
        <p:spPr>
          <a:xfrm>
            <a:off x="708660" y="1502688"/>
            <a:ext cx="8627364" cy="3139321"/>
          </a:xfrm>
          <a:prstGeom prst="rect">
            <a:avLst/>
          </a:prstGeom>
        </p:spPr>
        <p:txBody>
          <a:bodyPr wrap="square">
            <a:spAutoFit/>
          </a:bodyPr>
          <a:lstStyle/>
          <a:p>
            <a:r>
              <a:rPr lang="id-ID" dirty="0">
                <a:latin typeface="AdvGTIMES-R"/>
              </a:rPr>
              <a:t>Dalam bab ini kita akan membahas peramalan beban, sebagai salah satu dasar danmungkin modul yang paling penting dari masalah perencanaan sistem tenaga. MeskipunBeberapa kata lain, seperti, permintaan dan konsumsi juga digunakan sebagai pengganti beban, kita menggunakan beban sebagai istilah yang paling umum. Istilah yang sebenarnya adalah beban listrik; Namun, listrik dihilangkan di sini dan diasumsikan jelas. Sudah dipahami dengan baik bahwa energi (MWh, kWh) dan daya (MW, kW) adalah dua parameter dasar dari sebuah beban. Dengan beban, kita maksudkan daya. Namun, jika energi diperlukan dalam analisis kami, kami akan menggunakan permintaan energi atau hanya energi, untuk merujuknya.Tentunya jika bentuk beban diketahui, energi bisa dihitung dari integralnya.</a:t>
            </a:r>
            <a:endParaRPr lang="en-US" dirty="0">
              <a:solidFill>
                <a:srgbClr val="000000"/>
              </a:solidFill>
              <a:latin typeface="AdvGTIMES-R"/>
            </a:endParaRPr>
          </a:p>
        </p:txBody>
      </p:sp>
      <p:sp>
        <p:nvSpPr>
          <p:cNvPr id="6" name="Rectangle 5"/>
          <p:cNvSpPr/>
          <p:nvPr/>
        </p:nvSpPr>
        <p:spPr>
          <a:xfrm>
            <a:off x="291084" y="1133356"/>
            <a:ext cx="2223686" cy="400110"/>
          </a:xfrm>
          <a:prstGeom prst="rect">
            <a:avLst/>
          </a:prstGeom>
        </p:spPr>
        <p:txBody>
          <a:bodyPr wrap="none">
            <a:spAutoFit/>
          </a:bodyPr>
          <a:lstStyle/>
          <a:p>
            <a:r>
              <a:rPr lang="id-ID" sz="2000" b="1" dirty="0">
                <a:latin typeface="AdvGTIMES-R"/>
              </a:rPr>
              <a:t>4.1 Pendahuluan</a:t>
            </a:r>
            <a:endParaRPr lang="en-US" b="1" dirty="0">
              <a:latin typeface="AdvGTIMES-R"/>
            </a:endParaRPr>
          </a:p>
        </p:txBody>
      </p:sp>
      <p:sp>
        <p:nvSpPr>
          <p:cNvPr id="7" name="Rectangle 6"/>
          <p:cNvSpPr/>
          <p:nvPr/>
        </p:nvSpPr>
        <p:spPr>
          <a:xfrm>
            <a:off x="708660" y="4642009"/>
            <a:ext cx="8837676" cy="1200329"/>
          </a:xfrm>
          <a:prstGeom prst="rect">
            <a:avLst/>
          </a:prstGeom>
        </p:spPr>
        <p:txBody>
          <a:bodyPr wrap="square">
            <a:spAutoFit/>
          </a:bodyPr>
          <a:lstStyle/>
          <a:p>
            <a:r>
              <a:rPr lang="id-ID" dirty="0">
                <a:latin typeface="AdvGTIMES-R"/>
              </a:rPr>
              <a:t>Peramalan mengacu pada prediksi perilaku beban untuk masa depan. Didalam bab ini, kita membahas masalah peramalan beban dari berbagai sudut pandang. Karakteristik beban ditangani di Sect. 4.2. Parameter pengendali beban dijelaskan dalam Sect. 4.3.</a:t>
            </a:r>
            <a:endParaRPr lang="en-US" dirty="0">
              <a:latin typeface="AdvGTIMES-R"/>
            </a:endParaRPr>
          </a:p>
        </p:txBody>
      </p:sp>
    </p:spTree>
    <p:extLst>
      <p:ext uri="{BB962C8B-B14F-4D97-AF65-F5344CB8AC3E}">
        <p14:creationId xmlns:p14="http://schemas.microsoft.com/office/powerpoint/2010/main" val="149900771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565995-EDFF-4886-AA8A-B93E65CD89DD}" type="datetime9">
              <a:rPr lang="en-US" smtClean="0"/>
              <a:t>10/18/2017 1:14:56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92</a:t>
            </a:fld>
            <a:endParaRPr lang="en-US"/>
          </a:p>
        </p:txBody>
      </p:sp>
      <p:sp>
        <p:nvSpPr>
          <p:cNvPr id="4" name="Rectangle 3"/>
          <p:cNvSpPr/>
          <p:nvPr/>
        </p:nvSpPr>
        <p:spPr>
          <a:xfrm>
            <a:off x="513336" y="441788"/>
            <a:ext cx="8850120" cy="1754326"/>
          </a:xfrm>
          <a:prstGeom prst="rect">
            <a:avLst/>
          </a:prstGeom>
        </p:spPr>
        <p:txBody>
          <a:bodyPr wrap="square">
            <a:spAutoFit/>
          </a:bodyPr>
          <a:lstStyle/>
          <a:p>
            <a:r>
              <a:rPr lang="id-ID" dirty="0">
                <a:latin typeface="AdvGTIMES-R"/>
              </a:rPr>
              <a:t>Di sini, kita membahas peramalan beban dari berbagai kerangka waktu, termasuk Peramalan Beban Jangka Pendek (Short-Term Load Forecasting / STLF), Peramalan Beban Mid-Term (MTLF) dan Peramalan Beban Jangka Panjang (LTLF). Sebagai perhatian utama buku ini, metode LTLF dibahas di Sect. 4.5. Namun, sebelumnya, Sect. 4.4 dikhususkan untuk topik penting yang diminati LTLF, yaitu peramalan beban spasial. Beberapa contoh numerik diberikan di Sect. 4.6.</a:t>
            </a:r>
            <a:endParaRPr lang="en-US" dirty="0">
              <a:latin typeface="AdvGTIMES-R"/>
            </a:endParaRPr>
          </a:p>
        </p:txBody>
      </p:sp>
      <p:sp>
        <p:nvSpPr>
          <p:cNvPr id="5" name="Rectangle 4"/>
          <p:cNvSpPr/>
          <p:nvPr/>
        </p:nvSpPr>
        <p:spPr>
          <a:xfrm>
            <a:off x="114585" y="2302502"/>
            <a:ext cx="3147015" cy="400110"/>
          </a:xfrm>
          <a:prstGeom prst="rect">
            <a:avLst/>
          </a:prstGeom>
        </p:spPr>
        <p:txBody>
          <a:bodyPr wrap="none">
            <a:spAutoFit/>
          </a:bodyPr>
          <a:lstStyle/>
          <a:p>
            <a:r>
              <a:rPr lang="en-US" sz="2000" b="1" dirty="0">
                <a:latin typeface="AdvGTIMES-B"/>
              </a:rPr>
              <a:t>4.2 Load Characteristics</a:t>
            </a:r>
            <a:endParaRPr lang="en-US" sz="2000" b="1" dirty="0"/>
          </a:p>
        </p:txBody>
      </p:sp>
      <p:sp>
        <p:nvSpPr>
          <p:cNvPr id="6" name="Rectangle 5"/>
          <p:cNvSpPr/>
          <p:nvPr/>
        </p:nvSpPr>
        <p:spPr>
          <a:xfrm>
            <a:off x="513336" y="2697480"/>
            <a:ext cx="8740392" cy="1754326"/>
          </a:xfrm>
          <a:prstGeom prst="rect">
            <a:avLst/>
          </a:prstGeom>
        </p:spPr>
        <p:txBody>
          <a:bodyPr wrap="square">
            <a:spAutoFit/>
          </a:bodyPr>
          <a:lstStyle/>
          <a:p>
            <a:r>
              <a:rPr lang="id-ID" dirty="0">
                <a:latin typeface="AdvGTIMES-R"/>
              </a:rPr>
              <a:t>Mari kita mulai dari alat berdaya rendah seperti kulkas, menyalakan dan mematikan, tidak teratur. Pada saat bersamaan, ada peralatan lain di rumah, yang,entah bagaimana, dan sampai batas tertentu, memunculkan fluktuasi beban rumah itu. Sekarang, Apa yang terjadi pada fluktuasi beban dari gardu distribusi yang memberi masukan beberapa rumah. Namun, smoothing menjadi lebih jelas. Beban harian gardu induk distribusi mungkin terlihat seperti yang ditunjukkan pada Gambar 4.1.</a:t>
            </a:r>
            <a:endParaRPr lang="en-US" dirty="0">
              <a:latin typeface="AdvGTIMES-R"/>
            </a:endParaRPr>
          </a:p>
        </p:txBody>
      </p:sp>
      <p:sp>
        <p:nvSpPr>
          <p:cNvPr id="7" name="Rectangle 6"/>
          <p:cNvSpPr/>
          <p:nvPr/>
        </p:nvSpPr>
        <p:spPr>
          <a:xfrm>
            <a:off x="549276" y="4496204"/>
            <a:ext cx="8668512" cy="1200329"/>
          </a:xfrm>
          <a:prstGeom prst="rect">
            <a:avLst/>
          </a:prstGeom>
        </p:spPr>
        <p:txBody>
          <a:bodyPr wrap="square">
            <a:spAutoFit/>
          </a:bodyPr>
          <a:lstStyle/>
          <a:p>
            <a:r>
              <a:rPr lang="id-ID" dirty="0">
                <a:latin typeface="AdvGTIMES-R"/>
              </a:rPr>
              <a:t>Di sisi lain, gardu distribusi dipasok, melalui jaringan subtransmisi dan transmisi; dari gardu transmisi. Kurva beban harian gardu transmisi memiliki bentuk umum yang serupa dengan Gambar 4.1. Hal yang sama berlaku untuk keseluruhan jaringan yang terdiri dari beberapa gardu transmisi.</a:t>
            </a:r>
            <a:endParaRPr lang="en-US" dirty="0">
              <a:latin typeface="AdvGTIMES-R"/>
            </a:endParaRPr>
          </a:p>
        </p:txBody>
      </p:sp>
    </p:spTree>
    <p:extLst>
      <p:ext uri="{BB962C8B-B14F-4D97-AF65-F5344CB8AC3E}">
        <p14:creationId xmlns:p14="http://schemas.microsoft.com/office/powerpoint/2010/main" val="78759570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7B988-C8F6-4609-9F62-A4C3D7A4E934}" type="datetime9">
              <a:rPr lang="en-US" smtClean="0"/>
              <a:t>10/18/2017 1:14:56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93</a:t>
            </a:fld>
            <a:endParaRPr lang="en-US"/>
          </a:p>
        </p:txBody>
      </p:sp>
      <p:pic>
        <p:nvPicPr>
          <p:cNvPr id="4" name="Picture 3"/>
          <p:cNvPicPr>
            <a:picLocks noChangeAspect="1"/>
          </p:cNvPicPr>
          <p:nvPr/>
        </p:nvPicPr>
        <p:blipFill>
          <a:blip r:embed="rId2"/>
          <a:stretch>
            <a:fillRect/>
          </a:stretch>
        </p:blipFill>
        <p:spPr>
          <a:xfrm>
            <a:off x="585216" y="2060061"/>
            <a:ext cx="7057221" cy="3863326"/>
          </a:xfrm>
          <a:prstGeom prst="rect">
            <a:avLst/>
          </a:prstGeom>
        </p:spPr>
      </p:pic>
      <p:sp>
        <p:nvSpPr>
          <p:cNvPr id="5" name="Rectangle 4"/>
          <p:cNvSpPr/>
          <p:nvPr/>
        </p:nvSpPr>
        <p:spPr>
          <a:xfrm>
            <a:off x="585216" y="305735"/>
            <a:ext cx="8997696" cy="1754326"/>
          </a:xfrm>
          <a:prstGeom prst="rect">
            <a:avLst/>
          </a:prstGeom>
        </p:spPr>
        <p:txBody>
          <a:bodyPr wrap="square">
            <a:spAutoFit/>
          </a:bodyPr>
          <a:lstStyle/>
          <a:p>
            <a:r>
              <a:rPr lang="id-ID" dirty="0">
                <a:latin typeface="AdvGTIMES-R"/>
              </a:rPr>
              <a:t>Alih-alih berfokus pada tingkat yang sebenarnya, mari kita fokus pada bentuk beban</a:t>
            </a:r>
            <a:br>
              <a:rPr lang="id-ID" dirty="0">
                <a:latin typeface="AdvGTIMES-R"/>
              </a:rPr>
            </a:br>
            <a:r>
              <a:rPr lang="id-ID" dirty="0">
                <a:latin typeface="AdvGTIMES-R"/>
              </a:rPr>
              <a:t>Gambar 4.1. Misalkan kita akan mengetahui bentuk beban minggu lalu. Jelas</a:t>
            </a:r>
            <a:br>
              <a:rPr lang="id-ID" dirty="0">
                <a:latin typeface="AdvGTIMES-R"/>
              </a:rPr>
            </a:br>
            <a:r>
              <a:rPr lang="id-ID" dirty="0">
                <a:latin typeface="AdvGTIMES-R"/>
              </a:rPr>
              <a:t>kita harus mengumpulkan data menit demi menit yang dibutuhkan. Untuk </a:t>
            </a:r>
            <a:r>
              <a:rPr lang="id-ID" dirty="0" smtClean="0">
                <a:latin typeface="AdvGTIMES-R"/>
              </a:rPr>
              <a:t>menyederhanakan </a:t>
            </a:r>
            <a:r>
              <a:rPr lang="id-ID" dirty="0">
                <a:latin typeface="AdvGTIMES-R"/>
              </a:rPr>
              <a:t>tugas, mari </a:t>
            </a:r>
            <a:r>
              <a:rPr lang="id-ID" dirty="0" smtClean="0">
                <a:latin typeface="AdvGTIMES-R"/>
              </a:rPr>
              <a:t>kita</a:t>
            </a:r>
            <a:r>
              <a:rPr lang="en-ID" dirty="0" smtClean="0">
                <a:latin typeface="AdvGTIMES-R"/>
              </a:rPr>
              <a:t> </a:t>
            </a:r>
            <a:r>
              <a:rPr lang="id-ID" dirty="0" smtClean="0">
                <a:latin typeface="AdvGTIMES-R"/>
              </a:rPr>
              <a:t>Anggap </a:t>
            </a:r>
            <a:r>
              <a:rPr lang="id-ID" dirty="0">
                <a:latin typeface="AdvGTIMES-R"/>
              </a:rPr>
              <a:t>bahwa beban tidak bervariasi setiap jamnya. Dalam hal ini, bentuk bebannya </a:t>
            </a:r>
            <a:r>
              <a:rPr lang="id-ID" dirty="0" smtClean="0">
                <a:latin typeface="AdvGTIMES-R"/>
              </a:rPr>
              <a:t>mungkin</a:t>
            </a:r>
            <a:r>
              <a:rPr lang="en-ID" dirty="0" smtClean="0">
                <a:latin typeface="AdvGTIMES-R"/>
              </a:rPr>
              <a:t> </a:t>
            </a:r>
            <a:r>
              <a:rPr lang="id-ID" dirty="0" smtClean="0">
                <a:latin typeface="AdvGTIMES-R"/>
              </a:rPr>
              <a:t>ditarik </a:t>
            </a:r>
            <a:r>
              <a:rPr lang="id-ID" dirty="0">
                <a:latin typeface="AdvGTIMES-R"/>
              </a:rPr>
              <a:t>seperti ditunjukkan pada Gambar 4.2.</a:t>
            </a:r>
            <a:endParaRPr lang="en-US" dirty="0">
              <a:latin typeface="AdvGTIMES-R"/>
            </a:endParaRPr>
          </a:p>
        </p:txBody>
      </p:sp>
    </p:spTree>
    <p:extLst>
      <p:ext uri="{BB962C8B-B14F-4D97-AF65-F5344CB8AC3E}">
        <p14:creationId xmlns:p14="http://schemas.microsoft.com/office/powerpoint/2010/main" val="413023564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ECF466-6C04-4B20-A59C-CF84BDF22AFE}" type="datetime9">
              <a:rPr lang="en-US" smtClean="0"/>
              <a:t>10/18/2017 1:14:56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94</a:t>
            </a:fld>
            <a:endParaRPr lang="en-US"/>
          </a:p>
        </p:txBody>
      </p:sp>
      <p:sp>
        <p:nvSpPr>
          <p:cNvPr id="5" name="Rectangle 4"/>
          <p:cNvSpPr/>
          <p:nvPr/>
        </p:nvSpPr>
        <p:spPr>
          <a:xfrm>
            <a:off x="695617" y="3940078"/>
            <a:ext cx="8677656" cy="1754326"/>
          </a:xfrm>
          <a:prstGeom prst="rect">
            <a:avLst/>
          </a:prstGeom>
        </p:spPr>
        <p:txBody>
          <a:bodyPr wrap="square">
            <a:spAutoFit/>
          </a:bodyPr>
          <a:lstStyle/>
          <a:p>
            <a:r>
              <a:rPr lang="id-ID" dirty="0">
                <a:latin typeface="AdvGTIMES-R"/>
              </a:rPr>
              <a:t>Jelas bahwa bentuk beban hari kerja berbeda secara signifikan dari hari akhir pekan. Apalagi, bahkan bentuk beban hari kerja mungkin berbeda karena, katakanlah, kondisi cuaca. Mari kita sekarang, melangkah lebih jauh ke arah bentuk beban </a:t>
            </a:r>
            <a:r>
              <a:rPr lang="id-ID" dirty="0" smtClean="0">
                <a:latin typeface="AdvGTIMES-R"/>
              </a:rPr>
              <a:t>tahun</a:t>
            </a:r>
            <a:r>
              <a:rPr lang="en-ID" dirty="0" smtClean="0">
                <a:latin typeface="AdvGTIMES-R"/>
              </a:rPr>
              <a:t>an</a:t>
            </a:r>
            <a:r>
              <a:rPr lang="id-ID" dirty="0" smtClean="0">
                <a:latin typeface="AdvGTIMES-R"/>
              </a:rPr>
              <a:t> </a:t>
            </a:r>
            <a:r>
              <a:rPr lang="id-ID" dirty="0">
                <a:latin typeface="AdvGTIMES-R"/>
              </a:rPr>
              <a:t>lalu. Jika waktu yang digunakan masih 1 jam, 365 x 24 = 8760 data yang dibutuhkan. Hal ini terbukti bahwa tugas tersebut dapat diselesaikan selama setahun atau bahkan dalam 10 tahun terakhir atau lebih.</a:t>
            </a:r>
            <a:endParaRPr lang="en-US" dirty="0">
              <a:latin typeface="AdvGTIMES-R"/>
            </a:endParaRPr>
          </a:p>
        </p:txBody>
      </p:sp>
      <p:pic>
        <p:nvPicPr>
          <p:cNvPr id="6" name="Picture 5"/>
          <p:cNvPicPr>
            <a:picLocks noChangeAspect="1"/>
          </p:cNvPicPr>
          <p:nvPr/>
        </p:nvPicPr>
        <p:blipFill>
          <a:blip r:embed="rId2"/>
          <a:stretch>
            <a:fillRect/>
          </a:stretch>
        </p:blipFill>
        <p:spPr>
          <a:xfrm>
            <a:off x="695617" y="433699"/>
            <a:ext cx="6747599" cy="3351917"/>
          </a:xfrm>
          <a:prstGeom prst="rect">
            <a:avLst/>
          </a:prstGeom>
        </p:spPr>
      </p:pic>
    </p:spTree>
    <p:extLst>
      <p:ext uri="{BB962C8B-B14F-4D97-AF65-F5344CB8AC3E}">
        <p14:creationId xmlns:p14="http://schemas.microsoft.com/office/powerpoint/2010/main" val="293625506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005C9A-F625-4201-8CFE-8035680ECDC7}" type="datetime9">
              <a:rPr lang="en-US" smtClean="0"/>
              <a:t>10/18/2017 1:14:56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95</a:t>
            </a:fld>
            <a:endParaRPr lang="en-US"/>
          </a:p>
        </p:txBody>
      </p:sp>
      <p:sp>
        <p:nvSpPr>
          <p:cNvPr id="4" name="Rectangle 3"/>
          <p:cNvSpPr/>
          <p:nvPr/>
        </p:nvSpPr>
        <p:spPr>
          <a:xfrm>
            <a:off x="632208" y="3813905"/>
            <a:ext cx="8531352" cy="1754326"/>
          </a:xfrm>
          <a:prstGeom prst="rect">
            <a:avLst/>
          </a:prstGeom>
        </p:spPr>
        <p:txBody>
          <a:bodyPr wrap="square">
            <a:spAutoFit/>
          </a:bodyPr>
          <a:lstStyle/>
          <a:p>
            <a:r>
              <a:rPr lang="id-ID" dirty="0">
                <a:latin typeface="AdvGTIMES-R"/>
              </a:rPr>
              <a:t>Namun, kita akan lihat di buku ini yang sering kita butuhkan kurang rinci, tapi seakurat mungkin, bentuk bebannya. Misalnya, kita mungkin ingin mengetahui variasi beban puncak harian pada musim panas mendatang. Dengan kata lain, hanya 90 data yang dibutuhkan. Kurva beban musiman seperti ditunjukkan pada Gambar 4.3. Kami tidak berasumsi bahwa beban itu rata setiap harinya. Sebagai gantinya, kita hanya fokus pada nilai puncak.</a:t>
            </a:r>
            <a:endParaRPr lang="en-US" dirty="0">
              <a:latin typeface="AdvGTIMES-R"/>
            </a:endParaRPr>
          </a:p>
        </p:txBody>
      </p:sp>
      <p:sp>
        <p:nvSpPr>
          <p:cNvPr id="5" name="Rectangle 4"/>
          <p:cNvSpPr/>
          <p:nvPr/>
        </p:nvSpPr>
        <p:spPr>
          <a:xfrm>
            <a:off x="632208" y="267176"/>
            <a:ext cx="8670036" cy="923330"/>
          </a:xfrm>
          <a:prstGeom prst="rect">
            <a:avLst/>
          </a:prstGeom>
        </p:spPr>
        <p:txBody>
          <a:bodyPr wrap="square">
            <a:spAutoFit/>
          </a:bodyPr>
          <a:lstStyle/>
          <a:p>
            <a:r>
              <a:rPr lang="id-ID" dirty="0">
                <a:latin typeface="AdvGTIMES-R"/>
              </a:rPr>
              <a:t>Bentuk beban ini dapat digunakan untuk perhitungan kebutuhan energi secara rinci. Namun, mereka kurang digunakan dalam studi perencanaan, seperti yang akan kita lihat di buku ini.</a:t>
            </a:r>
            <a:endParaRPr lang="en-US" dirty="0">
              <a:latin typeface="AdvGTIMES-R"/>
            </a:endParaRPr>
          </a:p>
        </p:txBody>
      </p:sp>
      <p:sp>
        <p:nvSpPr>
          <p:cNvPr id="7" name="Rectangle 6"/>
          <p:cNvSpPr/>
          <p:nvPr/>
        </p:nvSpPr>
        <p:spPr>
          <a:xfrm>
            <a:off x="632208" y="1254660"/>
            <a:ext cx="8411208" cy="2585323"/>
          </a:xfrm>
          <a:prstGeom prst="rect">
            <a:avLst/>
          </a:prstGeom>
        </p:spPr>
        <p:txBody>
          <a:bodyPr wrap="square">
            <a:spAutoFit/>
          </a:bodyPr>
          <a:lstStyle/>
          <a:p>
            <a:r>
              <a:rPr lang="id-ID" dirty="0">
                <a:latin typeface="AdvGTIMES-R"/>
              </a:rPr>
              <a:t>Mari kita, sekarang, fokus pada masa depan, tanpa data yang tersedia. Kita akan</a:t>
            </a:r>
            <a:br>
              <a:rPr lang="id-ID" dirty="0">
                <a:latin typeface="AdvGTIMES-R"/>
              </a:rPr>
            </a:br>
            <a:r>
              <a:rPr lang="id-ID" dirty="0">
                <a:latin typeface="AdvGTIMES-R"/>
              </a:rPr>
              <a:t>ramalkan beban jam kerja setiap hari (atau mingguan) dari test case kami. Kurva beban ini digunakan oleh operator sistem untuk menentukan tindakan yang diperlukan. Di sisi lain, jika untuk mengevaluasi kekurangan generasi, bentuk beban pada musim panas mendatang akan diperkirakan, apakah benar-benar mungkin untuk melakukannya? Dengan kata lain, adalah mungkin untuk memprediksi, jam demi jam beban selama beberapa bulan dari sekarang? Pada dasarnya jika kita harus meramalkan beban jam per jam, kita harus menerima ketidakpastian yang terjadi.</a:t>
            </a:r>
            <a:endParaRPr lang="en-US" dirty="0">
              <a:latin typeface="AdvGTIMES-R"/>
            </a:endParaRPr>
          </a:p>
        </p:txBody>
      </p:sp>
    </p:spTree>
    <p:extLst>
      <p:ext uri="{BB962C8B-B14F-4D97-AF65-F5344CB8AC3E}">
        <p14:creationId xmlns:p14="http://schemas.microsoft.com/office/powerpoint/2010/main" val="286408541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6459C5-23FE-4D3A-97D6-D28878CDC19F}" type="datetime9">
              <a:rPr lang="en-US" smtClean="0"/>
              <a:t>10/18/2017 1:14:56 PM</a:t>
            </a:fld>
            <a:endParaRPr lang="en-US"/>
          </a:p>
        </p:txBody>
      </p:sp>
      <p:sp>
        <p:nvSpPr>
          <p:cNvPr id="3" name="Slide Number Placeholder 2"/>
          <p:cNvSpPr>
            <a:spLocks noGrp="1"/>
          </p:cNvSpPr>
          <p:nvPr>
            <p:ph type="sldNum" sz="quarter" idx="12"/>
          </p:nvPr>
        </p:nvSpPr>
        <p:spPr/>
        <p:txBody>
          <a:bodyPr/>
          <a:lstStyle/>
          <a:p>
            <a:fld id="{C7448EEC-1D14-4DD9-B8EB-772171F61A1D}" type="slidenum">
              <a:rPr lang="en-US" smtClean="0"/>
              <a:t>96</a:t>
            </a:fld>
            <a:endParaRPr lang="en-US"/>
          </a:p>
        </p:txBody>
      </p:sp>
      <p:pic>
        <p:nvPicPr>
          <p:cNvPr id="4" name="Picture 3"/>
          <p:cNvPicPr>
            <a:picLocks noChangeAspect="1"/>
          </p:cNvPicPr>
          <p:nvPr/>
        </p:nvPicPr>
        <p:blipFill>
          <a:blip r:embed="rId2"/>
          <a:stretch>
            <a:fillRect/>
          </a:stretch>
        </p:blipFill>
        <p:spPr>
          <a:xfrm>
            <a:off x="457873" y="321087"/>
            <a:ext cx="7259663" cy="4169989"/>
          </a:xfrm>
          <a:prstGeom prst="rect">
            <a:avLst/>
          </a:prstGeom>
        </p:spPr>
      </p:pic>
      <p:sp>
        <p:nvSpPr>
          <p:cNvPr id="5" name="Rectangle 4"/>
          <p:cNvSpPr/>
          <p:nvPr/>
        </p:nvSpPr>
        <p:spPr>
          <a:xfrm>
            <a:off x="457873" y="4587012"/>
            <a:ext cx="9051887" cy="1477328"/>
          </a:xfrm>
          <a:prstGeom prst="rect">
            <a:avLst/>
          </a:prstGeom>
        </p:spPr>
        <p:txBody>
          <a:bodyPr wrap="square">
            <a:spAutoFit/>
          </a:bodyPr>
          <a:lstStyle/>
          <a:p>
            <a:r>
              <a:rPr lang="id-ID" dirty="0">
                <a:latin typeface="AdvGTIMES-R"/>
              </a:rPr>
              <a:t>Jika untuk keperluan perencanaan, kita akan memprediksi variasi beban untuk yang </a:t>
            </a:r>
            <a:r>
              <a:rPr lang="id-ID" dirty="0" smtClean="0">
                <a:latin typeface="AdvGTIMES-R"/>
              </a:rPr>
              <a:t>berikutnya</a:t>
            </a:r>
            <a:r>
              <a:rPr lang="en-ID" dirty="0" smtClean="0">
                <a:latin typeface="AdvGTIMES-R"/>
              </a:rPr>
              <a:t> </a:t>
            </a:r>
            <a:r>
              <a:rPr lang="id-ID" dirty="0" smtClean="0">
                <a:latin typeface="AdvGTIMES-R"/>
              </a:rPr>
              <a:t>beberapa </a:t>
            </a:r>
            <a:r>
              <a:rPr lang="id-ID" dirty="0">
                <a:latin typeface="AdvGTIMES-R"/>
              </a:rPr>
              <a:t>tahun (katakanlah 10 tahun atau lebih), kita tidak mengganggu variasi harian</a:t>
            </a:r>
            <a:r>
              <a:rPr lang="id-ID" dirty="0" smtClean="0">
                <a:latin typeface="AdvGTIMES-R"/>
              </a:rPr>
              <a:t>.</a:t>
            </a:r>
            <a:r>
              <a:rPr lang="en-ID" dirty="0" smtClean="0">
                <a:latin typeface="AdvGTIMES-R"/>
              </a:rPr>
              <a:t> </a:t>
            </a:r>
            <a:r>
              <a:rPr lang="id-ID" dirty="0" smtClean="0">
                <a:latin typeface="AdvGTIMES-R"/>
              </a:rPr>
              <a:t>Sebaliknya </a:t>
            </a:r>
            <a:r>
              <a:rPr lang="id-ID" dirty="0">
                <a:latin typeface="AdvGTIMES-R"/>
              </a:rPr>
              <a:t>kita mungkin harus memprediksi, katakanlah, musim panas dan puncak musim dingin, </a:t>
            </a:r>
            <a:r>
              <a:rPr lang="id-ID" dirty="0" smtClean="0">
                <a:latin typeface="AdvGTIMES-R"/>
              </a:rPr>
              <a:t>dari</a:t>
            </a:r>
            <a:r>
              <a:rPr lang="en-ID" dirty="0" smtClean="0">
                <a:latin typeface="AdvGTIMES-R"/>
              </a:rPr>
              <a:t> </a:t>
            </a:r>
            <a:r>
              <a:rPr lang="id-ID" dirty="0" smtClean="0">
                <a:latin typeface="AdvGTIMES-R"/>
              </a:rPr>
              <a:t>tahun </a:t>
            </a:r>
            <a:r>
              <a:rPr lang="id-ID" dirty="0">
                <a:latin typeface="AdvGTIMES-R"/>
              </a:rPr>
              <a:t>yang akan datang Artinya untuk prediksi 10 tahun, hanya 20 data yang dibutuhkan.</a:t>
            </a:r>
            <a:endParaRPr lang="en-US" dirty="0">
              <a:latin typeface="AdvGTIMES-R"/>
            </a:endParaRPr>
          </a:p>
        </p:txBody>
      </p:sp>
    </p:spTree>
    <p:extLst>
      <p:ext uri="{BB962C8B-B14F-4D97-AF65-F5344CB8AC3E}">
        <p14:creationId xmlns:p14="http://schemas.microsoft.com/office/powerpoint/2010/main" val="317695949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1:14:56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97</a:t>
            </a:fld>
            <a:endParaRPr lang="en-US"/>
          </a:p>
        </p:txBody>
      </p:sp>
      <p:sp>
        <p:nvSpPr>
          <p:cNvPr id="6" name="Rectangle 2"/>
          <p:cNvSpPr>
            <a:spLocks noChangeArrowheads="1"/>
          </p:cNvSpPr>
          <p:nvPr/>
        </p:nvSpPr>
        <p:spPr bwMode="auto">
          <a:xfrm>
            <a:off x="304800" y="284073"/>
            <a:ext cx="275107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2000" b="1" dirty="0">
                <a:latin typeface="AdvGTIMES-R"/>
              </a:rPr>
              <a:t>BASIC DEFINITIONS</a:t>
            </a:r>
            <a:r>
              <a:rPr lang="en-US" altLang="en-US" sz="2000" dirty="0">
                <a:latin typeface="AdvGTIMES-R"/>
              </a:rPr>
              <a:t> </a:t>
            </a:r>
          </a:p>
        </p:txBody>
      </p:sp>
      <p:sp>
        <p:nvSpPr>
          <p:cNvPr id="8" name="Rectangle 4"/>
          <p:cNvSpPr>
            <a:spLocks noChangeArrowheads="1"/>
          </p:cNvSpPr>
          <p:nvPr/>
        </p:nvSpPr>
        <p:spPr bwMode="auto">
          <a:xfrm>
            <a:off x="498985" y="810863"/>
            <a:ext cx="86645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b="1" dirty="0" smtClean="0">
                <a:latin typeface="AdvGTIMES-R"/>
              </a:rPr>
              <a:t>Demand </a:t>
            </a:r>
            <a:r>
              <a:rPr lang="id-ID" dirty="0">
                <a:latin typeface="AdvGTIMES-R"/>
              </a:rPr>
              <a:t>"Permintaan pemasangan atau sistem adalah beban di terminal penerima rata-rata selama interval waktu tertentu" [1]</a:t>
            </a:r>
            <a:endParaRPr lang="en-US" altLang="en-US" dirty="0">
              <a:latin typeface="AdvGTIMES-R"/>
            </a:endParaRPr>
          </a:p>
        </p:txBody>
      </p:sp>
      <p:sp>
        <p:nvSpPr>
          <p:cNvPr id="9" name="Rectangle 5"/>
          <p:cNvSpPr>
            <a:spLocks noChangeArrowheads="1"/>
          </p:cNvSpPr>
          <p:nvPr/>
        </p:nvSpPr>
        <p:spPr bwMode="auto">
          <a:xfrm>
            <a:off x="498984" y="1550878"/>
            <a:ext cx="86645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id-ID" dirty="0">
                <a:latin typeface="AdvGTIMES-R"/>
              </a:rPr>
              <a:t>Di sini, beban bisa diberikan dalam kilowatt, kilovars, kilovoltamperes, kiloampere, atau ampere.</a:t>
            </a:r>
            <a:endParaRPr lang="en-US" altLang="en-US" dirty="0">
              <a:latin typeface="AdvGTIMES-R"/>
            </a:endParaRPr>
          </a:p>
        </p:txBody>
      </p:sp>
      <p:sp>
        <p:nvSpPr>
          <p:cNvPr id="10" name="Rectangle 6"/>
          <p:cNvSpPr>
            <a:spLocks noChangeArrowheads="1"/>
          </p:cNvSpPr>
          <p:nvPr/>
        </p:nvSpPr>
        <p:spPr bwMode="auto">
          <a:xfrm>
            <a:off x="498985" y="2177533"/>
            <a:ext cx="67120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b="1" dirty="0">
                <a:latin typeface="AdvGTIMES-R"/>
              </a:rPr>
              <a:t>Demand </a:t>
            </a:r>
            <a:r>
              <a:rPr lang="en-US" altLang="en-US" b="1" dirty="0" smtClean="0">
                <a:latin typeface="AdvGTIMES-R"/>
              </a:rPr>
              <a:t>interval</a:t>
            </a:r>
            <a:r>
              <a:rPr lang="en-US" altLang="en-US" dirty="0" smtClean="0">
                <a:latin typeface="AdvGTIMES-R"/>
              </a:rPr>
              <a:t>, </a:t>
            </a:r>
            <a:r>
              <a:rPr lang="id-ID" dirty="0" smtClean="0">
                <a:latin typeface="AdvGTIMES-R"/>
              </a:rPr>
              <a:t>adalah </a:t>
            </a:r>
            <a:r>
              <a:rPr lang="id-ID" dirty="0">
                <a:latin typeface="AdvGTIMES-R"/>
              </a:rPr>
              <a:t>periode di mana beban dirata-ratakan</a:t>
            </a:r>
            <a:endParaRPr lang="en-US" altLang="en-US" dirty="0">
              <a:latin typeface="AdvGTIMES-R"/>
            </a:endParaRPr>
          </a:p>
        </p:txBody>
      </p:sp>
      <p:sp>
        <p:nvSpPr>
          <p:cNvPr id="11" name="Rectangle 7"/>
          <p:cNvSpPr>
            <a:spLocks noChangeArrowheads="1"/>
          </p:cNvSpPr>
          <p:nvPr/>
        </p:nvSpPr>
        <p:spPr bwMode="auto">
          <a:xfrm>
            <a:off x="498985" y="2500076"/>
            <a:ext cx="89979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dirty="0">
                <a:latin typeface="AdvGTIMES-R"/>
              </a:rPr>
              <a:t>Periode Δt yang dipilih ini mungkin 15 menit, 30 menit, 1 jam, atau lebih lama lagi. Tentu saja, mungkin ada situasi di mana tuntutan 15 dan 30 menit itu identik.</a:t>
            </a:r>
            <a:endParaRPr lang="en-US" altLang="en-US" dirty="0">
              <a:latin typeface="AdvGTIMES-R"/>
            </a:endParaRPr>
          </a:p>
        </p:txBody>
      </p:sp>
      <p:sp>
        <p:nvSpPr>
          <p:cNvPr id="12" name="Rectangle 11"/>
          <p:cNvSpPr>
            <a:spLocks noChangeArrowheads="1"/>
          </p:cNvSpPr>
          <p:nvPr/>
        </p:nvSpPr>
        <p:spPr bwMode="auto">
          <a:xfrm>
            <a:off x="528637" y="3173520"/>
            <a:ext cx="898656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id-ID" dirty="0">
                <a:latin typeface="AdvGTIMES-R"/>
              </a:rPr>
              <a:t>Pernyataan demand harus mengungkapkan interval permintaan yang digunakan untuk mengukurnya</a:t>
            </a:r>
            <a:endParaRPr lang="en-US" altLang="en-US" dirty="0">
              <a:latin typeface="AdvGTIMES-R"/>
            </a:endParaRPr>
          </a:p>
        </p:txBody>
      </p:sp>
      <p:sp>
        <p:nvSpPr>
          <p:cNvPr id="13" name="Rectangle 12"/>
          <p:cNvSpPr>
            <a:spLocks noChangeArrowheads="1"/>
          </p:cNvSpPr>
          <p:nvPr/>
        </p:nvSpPr>
        <p:spPr bwMode="auto">
          <a:xfrm>
            <a:off x="498984" y="3879537"/>
            <a:ext cx="81629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d-ID" dirty="0">
                <a:latin typeface="AdvGTIMES-R"/>
              </a:rPr>
              <a:t>Gambar 2.1 menunjukkan kurva variasi demand harian, atau kurva beban, sebagai fungsi interval demand.</a:t>
            </a:r>
            <a:endParaRPr lang="en-US" altLang="en-US" dirty="0">
              <a:latin typeface="AdvGTIMES-R"/>
            </a:endParaRPr>
          </a:p>
        </p:txBody>
      </p:sp>
      <p:sp>
        <p:nvSpPr>
          <p:cNvPr id="14" name="Rectangle 15"/>
          <p:cNvSpPr>
            <a:spLocks noChangeArrowheads="1"/>
          </p:cNvSpPr>
          <p:nvPr/>
        </p:nvSpPr>
        <p:spPr bwMode="auto">
          <a:xfrm>
            <a:off x="528637" y="4699996"/>
            <a:ext cx="8763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dirty="0" smtClean="0">
                <a:latin typeface="AdvGTIMES-R"/>
              </a:rPr>
              <a:t>Beban </a:t>
            </a:r>
            <a:r>
              <a:rPr lang="id-ID" dirty="0">
                <a:latin typeface="AdvGTIMES-R"/>
              </a:rPr>
              <a:t>jam-ke-jam pada sistem berubah dalam rentang yang luas. Misalnya, beban puncak siang hari biasanya melipatgandakan beban minimum pada malam hari. Biasanya, beban puncak tahunan adalah, karena variasi musiman, sekitar tiga kali minimum tahunan.</a:t>
            </a:r>
            <a:endParaRPr lang="en-US" altLang="en-US" dirty="0">
              <a:latin typeface="AdvGTIMES-R"/>
            </a:endParaRPr>
          </a:p>
        </p:txBody>
      </p:sp>
    </p:spTree>
    <p:extLst>
      <p:ext uri="{BB962C8B-B14F-4D97-AF65-F5344CB8AC3E}">
        <p14:creationId xmlns:p14="http://schemas.microsoft.com/office/powerpoint/2010/main" val="58372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ppt_x</p:attrName>
                                        </p:attrNameLst>
                                      </p:cBhvr>
                                      <p:tavLst>
                                        <p:tav tm="0">
                                          <p:val>
                                            <p:strVal val="#ppt_x-.2"/>
                                          </p:val>
                                        </p:tav>
                                        <p:tav tm="100000">
                                          <p:val>
                                            <p:strVal val="#ppt_x"/>
                                          </p:val>
                                        </p:tav>
                                      </p:tavLst>
                                    </p:anim>
                                    <p:anim calcmode="lin" valueType="num">
                                      <p:cBhvr>
                                        <p:cTn id="22"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ppt_x</p:attrName>
                                        </p:attrNameLst>
                                      </p:cBhvr>
                                      <p:tavLst>
                                        <p:tav tm="0">
                                          <p:val>
                                            <p:strVal val="#ppt_x-.2"/>
                                          </p:val>
                                        </p:tav>
                                        <p:tav tm="100000">
                                          <p:val>
                                            <p:strVal val="#ppt_x"/>
                                          </p:val>
                                        </p:tav>
                                      </p:tavLst>
                                    </p:anim>
                                    <p:anim calcmode="lin" valueType="num">
                                      <p:cBhvr>
                                        <p:cTn id="29"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ppt_x</p:attrName>
                                        </p:attrNameLst>
                                      </p:cBhvr>
                                      <p:tavLst>
                                        <p:tav tm="0">
                                          <p:val>
                                            <p:strVal val="#ppt_x-.2"/>
                                          </p:val>
                                        </p:tav>
                                        <p:tav tm="100000">
                                          <p:val>
                                            <p:strVal val="#ppt_x"/>
                                          </p:val>
                                        </p:tav>
                                      </p:tavLst>
                                    </p:anim>
                                    <p:anim calcmode="lin" valueType="num">
                                      <p:cBhvr>
                                        <p:cTn id="36"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1000" fill="hold"/>
                                        <p:tgtEl>
                                          <p:spTgt spid="12"/>
                                        </p:tgtEl>
                                        <p:attrNameLst>
                                          <p:attrName>ppt_x</p:attrName>
                                        </p:attrNameLst>
                                      </p:cBhvr>
                                      <p:tavLst>
                                        <p:tav tm="0">
                                          <p:val>
                                            <p:strVal val="#ppt_x-.2"/>
                                          </p:val>
                                        </p:tav>
                                        <p:tav tm="100000">
                                          <p:val>
                                            <p:strVal val="#ppt_x"/>
                                          </p:val>
                                        </p:tav>
                                      </p:tavLst>
                                    </p:anim>
                                    <p:anim calcmode="lin" valueType="num">
                                      <p:cBhvr>
                                        <p:cTn id="43"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54" presetClass="entr" presetSubtype="0" accel="10000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2000" fill="hold"/>
                                        <p:tgtEl>
                                          <p:spTgt spid="13"/>
                                        </p:tgtEl>
                                        <p:attrNameLst>
                                          <p:attrName>ppt_w</p:attrName>
                                        </p:attrNameLst>
                                      </p:cBhvr>
                                      <p:tavLst>
                                        <p:tav tm="0">
                                          <p:val>
                                            <p:strVal val="#ppt_w*0.05"/>
                                          </p:val>
                                        </p:tav>
                                        <p:tav tm="100000">
                                          <p:val>
                                            <p:strVal val="#ppt_w"/>
                                          </p:val>
                                        </p:tav>
                                      </p:tavLst>
                                    </p:anim>
                                    <p:anim calcmode="lin" valueType="num">
                                      <p:cBhvr>
                                        <p:cTn id="50" dur="2000" fill="hold"/>
                                        <p:tgtEl>
                                          <p:spTgt spid="13"/>
                                        </p:tgtEl>
                                        <p:attrNameLst>
                                          <p:attrName>ppt_h</p:attrName>
                                        </p:attrNameLst>
                                      </p:cBhvr>
                                      <p:tavLst>
                                        <p:tav tm="0">
                                          <p:val>
                                            <p:strVal val="#ppt_h"/>
                                          </p:val>
                                        </p:tav>
                                        <p:tav tm="100000">
                                          <p:val>
                                            <p:strVal val="#ppt_h"/>
                                          </p:val>
                                        </p:tav>
                                      </p:tavLst>
                                    </p:anim>
                                    <p:anim calcmode="lin" valueType="num">
                                      <p:cBhvr>
                                        <p:cTn id="51" dur="2000" fill="hold"/>
                                        <p:tgtEl>
                                          <p:spTgt spid="13"/>
                                        </p:tgtEl>
                                        <p:attrNameLst>
                                          <p:attrName>ppt_x</p:attrName>
                                        </p:attrNameLst>
                                      </p:cBhvr>
                                      <p:tavLst>
                                        <p:tav tm="0">
                                          <p:val>
                                            <p:strVal val="#ppt_x-.2"/>
                                          </p:val>
                                        </p:tav>
                                        <p:tav tm="100000">
                                          <p:val>
                                            <p:strVal val="#ppt_x"/>
                                          </p:val>
                                        </p:tav>
                                      </p:tavLst>
                                    </p:anim>
                                    <p:anim calcmode="lin" valueType="num">
                                      <p:cBhvr>
                                        <p:cTn id="52" dur="2000" fill="hold"/>
                                        <p:tgtEl>
                                          <p:spTgt spid="13"/>
                                        </p:tgtEl>
                                        <p:attrNameLst>
                                          <p:attrName>ppt_y</p:attrName>
                                        </p:attrNameLst>
                                      </p:cBhvr>
                                      <p:tavLst>
                                        <p:tav tm="0">
                                          <p:val>
                                            <p:strVal val="#ppt_y"/>
                                          </p:val>
                                        </p:tav>
                                        <p:tav tm="100000">
                                          <p:val>
                                            <p:strVal val="#ppt_y"/>
                                          </p:val>
                                        </p:tav>
                                      </p:tavLst>
                                    </p:anim>
                                    <p:animEffect transition="in" filter="fade">
                                      <p:cBhvr>
                                        <p:cTn id="53" dur="20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29"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1000" fill="hold"/>
                                        <p:tgtEl>
                                          <p:spTgt spid="14"/>
                                        </p:tgtEl>
                                        <p:attrNameLst>
                                          <p:attrName>ppt_x</p:attrName>
                                        </p:attrNameLst>
                                      </p:cBhvr>
                                      <p:tavLst>
                                        <p:tav tm="0">
                                          <p:val>
                                            <p:strVal val="#ppt_x-.2"/>
                                          </p:val>
                                        </p:tav>
                                        <p:tav tm="100000">
                                          <p:val>
                                            <p:strVal val="#ppt_x"/>
                                          </p:val>
                                        </p:tav>
                                      </p:tavLst>
                                    </p:anim>
                                    <p:anim calcmode="lin" valueType="num">
                                      <p:cBhvr>
                                        <p:cTn id="59"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6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P spid="14"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042E4E-5814-46EF-800A-9DC2FC2F964B}" type="datetime9">
              <a:rPr lang="en-US" smtClean="0"/>
              <a:t>10/18/2017 1:14:57 PM</a:t>
            </a:fld>
            <a:endParaRPr lang="en-US"/>
          </a:p>
        </p:txBody>
      </p:sp>
      <p:sp>
        <p:nvSpPr>
          <p:cNvPr id="5" name="Slide Number Placeholder 4"/>
          <p:cNvSpPr>
            <a:spLocks noGrp="1"/>
          </p:cNvSpPr>
          <p:nvPr>
            <p:ph type="sldNum" sz="quarter" idx="12"/>
          </p:nvPr>
        </p:nvSpPr>
        <p:spPr/>
        <p:txBody>
          <a:bodyPr/>
          <a:lstStyle/>
          <a:p>
            <a:fld id="{C7448EEC-1D14-4DD9-B8EB-772171F61A1D}" type="slidenum">
              <a:rPr lang="en-US" smtClean="0"/>
              <a:t>98</a:t>
            </a:fld>
            <a:endParaRPr lang="en-US"/>
          </a:p>
        </p:txBody>
      </p:sp>
      <p:pic>
        <p:nvPicPr>
          <p:cNvPr id="6" name="Picture 6" descr="pict0.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12821" y="861493"/>
            <a:ext cx="6940578" cy="49393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a:spLocks noChangeArrowheads="1"/>
          </p:cNvSpPr>
          <p:nvPr/>
        </p:nvSpPr>
        <p:spPr bwMode="auto">
          <a:xfrm>
            <a:off x="1211162" y="5706174"/>
            <a:ext cx="5105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1600">
                <a:latin typeface="Book Antiqua" panose="02040602050305030304" pitchFamily="18" charset="0"/>
              </a:rPr>
              <a:t>Figure 2.1 A daily demand variation curve</a:t>
            </a:r>
          </a:p>
        </p:txBody>
      </p:sp>
      <p:sp>
        <p:nvSpPr>
          <p:cNvPr id="8" name="Rectangle 8"/>
          <p:cNvSpPr>
            <a:spLocks noChangeArrowheads="1"/>
          </p:cNvSpPr>
          <p:nvPr/>
        </p:nvSpPr>
        <p:spPr bwMode="auto">
          <a:xfrm>
            <a:off x="7782650" y="805530"/>
            <a:ext cx="179111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id-ID" dirty="0">
                <a:latin typeface="AdvGTIMES-R"/>
              </a:rPr>
              <a:t>Beban dinyatakan dalam satuan (pu) beban puncak sistem</a:t>
            </a:r>
            <a:endParaRPr lang="en-US" altLang="en-US" dirty="0">
              <a:latin typeface="AdvGTIMES-R"/>
            </a:endParaRPr>
          </a:p>
        </p:txBody>
      </p:sp>
      <p:sp>
        <p:nvSpPr>
          <p:cNvPr id="9" name="Rectangle 9"/>
          <p:cNvSpPr>
            <a:spLocks noChangeArrowheads="1"/>
          </p:cNvSpPr>
          <p:nvPr/>
        </p:nvSpPr>
        <p:spPr bwMode="auto">
          <a:xfrm>
            <a:off x="7782650" y="2450849"/>
            <a:ext cx="171796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id-ID" dirty="0">
                <a:latin typeface="AdvGTIMES-R"/>
              </a:rPr>
              <a:t>Data yang diberikan oleh kurva pada Gambar 2-1 juga dapat dinyatakan seperti yang ditunjukkan pada Gambar 2-2</a:t>
            </a:r>
            <a:endParaRPr lang="en-US" altLang="en-US" dirty="0">
              <a:latin typeface="AdvGTIMES-R"/>
            </a:endParaRPr>
          </a:p>
        </p:txBody>
      </p:sp>
      <p:sp>
        <p:nvSpPr>
          <p:cNvPr id="10" name="Rectangle 9"/>
          <p:cNvSpPr/>
          <p:nvPr/>
        </p:nvSpPr>
        <p:spPr>
          <a:xfrm>
            <a:off x="283182" y="132695"/>
            <a:ext cx="9217434" cy="646331"/>
          </a:xfrm>
          <a:prstGeom prst="rect">
            <a:avLst/>
          </a:prstGeom>
        </p:spPr>
        <p:txBody>
          <a:bodyPr wrap="square">
            <a:spAutoFit/>
          </a:bodyPr>
          <a:lstStyle/>
          <a:p>
            <a:r>
              <a:rPr lang="id-ID" dirty="0">
                <a:latin typeface="AdvGTIMES-R"/>
              </a:rPr>
              <a:t>Untuk menghitung demand rata-rata, area di bawah kurva harus ditentukan. Hal ini dapat dengan mudah dicapai dengan program komputer,</a:t>
            </a:r>
            <a:endParaRPr lang="en-US" dirty="0">
              <a:latin typeface="AdvGTIMES-R"/>
            </a:endParaRPr>
          </a:p>
        </p:txBody>
      </p:sp>
    </p:spTree>
    <p:extLst>
      <p:ext uri="{BB962C8B-B14F-4D97-AF65-F5344CB8AC3E}">
        <p14:creationId xmlns:p14="http://schemas.microsoft.com/office/powerpoint/2010/main" val="119133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0" fill="hold"/>
                                        <p:tgtEl>
                                          <p:spTgt spid="6"/>
                                        </p:tgtEl>
                                        <p:attrNameLst>
                                          <p:attrName>ppt_x</p:attrName>
                                        </p:attrNameLst>
                                      </p:cBhvr>
                                      <p:tavLst>
                                        <p:tav tm="0">
                                          <p:val>
                                            <p:strVal val="#ppt_x-.2"/>
                                          </p:val>
                                        </p:tav>
                                        <p:tav tm="100000">
                                          <p:val>
                                            <p:strVal val="#ppt_x"/>
                                          </p:val>
                                        </p:tav>
                                      </p:tavLst>
                                    </p:anim>
                                    <p:anim calcmode="lin" valueType="num">
                                      <p:cBhvr>
                                        <p:cTn id="8" dur="3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3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anim calcmode="lin" valueType="num">
                                      <p:cBhvr>
                                        <p:cTn id="15" dur="2000" fill="hold"/>
                                        <p:tgtEl>
                                          <p:spTgt spid="8"/>
                                        </p:tgtEl>
                                        <p:attrNameLst>
                                          <p:attrName>ppt_w</p:attrName>
                                        </p:attrNameLst>
                                      </p:cBhvr>
                                      <p:tavLst>
                                        <p:tav tm="0" fmla="#ppt_w*sin(2.5*pi*$)">
                                          <p:val>
                                            <p:fltVal val="0"/>
                                          </p:val>
                                        </p:tav>
                                        <p:tav tm="100000">
                                          <p:val>
                                            <p:fltVal val="1"/>
                                          </p:val>
                                        </p:tav>
                                      </p:tavLst>
                                    </p:anim>
                                    <p:anim calcmode="lin" valueType="num">
                                      <p:cBhvr>
                                        <p:cTn id="16"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iterate type="lt">
                                    <p:tmPct val="10000"/>
                                  </p:iterate>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ppt_w</p:attrName>
                                        </p:attrNameLst>
                                      </p:cBhvr>
                                      <p:tavLst>
                                        <p:tav tm="0" fmla="#ppt_w*sin(2.5*pi*$)">
                                          <p:val>
                                            <p:fltVal val="0"/>
                                          </p:val>
                                        </p:tav>
                                        <p:tav tm="100000">
                                          <p:val>
                                            <p:fltVal val="1"/>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fld id="{43345BE6-E24E-4037-B5A1-61C47F0CEB7F}" type="datetime1">
              <a:rPr lang="en-US" altLang="en-US"/>
              <a:pPr/>
              <a:t>10/18/2017</a:t>
            </a:fld>
            <a:endParaRPr lang="en-US" altLang="en-US"/>
          </a:p>
        </p:txBody>
      </p:sp>
      <p:sp>
        <p:nvSpPr>
          <p:cNvPr id="8" name="Slide Number Placeholder 5"/>
          <p:cNvSpPr>
            <a:spLocks noGrp="1"/>
          </p:cNvSpPr>
          <p:nvPr>
            <p:ph type="sldNum" sz="quarter" idx="12"/>
          </p:nvPr>
        </p:nvSpPr>
        <p:spPr/>
        <p:txBody>
          <a:bodyPr/>
          <a:lstStyle/>
          <a:p>
            <a:fld id="{D7ED65B5-5364-4A05-92CF-F7A74A62A65B}" type="slidenum">
              <a:rPr lang="en-US" altLang="en-US"/>
              <a:pPr/>
              <a:t>99</a:t>
            </a:fld>
            <a:endParaRPr lang="en-US" altLang="en-US"/>
          </a:p>
        </p:txBody>
      </p:sp>
      <p:pic>
        <p:nvPicPr>
          <p:cNvPr id="25603" name="Picture 3" descr="pict1.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47700" y="593726"/>
            <a:ext cx="5143500" cy="4664075"/>
          </a:xfrm>
          <a:prstGeom prst="rect">
            <a:avLst/>
          </a:prstGeom>
          <a:noFill/>
          <a:extLst>
            <a:ext uri="{909E8E84-426E-40DD-AFC4-6F175D3DCCD1}">
              <a14:hiddenFill xmlns:a14="http://schemas.microsoft.com/office/drawing/2010/main">
                <a:solidFill>
                  <a:srgbClr val="FFFFFF"/>
                </a:solidFill>
              </a14:hiddenFill>
            </a:ext>
          </a:extLst>
        </p:spPr>
      </p:pic>
      <p:sp>
        <p:nvSpPr>
          <p:cNvPr id="25604" name="Rectangle 4"/>
          <p:cNvSpPr>
            <a:spLocks noChangeArrowheads="1"/>
          </p:cNvSpPr>
          <p:nvPr/>
        </p:nvSpPr>
        <p:spPr bwMode="auto">
          <a:xfrm>
            <a:off x="5931408" y="639672"/>
            <a:ext cx="3657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dirty="0">
                <a:latin typeface="AdvGTIMES-R"/>
              </a:rPr>
              <a:t>Kurva dibuat dengan memilih titik puncak maksimum dan menghubungkannya dengan kurva.</a:t>
            </a:r>
            <a:endParaRPr lang="en-US" altLang="en-US" dirty="0">
              <a:latin typeface="AdvGTIMES-R"/>
            </a:endParaRPr>
          </a:p>
        </p:txBody>
      </p:sp>
      <p:sp>
        <p:nvSpPr>
          <p:cNvPr id="25605" name="Rectangle 5"/>
          <p:cNvSpPr>
            <a:spLocks noChangeArrowheads="1"/>
          </p:cNvSpPr>
          <p:nvPr/>
        </p:nvSpPr>
        <p:spPr bwMode="auto">
          <a:xfrm>
            <a:off x="5931408" y="1931138"/>
            <a:ext cx="3581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dirty="0">
                <a:latin typeface="AdvGTIMES-R"/>
              </a:rPr>
              <a:t>Kurva ini disebut kurva durasi beban</a:t>
            </a:r>
            <a:endParaRPr lang="en-US" altLang="en-US" sz="2000" dirty="0">
              <a:latin typeface="AdvGTIMES-R"/>
            </a:endParaRPr>
          </a:p>
        </p:txBody>
      </p:sp>
      <p:sp>
        <p:nvSpPr>
          <p:cNvPr id="25606" name="Rectangle 6"/>
          <p:cNvSpPr>
            <a:spLocks noChangeArrowheads="1"/>
          </p:cNvSpPr>
          <p:nvPr/>
        </p:nvSpPr>
        <p:spPr bwMode="auto">
          <a:xfrm>
            <a:off x="5931408" y="2694078"/>
            <a:ext cx="36576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d-ID" dirty="0">
                <a:latin typeface="AdvGTIMES-R"/>
              </a:rPr>
              <a:t>Kurva durasi beban bisa harian, mingguan, bulanan, atau tahunan. Misalnya, jika kurva adalah sebidang semua beban 8760 per jam sepanjang tahun, ini disebut kurva durasi beban tahunan.</a:t>
            </a:r>
            <a:endParaRPr lang="en-US" altLang="en-US" dirty="0">
              <a:latin typeface="AdvGTIMES-R"/>
            </a:endParaRPr>
          </a:p>
        </p:txBody>
      </p:sp>
      <p:sp>
        <p:nvSpPr>
          <p:cNvPr id="25607" name="Rectangle 7">
            <a:hlinkClick r:id="rId4" action="ppaction://hlinksldjump" highlightClick="1">
              <a:snd r:embed="rId5" name="arrow.wav"/>
            </a:hlinkClick>
          </p:cNvPr>
          <p:cNvSpPr>
            <a:spLocks noChangeArrowheads="1"/>
          </p:cNvSpPr>
          <p:nvPr/>
        </p:nvSpPr>
        <p:spPr bwMode="auto">
          <a:xfrm>
            <a:off x="6629400" y="4724400"/>
            <a:ext cx="3810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chemeClr val="accent2"/>
              </a:solidFill>
            </a:endParaRPr>
          </a:p>
        </p:txBody>
      </p:sp>
    </p:spTree>
    <p:extLst>
      <p:ext uri="{BB962C8B-B14F-4D97-AF65-F5344CB8AC3E}">
        <p14:creationId xmlns:p14="http://schemas.microsoft.com/office/powerpoint/2010/main" val="2505286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p:cTn id="7" dur="1000" fill="hold"/>
                                        <p:tgtEl>
                                          <p:spTgt spid="25603"/>
                                        </p:tgtEl>
                                        <p:attrNameLst>
                                          <p:attrName>ppt_x</p:attrName>
                                        </p:attrNameLst>
                                      </p:cBhvr>
                                      <p:tavLst>
                                        <p:tav tm="0">
                                          <p:val>
                                            <p:strVal val="#ppt_x-.2"/>
                                          </p:val>
                                        </p:tav>
                                        <p:tav tm="100000">
                                          <p:val>
                                            <p:strVal val="#ppt_x"/>
                                          </p:val>
                                        </p:tav>
                                      </p:tavLst>
                                    </p:anim>
                                    <p:anim calcmode="lin" valueType="num">
                                      <p:cBhvr>
                                        <p:cTn id="8" dur="1000" fill="hold"/>
                                        <p:tgtEl>
                                          <p:spTgt spid="25603"/>
                                        </p:tgtEl>
                                        <p:attrNameLst>
                                          <p:attrName>ppt_y</p:attrName>
                                        </p:attrNameLst>
                                      </p:cBhvr>
                                      <p:tavLst>
                                        <p:tav tm="0">
                                          <p:val>
                                            <p:strVal val="#ppt_y"/>
                                          </p:val>
                                        </p:tav>
                                        <p:tav tm="100000">
                                          <p:val>
                                            <p:strVal val="#ppt_y"/>
                                          </p:val>
                                        </p:tav>
                                      </p:tavLst>
                                    </p:anim>
                                    <p:animEffect transition="in" filter="wipe(right)" prLst="gradientSize: 0.1">
                                      <p:cBhvr>
                                        <p:cTn id="9" dur="1000"/>
                                        <p:tgtEl>
                                          <p:spTgt spid="2560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25604"/>
                                        </p:tgtEl>
                                        <p:attrNameLst>
                                          <p:attrName>style.visibility</p:attrName>
                                        </p:attrNameLst>
                                      </p:cBhvr>
                                      <p:to>
                                        <p:strVal val="visible"/>
                                      </p:to>
                                    </p:set>
                                    <p:animEffect transition="in" filter="fade">
                                      <p:cBhvr>
                                        <p:cTn id="14" dur="500"/>
                                        <p:tgtEl>
                                          <p:spTgt spid="25604"/>
                                        </p:tgtEl>
                                      </p:cBhvr>
                                    </p:animEffect>
                                    <p:anim calcmode="lin" valueType="num">
                                      <p:cBhvr>
                                        <p:cTn id="15" dur="500" fill="hold"/>
                                        <p:tgtEl>
                                          <p:spTgt spid="25604"/>
                                        </p:tgtEl>
                                        <p:attrNameLst>
                                          <p:attrName>ppt_w</p:attrName>
                                        </p:attrNameLst>
                                      </p:cBhvr>
                                      <p:tavLst>
                                        <p:tav tm="0" fmla="#ppt_w*sin(2.5*pi*$)">
                                          <p:val>
                                            <p:fltVal val="0"/>
                                          </p:val>
                                        </p:tav>
                                        <p:tav tm="100000">
                                          <p:val>
                                            <p:fltVal val="1"/>
                                          </p:val>
                                        </p:tav>
                                      </p:tavLst>
                                    </p:anim>
                                    <p:anim calcmode="lin" valueType="num">
                                      <p:cBhvr>
                                        <p:cTn id="16" dur="500" fill="hold"/>
                                        <p:tgtEl>
                                          <p:spTgt spid="25604"/>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5" presetClass="entr" presetSubtype="0" fill="hold" grpId="0" nodeType="clickEffect">
                                  <p:stCondLst>
                                    <p:cond delay="0"/>
                                  </p:stCondLst>
                                  <p:iterate type="lt">
                                    <p:tmPct val="10000"/>
                                  </p:iterate>
                                  <p:childTnLst>
                                    <p:set>
                                      <p:cBhvr>
                                        <p:cTn id="20" dur="1" fill="hold">
                                          <p:stCondLst>
                                            <p:cond delay="0"/>
                                          </p:stCondLst>
                                        </p:cTn>
                                        <p:tgtEl>
                                          <p:spTgt spid="25605"/>
                                        </p:tgtEl>
                                        <p:attrNameLst>
                                          <p:attrName>style.visibility</p:attrName>
                                        </p:attrNameLst>
                                      </p:cBhvr>
                                      <p:to>
                                        <p:strVal val="visible"/>
                                      </p:to>
                                    </p:set>
                                    <p:animEffect transition="in" filter="fade">
                                      <p:cBhvr>
                                        <p:cTn id="21" dur="500"/>
                                        <p:tgtEl>
                                          <p:spTgt spid="25605"/>
                                        </p:tgtEl>
                                      </p:cBhvr>
                                    </p:animEffect>
                                    <p:anim calcmode="lin" valueType="num">
                                      <p:cBhvr>
                                        <p:cTn id="22" dur="500" fill="hold"/>
                                        <p:tgtEl>
                                          <p:spTgt spid="25605"/>
                                        </p:tgtEl>
                                        <p:attrNameLst>
                                          <p:attrName>ppt_w</p:attrName>
                                        </p:attrNameLst>
                                      </p:cBhvr>
                                      <p:tavLst>
                                        <p:tav tm="0" fmla="#ppt_w*sin(2.5*pi*$)">
                                          <p:val>
                                            <p:fltVal val="0"/>
                                          </p:val>
                                        </p:tav>
                                        <p:tav tm="100000">
                                          <p:val>
                                            <p:fltVal val="1"/>
                                          </p:val>
                                        </p:tav>
                                      </p:tavLst>
                                    </p:anim>
                                    <p:anim calcmode="lin" valueType="num">
                                      <p:cBhvr>
                                        <p:cTn id="23" dur="500" fill="hold"/>
                                        <p:tgtEl>
                                          <p:spTgt spid="25605"/>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25606"/>
                                        </p:tgtEl>
                                        <p:attrNameLst>
                                          <p:attrName>style.visibility</p:attrName>
                                        </p:attrNameLst>
                                      </p:cBhvr>
                                      <p:to>
                                        <p:strVal val="visible"/>
                                      </p:to>
                                    </p:set>
                                    <p:anim calcmode="lin" valueType="num">
                                      <p:cBhvr>
                                        <p:cTn id="28" dur="1000" fill="hold"/>
                                        <p:tgtEl>
                                          <p:spTgt spid="25606"/>
                                        </p:tgtEl>
                                        <p:attrNameLst>
                                          <p:attrName>ppt_x</p:attrName>
                                        </p:attrNameLst>
                                      </p:cBhvr>
                                      <p:tavLst>
                                        <p:tav tm="0">
                                          <p:val>
                                            <p:strVal val="#ppt_x-.2"/>
                                          </p:val>
                                        </p:tav>
                                        <p:tav tm="100000">
                                          <p:val>
                                            <p:strVal val="#ppt_x"/>
                                          </p:val>
                                        </p:tav>
                                      </p:tavLst>
                                    </p:anim>
                                    <p:anim calcmode="lin" valueType="num">
                                      <p:cBhvr>
                                        <p:cTn id="29" dur="1000" fill="hold"/>
                                        <p:tgtEl>
                                          <p:spTgt spid="25606"/>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25605" grpId="0"/>
      <p:bldP spid="25606" grpId="0"/>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3328</TotalTime>
  <Words>30396</Words>
  <Application>Microsoft Office PowerPoint</Application>
  <PresentationFormat>A4 Paper (210x297 mm)</PresentationFormat>
  <Paragraphs>2054</Paragraphs>
  <Slides>262</Slides>
  <Notes>2</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262</vt:i4>
      </vt:variant>
    </vt:vector>
  </HeadingPairs>
  <TitlesOfParts>
    <vt:vector size="284" baseType="lpstr">
      <vt:lpstr>AdvGTIMES-B</vt:lpstr>
      <vt:lpstr>AdvGTIMES-BI</vt:lpstr>
      <vt:lpstr>AdvGTIMES-IT</vt:lpstr>
      <vt:lpstr>AdvGTIMES-R</vt:lpstr>
      <vt:lpstr>AdvP4C4E46</vt:lpstr>
      <vt:lpstr>AdvP4C4E51</vt:lpstr>
      <vt:lpstr>AdvP4C4E74</vt:lpstr>
      <vt:lpstr>AdvPi1</vt:lpstr>
      <vt:lpstr>AdvPSMP10</vt:lpstr>
      <vt:lpstr>AdvPSSym</vt:lpstr>
      <vt:lpstr>AdvPTimes</vt:lpstr>
      <vt:lpstr>AdvTir_symb</vt:lpstr>
      <vt:lpstr>Arial</vt:lpstr>
      <vt:lpstr>Book Antiqua</vt:lpstr>
      <vt:lpstr>Calibri</vt:lpstr>
      <vt:lpstr>Cambria Math</vt:lpstr>
      <vt:lpstr>Courier</vt:lpstr>
      <vt:lpstr>Courier New</vt:lpstr>
      <vt:lpstr>Helvetica, sans-serif</vt:lpstr>
      <vt:lpstr>Times New Roman</vt:lpstr>
      <vt:lpstr>Tw Cen MT</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 Power System Planning</dc:title>
  <dc:creator>Hendra Marta Yudha</dc:creator>
  <cp:lastModifiedBy>Hendra Marta Yudha</cp:lastModifiedBy>
  <cp:revision>222</cp:revision>
  <dcterms:created xsi:type="dcterms:W3CDTF">2017-09-23T04:48:08Z</dcterms:created>
  <dcterms:modified xsi:type="dcterms:W3CDTF">2017-10-18T06:27:51Z</dcterms:modified>
</cp:coreProperties>
</file>